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1" r:id="rId22"/>
    <p:sldId id="277" r:id="rId23"/>
    <p:sldId id="278" r:id="rId24"/>
    <p:sldId id="279" r:id="rId25"/>
    <p:sldId id="280" r:id="rId26"/>
    <p:sldId id="283" r:id="rId27"/>
    <p:sldId id="282" r:id="rId28"/>
    <p:sldId id="26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4DA1A-4C59-4A9E-98B1-5043E1253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C7EB6-6766-4144-A412-24290DD6C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9A9F1-772E-4F04-9026-860B7F3C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1AC8-12EA-4467-A617-6D4C4C9A679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DE9AF-3F01-4786-8F3F-040CC261D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E0402-7745-4C17-B3DF-B25964B9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1BC0-56C2-43A9-89E6-5220471F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2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EE89-8F56-435C-B966-B5349E9B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5EEB0-C618-4DB8-897E-DB70F1442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3737D-C53E-48DB-AF39-5AE470FC0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1AC8-12EA-4467-A617-6D4C4C9A679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1812E-4C41-4157-8383-544401AD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8E9F9-00A9-4CBC-AA1B-907D52B7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1BC0-56C2-43A9-89E6-5220471F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5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E87B5C-A588-48BE-B828-1C3766D99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AFCB4-B59D-4BD7-A44A-E2034B8B4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7FEB6-8D63-4E1F-A82E-7E8386DA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1AC8-12EA-4467-A617-6D4C4C9A679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B11F9-CAD3-423E-8AE5-B6345012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0D6C1-0B62-4F0E-8503-0CC2F62F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1BC0-56C2-43A9-89E6-5220471F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8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B6CF6-4939-4B93-AE12-10CC3A2EC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A856A-06B7-48B2-81D8-CBD3EADDC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67563-5415-40D0-930F-837C761B1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1AC8-12EA-4467-A617-6D4C4C9A679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FE36C-0C63-483F-8B10-1C7583FA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3B842-13DA-4959-842E-D70DE1E1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1BC0-56C2-43A9-89E6-5220471F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4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819E-2813-41F7-BFF2-DFA36285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71610-A181-46C2-9E6F-3EED3BD94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49D3D-225F-4266-A467-4B25596B4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1AC8-12EA-4467-A617-6D4C4C9A679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85B3A-5C4C-4853-A91D-CE0B7412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37176-14D8-4C78-92A0-C709A9F9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1BC0-56C2-43A9-89E6-5220471F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7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463C5-87C3-4AE6-9CBF-DF2E3CC4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C6E58-8829-4CA5-BFDA-0301F1409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59448-26D4-4DCC-B324-E2B097953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86CF0-1031-453F-ACF8-92AF523A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1AC8-12EA-4467-A617-6D4C4C9A679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F5790-0623-48AF-8C35-2A08E46E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DBA68-3266-4953-BE9B-29BCB413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1BC0-56C2-43A9-89E6-5220471F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6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8BD5E-CB8A-4C4A-A20E-7A8DB1621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B13A8-56C4-461E-8E68-51E9FB16F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4569C-A059-4ED7-B2E7-89FD14037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642AF4-A11F-4C6B-8116-32512E7E7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F7485-4163-407C-976B-C5C53884E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2C078F-DAA7-48E3-95DB-655CA5F1E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1AC8-12EA-4467-A617-6D4C4C9A679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F90ACC-ADC7-4BFB-BCFA-C2CCFE4E0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A99BB-C525-4191-A025-E400D093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1BC0-56C2-43A9-89E6-5220471F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0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560D-3036-49D7-9B43-E899A4D6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D4612-864A-4B62-930A-4E3E0319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1AC8-12EA-4467-A617-6D4C4C9A679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C1CA0C-B5B5-4D87-8675-391AF48F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B1494-9593-448B-909A-B590CD6B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1BC0-56C2-43A9-89E6-5220471F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4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F1199-94B5-48F1-8039-9F79745BB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1AC8-12EA-4467-A617-6D4C4C9A679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7049AD-5A50-4E4F-861B-0668A832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DA651-8EF1-4AF6-B3F2-EFB7583D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1BC0-56C2-43A9-89E6-5220471F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9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7064-F50E-4E6C-A480-2877F04C4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CC354-1F0F-4286-B038-F055480EB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6A567-DDF0-4E2E-95E9-AE347512E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B0368-D65C-4C13-A337-759055543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1AC8-12EA-4467-A617-6D4C4C9A679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3757C-EACA-41DD-8F99-1ABC117E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1AE26-9D11-48BD-97DA-0062D0C4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1BC0-56C2-43A9-89E6-5220471F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8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201A3-F67F-4097-A154-36FAB72F0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01EAA-DD77-4E7C-AA5E-589214DB2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4F596-AEBE-4A3C-9D52-E544E8D89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DF70D-534C-4B57-96DD-F57BEEAD0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1AC8-12EA-4467-A617-6D4C4C9A679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AD132-9025-4420-B94E-C74EF744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A4775-E951-440D-A391-972B953D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1BC0-56C2-43A9-89E6-5220471F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95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BAB50B-4D61-49C6-B7A0-C40E6889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1E013-CBED-45E8-A24A-F07E25C6A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B805F-512C-4CDC-BFC2-CE840EE71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61AC8-12EA-4467-A617-6D4C4C9A679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BE361-8BE2-4903-A356-9C962C3D4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39E48-D0EE-4E50-8019-5DECDD53A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F1BC0-56C2-43A9-89E6-5220471F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9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5BC7E0-A9CF-482A-BF67-51A4A93A66C8}"/>
              </a:ext>
            </a:extLst>
          </p:cNvPr>
          <p:cNvSpPr txBox="1"/>
          <p:nvPr/>
        </p:nvSpPr>
        <p:spPr>
          <a:xfrm>
            <a:off x="4321507" y="124288"/>
            <a:ext cx="752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collected data and key-observations (in all graphs, vert. axes values are in mm)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A4E223-9EFC-43C6-B798-5C30D6E9301E}"/>
              </a:ext>
            </a:extLst>
          </p:cNvPr>
          <p:cNvSpPr txBox="1"/>
          <p:nvPr/>
        </p:nvSpPr>
        <p:spPr>
          <a:xfrm>
            <a:off x="711693" y="910817"/>
            <a:ext cx="20705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Parts:</a:t>
            </a:r>
          </a:p>
          <a:p>
            <a:pPr marL="342900" indent="-342900">
              <a:buAutoNum type="arabicPeriod"/>
            </a:pPr>
            <a:r>
              <a:rPr lang="en-US" dirty="0"/>
              <a:t>Car bonnet</a:t>
            </a:r>
          </a:p>
          <a:p>
            <a:pPr marL="342900" indent="-342900">
              <a:buAutoNum type="arabicPeriod"/>
            </a:pPr>
            <a:r>
              <a:rPr lang="en-US" dirty="0"/>
              <a:t>GE blade</a:t>
            </a:r>
          </a:p>
          <a:p>
            <a:pPr marL="342900" indent="-342900">
              <a:buAutoNum type="arabicPeriod"/>
            </a:pPr>
            <a:r>
              <a:rPr lang="en-US" dirty="0"/>
              <a:t>Composite mold</a:t>
            </a:r>
          </a:p>
          <a:p>
            <a:pPr marL="342900" indent="-342900">
              <a:buAutoNum type="arabicPeriod"/>
            </a:pPr>
            <a:r>
              <a:rPr lang="en-US" dirty="0"/>
              <a:t>Fender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C611C-65CF-4116-96A6-702A954401EF}"/>
              </a:ext>
            </a:extLst>
          </p:cNvPr>
          <p:cNvSpPr txBox="1"/>
          <p:nvPr/>
        </p:nvSpPr>
        <p:spPr>
          <a:xfrm>
            <a:off x="711693" y="2805342"/>
            <a:ext cx="52774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Trajectories on each part</a:t>
            </a:r>
          </a:p>
          <a:p>
            <a:pPr marL="342900" indent="-342900">
              <a:buAutoNum type="arabicPeriod"/>
            </a:pPr>
            <a:r>
              <a:rPr lang="en-US" dirty="0"/>
              <a:t>Car bonnet : (4 trajectories)</a:t>
            </a:r>
          </a:p>
          <a:p>
            <a:r>
              <a:rPr lang="en-US" dirty="0"/>
              <a:t>	</a:t>
            </a:r>
            <a:r>
              <a:rPr lang="en-US" dirty="0" err="1"/>
              <a:t>traj</a:t>
            </a:r>
            <a:r>
              <a:rPr lang="en-US" dirty="0"/>
              <a:t> 1 (placement 1), </a:t>
            </a:r>
            <a:r>
              <a:rPr lang="en-US" dirty="0" err="1"/>
              <a:t>traj</a:t>
            </a:r>
            <a:r>
              <a:rPr lang="en-US" dirty="0"/>
              <a:t> 2 to 4(placement 2)</a:t>
            </a:r>
          </a:p>
          <a:p>
            <a:r>
              <a:rPr lang="en-US" dirty="0"/>
              <a:t>2.    GE blade: (3 trajectories)</a:t>
            </a:r>
          </a:p>
          <a:p>
            <a:r>
              <a:rPr lang="en-US" dirty="0"/>
              <a:t>	 </a:t>
            </a:r>
            <a:r>
              <a:rPr lang="en-US" dirty="0" err="1"/>
              <a:t>traj</a:t>
            </a:r>
            <a:r>
              <a:rPr lang="en-US" dirty="0"/>
              <a:t> 5 to 7</a:t>
            </a:r>
          </a:p>
          <a:p>
            <a:pPr marL="342900" indent="-342900">
              <a:buFontTx/>
              <a:buAutoNum type="arabicPeriod" startAt="3"/>
            </a:pPr>
            <a:r>
              <a:rPr lang="en-US" dirty="0"/>
              <a:t>Composite mold: (3 trajectories)</a:t>
            </a:r>
          </a:p>
          <a:p>
            <a:r>
              <a:rPr lang="en-US" dirty="0"/>
              <a:t>	 </a:t>
            </a:r>
            <a:r>
              <a:rPr lang="en-US" dirty="0" err="1"/>
              <a:t>traj</a:t>
            </a:r>
            <a:r>
              <a:rPr lang="en-US" dirty="0"/>
              <a:t> 8 to 10</a:t>
            </a:r>
          </a:p>
          <a:p>
            <a:r>
              <a:rPr lang="en-US" dirty="0"/>
              <a:t>4.    Fender: (3 trajectories)</a:t>
            </a:r>
          </a:p>
          <a:p>
            <a:r>
              <a:rPr lang="en-US" dirty="0"/>
              <a:t>	 </a:t>
            </a:r>
            <a:r>
              <a:rPr lang="en-US" dirty="0" err="1"/>
              <a:t>traj</a:t>
            </a:r>
            <a:r>
              <a:rPr lang="en-US" dirty="0"/>
              <a:t> 11 to 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6079D-A3F2-4026-AC9C-53A256C3116E}"/>
              </a:ext>
            </a:extLst>
          </p:cNvPr>
          <p:cNvSpPr txBox="1"/>
          <p:nvPr/>
        </p:nvSpPr>
        <p:spPr>
          <a:xfrm>
            <a:off x="7442447" y="942745"/>
            <a:ext cx="421942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No. of Perturbations: (total 67 cases/data)</a:t>
            </a:r>
          </a:p>
          <a:p>
            <a:r>
              <a:rPr lang="en-US" dirty="0" err="1"/>
              <a:t>traj</a:t>
            </a:r>
            <a:r>
              <a:rPr lang="en-US" dirty="0"/>
              <a:t> 1: 13</a:t>
            </a:r>
          </a:p>
          <a:p>
            <a:r>
              <a:rPr lang="en-US" dirty="0" err="1"/>
              <a:t>traj</a:t>
            </a:r>
            <a:r>
              <a:rPr lang="en-US" dirty="0"/>
              <a:t> 2,3 : 4</a:t>
            </a:r>
          </a:p>
          <a:p>
            <a:r>
              <a:rPr lang="en-US" dirty="0" err="1"/>
              <a:t>traj</a:t>
            </a:r>
            <a:r>
              <a:rPr lang="en-US" dirty="0"/>
              <a:t> 4: 5</a:t>
            </a:r>
          </a:p>
          <a:p>
            <a:r>
              <a:rPr lang="en-US" dirty="0" err="1"/>
              <a:t>traj</a:t>
            </a:r>
            <a:r>
              <a:rPr lang="en-US" dirty="0"/>
              <a:t> 5: 5</a:t>
            </a:r>
          </a:p>
          <a:p>
            <a:r>
              <a:rPr lang="en-US" dirty="0" err="1"/>
              <a:t>traj</a:t>
            </a:r>
            <a:r>
              <a:rPr lang="en-US" dirty="0"/>
              <a:t> 6: 5</a:t>
            </a:r>
          </a:p>
          <a:p>
            <a:r>
              <a:rPr lang="en-US" dirty="0" err="1"/>
              <a:t>traj</a:t>
            </a:r>
            <a:r>
              <a:rPr lang="en-US" dirty="0"/>
              <a:t> 7: 5</a:t>
            </a:r>
          </a:p>
          <a:p>
            <a:r>
              <a:rPr lang="en-US" dirty="0" err="1"/>
              <a:t>traj</a:t>
            </a:r>
            <a:r>
              <a:rPr lang="en-US" dirty="0"/>
              <a:t> 8: 5</a:t>
            </a:r>
          </a:p>
          <a:p>
            <a:r>
              <a:rPr lang="en-US" dirty="0" err="1"/>
              <a:t>traj</a:t>
            </a:r>
            <a:r>
              <a:rPr lang="en-US" dirty="0"/>
              <a:t> 9: 5</a:t>
            </a:r>
          </a:p>
          <a:p>
            <a:r>
              <a:rPr lang="en-US" dirty="0" err="1"/>
              <a:t>traj</a:t>
            </a:r>
            <a:r>
              <a:rPr lang="en-US" dirty="0"/>
              <a:t> 10: 5</a:t>
            </a:r>
          </a:p>
          <a:p>
            <a:r>
              <a:rPr lang="en-US" dirty="0" err="1"/>
              <a:t>traj</a:t>
            </a:r>
            <a:r>
              <a:rPr lang="en-US" dirty="0"/>
              <a:t> 11: 5</a:t>
            </a:r>
          </a:p>
        </p:txBody>
      </p:sp>
    </p:spTree>
    <p:extLst>
      <p:ext uri="{BB962C8B-B14F-4D97-AF65-F5344CB8AC3E}">
        <p14:creationId xmlns:p14="http://schemas.microsoft.com/office/powerpoint/2010/main" val="3583195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464D26-7A4D-480A-9968-7DA83AC9B1E9}"/>
              </a:ext>
            </a:extLst>
          </p:cNvPr>
          <p:cNvSpPr txBox="1"/>
          <p:nvPr/>
        </p:nvSpPr>
        <p:spPr>
          <a:xfrm>
            <a:off x="142723" y="145653"/>
            <a:ext cx="215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Car_bonnet</a:t>
            </a:r>
            <a:r>
              <a:rPr lang="en-US" dirty="0"/>
              <a:t> – case15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E4E415-35A1-4C3D-BC62-EC208A407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557212"/>
            <a:ext cx="942975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63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464D26-7A4D-480A-9968-7DA83AC9B1E9}"/>
              </a:ext>
            </a:extLst>
          </p:cNvPr>
          <p:cNvSpPr txBox="1"/>
          <p:nvPr/>
        </p:nvSpPr>
        <p:spPr>
          <a:xfrm>
            <a:off x="142723" y="145653"/>
            <a:ext cx="200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GE_blade</a:t>
            </a:r>
            <a:r>
              <a:rPr lang="en-US" dirty="0"/>
              <a:t> – case 25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3F9F51-0F0C-4CF1-BF26-FFD6159D8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557212"/>
            <a:ext cx="939165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67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865480-ED8D-4B5D-880B-ABC7F592E3EB}"/>
              </a:ext>
            </a:extLst>
          </p:cNvPr>
          <p:cNvSpPr txBox="1"/>
          <p:nvPr/>
        </p:nvSpPr>
        <p:spPr>
          <a:xfrm>
            <a:off x="142723" y="145653"/>
            <a:ext cx="200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GE_blade</a:t>
            </a:r>
            <a:r>
              <a:rPr lang="en-US" dirty="0"/>
              <a:t> – case 30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C7E5D5-1828-40B1-B6BC-87730B656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542925"/>
            <a:ext cx="94869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81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464D26-7A4D-480A-9968-7DA83AC9B1E9}"/>
              </a:ext>
            </a:extLst>
          </p:cNvPr>
          <p:cNvSpPr txBox="1"/>
          <p:nvPr/>
        </p:nvSpPr>
        <p:spPr>
          <a:xfrm>
            <a:off x="142723" y="145653"/>
            <a:ext cx="2706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Composite_mold</a:t>
            </a:r>
            <a:r>
              <a:rPr lang="en-US" dirty="0"/>
              <a:t> – case 40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410742-ADD5-4A50-9135-B97B4FCA9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561975"/>
            <a:ext cx="938212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07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4C9AD9-4BF2-4E6F-9870-F1F7909DAC1C}"/>
              </a:ext>
            </a:extLst>
          </p:cNvPr>
          <p:cNvSpPr txBox="1"/>
          <p:nvPr/>
        </p:nvSpPr>
        <p:spPr>
          <a:xfrm>
            <a:off x="142723" y="145653"/>
            <a:ext cx="2706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Composite_mold</a:t>
            </a:r>
            <a:r>
              <a:rPr lang="en-US" dirty="0"/>
              <a:t> – case 50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163350-0A88-4C91-B1E2-AF6693B96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561975"/>
            <a:ext cx="942022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00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464D26-7A4D-480A-9968-7DA83AC9B1E9}"/>
              </a:ext>
            </a:extLst>
          </p:cNvPr>
          <p:cNvSpPr txBox="1"/>
          <p:nvPr/>
        </p:nvSpPr>
        <p:spPr>
          <a:xfrm>
            <a:off x="142723" y="145653"/>
            <a:ext cx="1761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Fender – case 55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8FB388-A664-4531-A259-EEE394B85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561975"/>
            <a:ext cx="94107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64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90BE0C-A153-46D1-AEE6-9F79086D68D2}"/>
              </a:ext>
            </a:extLst>
          </p:cNvPr>
          <p:cNvSpPr txBox="1"/>
          <p:nvPr/>
        </p:nvSpPr>
        <p:spPr>
          <a:xfrm>
            <a:off x="142723" y="145653"/>
            <a:ext cx="1761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Fender – case 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6C9E00-E3CA-4791-AC9C-4982C0D8F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552450"/>
            <a:ext cx="939165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27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CC7A96-C8DA-48F6-A4F7-C31BF7821663}"/>
              </a:ext>
            </a:extLst>
          </p:cNvPr>
          <p:cNvSpPr txBox="1"/>
          <p:nvPr/>
        </p:nvSpPr>
        <p:spPr>
          <a:xfrm>
            <a:off x="3079751" y="101265"/>
            <a:ext cx="874040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Repeatability</a:t>
            </a:r>
            <a:r>
              <a:rPr lang="en-US" b="1" dirty="0"/>
              <a:t> </a:t>
            </a:r>
            <a:r>
              <a:rPr lang="en-US" sz="2800" b="1" dirty="0"/>
              <a:t>Check – </a:t>
            </a:r>
          </a:p>
          <a:p>
            <a:r>
              <a:rPr lang="en-US" sz="1600" b="1" dirty="0"/>
              <a:t>Difference between 2 Transformation Matrices taken under same error function and same trajectory. </a:t>
            </a:r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DF8ECD-697C-4E0C-8358-6B2D09756A87}"/>
              </a:ext>
            </a:extLst>
          </p:cNvPr>
          <p:cNvSpPr txBox="1"/>
          <p:nvPr/>
        </p:nvSpPr>
        <p:spPr>
          <a:xfrm>
            <a:off x="160478" y="532152"/>
            <a:ext cx="193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 bonnet-case 1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17596E-1BC2-4449-955C-9FC64FECB88C}"/>
              </a:ext>
            </a:extLst>
          </p:cNvPr>
          <p:cNvSpPr txBox="1"/>
          <p:nvPr/>
        </p:nvSpPr>
        <p:spPr>
          <a:xfrm>
            <a:off x="329152" y="901484"/>
            <a:ext cx="1193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100avg+0max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3FB8F-3D6C-4BE4-BC1D-4A031A599338}"/>
              </a:ext>
            </a:extLst>
          </p:cNvPr>
          <p:cNvSpPr txBox="1"/>
          <p:nvPr/>
        </p:nvSpPr>
        <p:spPr>
          <a:xfrm>
            <a:off x="5691264" y="901484"/>
            <a:ext cx="1193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90avg+10max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A28D7C-595D-409E-810B-4EA16D883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838" y="901484"/>
            <a:ext cx="3171825" cy="847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866D3A-54BF-4996-B984-3568A77B6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181" y="901484"/>
            <a:ext cx="3190875" cy="800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5F9C00-C26D-4880-A7A5-E0F33892BE3A}"/>
              </a:ext>
            </a:extLst>
          </p:cNvPr>
          <p:cNvSpPr txBox="1"/>
          <p:nvPr/>
        </p:nvSpPr>
        <p:spPr>
          <a:xfrm>
            <a:off x="481551" y="3177603"/>
            <a:ext cx="1193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60avg+40max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2782E6-54C5-475A-878A-D6925F2BE728}"/>
              </a:ext>
            </a:extLst>
          </p:cNvPr>
          <p:cNvSpPr txBox="1"/>
          <p:nvPr/>
        </p:nvSpPr>
        <p:spPr>
          <a:xfrm>
            <a:off x="481550" y="4340178"/>
            <a:ext cx="1193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40avg+60max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05E07E-89C8-48EA-B735-AF59FE27881D}"/>
              </a:ext>
            </a:extLst>
          </p:cNvPr>
          <p:cNvSpPr txBox="1"/>
          <p:nvPr/>
        </p:nvSpPr>
        <p:spPr>
          <a:xfrm>
            <a:off x="481550" y="5502753"/>
            <a:ext cx="1193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20avg+80max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76DEDD-A7C1-425B-882F-A15DC28C220C}"/>
              </a:ext>
            </a:extLst>
          </p:cNvPr>
          <p:cNvSpPr txBox="1"/>
          <p:nvPr/>
        </p:nvSpPr>
        <p:spPr>
          <a:xfrm>
            <a:off x="5617284" y="5517872"/>
            <a:ext cx="1193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10avg+90max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EC8938-B296-4859-AA5E-F184B087D473}"/>
              </a:ext>
            </a:extLst>
          </p:cNvPr>
          <p:cNvSpPr txBox="1"/>
          <p:nvPr/>
        </p:nvSpPr>
        <p:spPr>
          <a:xfrm>
            <a:off x="5691264" y="4416195"/>
            <a:ext cx="1193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30avg+70max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BFD41F-2CBA-4501-A151-87E224EAB290}"/>
              </a:ext>
            </a:extLst>
          </p:cNvPr>
          <p:cNvSpPr txBox="1"/>
          <p:nvPr/>
        </p:nvSpPr>
        <p:spPr>
          <a:xfrm>
            <a:off x="5691264" y="3209678"/>
            <a:ext cx="1193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50avg+50max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554756-46D5-44A3-9EAC-C40B92DF6566}"/>
              </a:ext>
            </a:extLst>
          </p:cNvPr>
          <p:cNvSpPr txBox="1"/>
          <p:nvPr/>
        </p:nvSpPr>
        <p:spPr>
          <a:xfrm>
            <a:off x="5712527" y="2009480"/>
            <a:ext cx="1193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70avg+30max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F26A56-A5B1-43A1-8ABC-D99362E27C54}"/>
              </a:ext>
            </a:extLst>
          </p:cNvPr>
          <p:cNvSpPr txBox="1"/>
          <p:nvPr/>
        </p:nvSpPr>
        <p:spPr>
          <a:xfrm>
            <a:off x="481551" y="2003176"/>
            <a:ext cx="1193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80avg+20max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10EF50-061E-42B1-9ED9-3A30AE46D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467" y="2087168"/>
            <a:ext cx="3124200" cy="7524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5BA565-D5BE-4FD0-B023-14E787EAE1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9955" y="2162203"/>
            <a:ext cx="2981325" cy="7334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B2987EC-4842-488C-9F43-D1B9BF6E47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9816" y="3209678"/>
            <a:ext cx="1733550" cy="8191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1B1774D-6DBC-4FED-BDD3-2639333508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8459" y="3228728"/>
            <a:ext cx="3133725" cy="8001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A85BF2-2BD9-4945-AD68-EFB6AC25B4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5117" y="4409537"/>
            <a:ext cx="3190875" cy="8096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AC5FCAC-6F62-421A-BAE6-2887DFAAB5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36959" y="4494554"/>
            <a:ext cx="1971675" cy="7810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81D8ECC-AF07-4971-8104-CDBF458FB5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84400" y="5517872"/>
            <a:ext cx="1790700" cy="7524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924E2C1-CCBA-45B1-AC7D-E4A71E0694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76465" y="5555972"/>
            <a:ext cx="29432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18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CC7A96-C8DA-48F6-A4F7-C31BF7821663}"/>
              </a:ext>
            </a:extLst>
          </p:cNvPr>
          <p:cNvSpPr txBox="1"/>
          <p:nvPr/>
        </p:nvSpPr>
        <p:spPr>
          <a:xfrm>
            <a:off x="3079751" y="101265"/>
            <a:ext cx="680609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Repeatability</a:t>
            </a:r>
            <a:r>
              <a:rPr lang="en-US" b="1" dirty="0"/>
              <a:t> </a:t>
            </a:r>
            <a:r>
              <a:rPr lang="en-US" sz="2800" b="1" dirty="0"/>
              <a:t>Check – Transformation Matrix</a:t>
            </a:r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DF8ECD-697C-4E0C-8358-6B2D09756A87}"/>
              </a:ext>
            </a:extLst>
          </p:cNvPr>
          <p:cNvSpPr txBox="1"/>
          <p:nvPr/>
        </p:nvSpPr>
        <p:spPr>
          <a:xfrm>
            <a:off x="160478" y="532152"/>
            <a:ext cx="184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 blade-case 25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17596E-1BC2-4449-955C-9FC64FECB88C}"/>
              </a:ext>
            </a:extLst>
          </p:cNvPr>
          <p:cNvSpPr txBox="1"/>
          <p:nvPr/>
        </p:nvSpPr>
        <p:spPr>
          <a:xfrm>
            <a:off x="329152" y="901484"/>
            <a:ext cx="1193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100avg+0max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3FB8F-3D6C-4BE4-BC1D-4A031A599338}"/>
              </a:ext>
            </a:extLst>
          </p:cNvPr>
          <p:cNvSpPr txBox="1"/>
          <p:nvPr/>
        </p:nvSpPr>
        <p:spPr>
          <a:xfrm>
            <a:off x="5691264" y="901484"/>
            <a:ext cx="1193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90avg+10max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5F9C00-C26D-4880-A7A5-E0F33892BE3A}"/>
              </a:ext>
            </a:extLst>
          </p:cNvPr>
          <p:cNvSpPr txBox="1"/>
          <p:nvPr/>
        </p:nvSpPr>
        <p:spPr>
          <a:xfrm>
            <a:off x="481551" y="3177603"/>
            <a:ext cx="1193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60avg+40max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2782E6-54C5-475A-878A-D6925F2BE728}"/>
              </a:ext>
            </a:extLst>
          </p:cNvPr>
          <p:cNvSpPr txBox="1"/>
          <p:nvPr/>
        </p:nvSpPr>
        <p:spPr>
          <a:xfrm>
            <a:off x="481550" y="4340178"/>
            <a:ext cx="1193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40avg+60max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05E07E-89C8-48EA-B735-AF59FE27881D}"/>
              </a:ext>
            </a:extLst>
          </p:cNvPr>
          <p:cNvSpPr txBox="1"/>
          <p:nvPr/>
        </p:nvSpPr>
        <p:spPr>
          <a:xfrm>
            <a:off x="481550" y="5502753"/>
            <a:ext cx="1193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20avg+80max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76DEDD-A7C1-425B-882F-A15DC28C220C}"/>
              </a:ext>
            </a:extLst>
          </p:cNvPr>
          <p:cNvSpPr txBox="1"/>
          <p:nvPr/>
        </p:nvSpPr>
        <p:spPr>
          <a:xfrm>
            <a:off x="5617284" y="5517872"/>
            <a:ext cx="1193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10avg+90max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EC8938-B296-4859-AA5E-F184B087D473}"/>
              </a:ext>
            </a:extLst>
          </p:cNvPr>
          <p:cNvSpPr txBox="1"/>
          <p:nvPr/>
        </p:nvSpPr>
        <p:spPr>
          <a:xfrm>
            <a:off x="5691264" y="4416195"/>
            <a:ext cx="1193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30avg+70max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BFD41F-2CBA-4501-A151-87E224EAB290}"/>
              </a:ext>
            </a:extLst>
          </p:cNvPr>
          <p:cNvSpPr txBox="1"/>
          <p:nvPr/>
        </p:nvSpPr>
        <p:spPr>
          <a:xfrm>
            <a:off x="5691264" y="3209678"/>
            <a:ext cx="1193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50avg+50max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554756-46D5-44A3-9EAC-C40B92DF6566}"/>
              </a:ext>
            </a:extLst>
          </p:cNvPr>
          <p:cNvSpPr txBox="1"/>
          <p:nvPr/>
        </p:nvSpPr>
        <p:spPr>
          <a:xfrm>
            <a:off x="5712527" y="2009480"/>
            <a:ext cx="1193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70avg+30max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F26A56-A5B1-43A1-8ABC-D99362E27C54}"/>
              </a:ext>
            </a:extLst>
          </p:cNvPr>
          <p:cNvSpPr txBox="1"/>
          <p:nvPr/>
        </p:nvSpPr>
        <p:spPr>
          <a:xfrm>
            <a:off x="481551" y="2003176"/>
            <a:ext cx="1193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80avg+20max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1FAACC-1279-40AC-9271-BCB483D05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725" y="901484"/>
            <a:ext cx="3028950" cy="742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620936-2E4D-412A-A1ED-EC19ED595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534" y="842548"/>
            <a:ext cx="3009900" cy="73342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5943D9D-BD6C-4B5E-AE88-6B6D63B76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525" y="2023815"/>
            <a:ext cx="3105150" cy="79057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591D95C-24B1-400A-8FAC-ED22249D9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7534" y="2023815"/>
            <a:ext cx="2971800" cy="7239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0B29E8F-AB95-4A2C-9325-2A05499B49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0725" y="3113905"/>
            <a:ext cx="2943225" cy="74295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D769A6C-9AA7-46DE-B995-FD02E94C5C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4196" y="3113905"/>
            <a:ext cx="3038475" cy="77152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5657E37-A976-433B-A506-78C9DFF46F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8800" y="4351420"/>
            <a:ext cx="3105150" cy="8001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1E41520-B369-4D94-BE0C-A3ED9C872F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4659" y="4338209"/>
            <a:ext cx="3114675" cy="7715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FC18FD8-B6E0-4697-89B4-2C352C8611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24525" y="5393885"/>
            <a:ext cx="3181350" cy="78105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2612426-5909-444D-8414-025D82F3A7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05981" y="5444649"/>
            <a:ext cx="30670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77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CC7A96-C8DA-48F6-A4F7-C31BF7821663}"/>
              </a:ext>
            </a:extLst>
          </p:cNvPr>
          <p:cNvSpPr txBox="1"/>
          <p:nvPr/>
        </p:nvSpPr>
        <p:spPr>
          <a:xfrm>
            <a:off x="3079751" y="101265"/>
            <a:ext cx="680609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Repeatability</a:t>
            </a:r>
            <a:r>
              <a:rPr lang="en-US" b="1" dirty="0"/>
              <a:t> </a:t>
            </a:r>
            <a:r>
              <a:rPr lang="en-US" sz="2800" b="1" dirty="0"/>
              <a:t>Check – Transformation Matrix</a:t>
            </a:r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DF8ECD-697C-4E0C-8358-6B2D09756A87}"/>
              </a:ext>
            </a:extLst>
          </p:cNvPr>
          <p:cNvSpPr txBox="1"/>
          <p:nvPr/>
        </p:nvSpPr>
        <p:spPr>
          <a:xfrm>
            <a:off x="160478" y="532152"/>
            <a:ext cx="249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Composite mold-case 40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17596E-1BC2-4449-955C-9FC64FECB88C}"/>
              </a:ext>
            </a:extLst>
          </p:cNvPr>
          <p:cNvSpPr txBox="1"/>
          <p:nvPr/>
        </p:nvSpPr>
        <p:spPr>
          <a:xfrm>
            <a:off x="329152" y="901484"/>
            <a:ext cx="1193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100avg+0max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3FB8F-3D6C-4BE4-BC1D-4A031A599338}"/>
              </a:ext>
            </a:extLst>
          </p:cNvPr>
          <p:cNvSpPr txBox="1"/>
          <p:nvPr/>
        </p:nvSpPr>
        <p:spPr>
          <a:xfrm>
            <a:off x="5691264" y="901484"/>
            <a:ext cx="1193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90avg+10max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5F9C00-C26D-4880-A7A5-E0F33892BE3A}"/>
              </a:ext>
            </a:extLst>
          </p:cNvPr>
          <p:cNvSpPr txBox="1"/>
          <p:nvPr/>
        </p:nvSpPr>
        <p:spPr>
          <a:xfrm>
            <a:off x="481551" y="3177603"/>
            <a:ext cx="1193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60avg+40max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2782E6-54C5-475A-878A-D6925F2BE728}"/>
              </a:ext>
            </a:extLst>
          </p:cNvPr>
          <p:cNvSpPr txBox="1"/>
          <p:nvPr/>
        </p:nvSpPr>
        <p:spPr>
          <a:xfrm>
            <a:off x="481550" y="4340178"/>
            <a:ext cx="1193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40avg+60max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05E07E-89C8-48EA-B735-AF59FE27881D}"/>
              </a:ext>
            </a:extLst>
          </p:cNvPr>
          <p:cNvSpPr txBox="1"/>
          <p:nvPr/>
        </p:nvSpPr>
        <p:spPr>
          <a:xfrm>
            <a:off x="481550" y="5502753"/>
            <a:ext cx="1193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20avg+80max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76DEDD-A7C1-425B-882F-A15DC28C220C}"/>
              </a:ext>
            </a:extLst>
          </p:cNvPr>
          <p:cNvSpPr txBox="1"/>
          <p:nvPr/>
        </p:nvSpPr>
        <p:spPr>
          <a:xfrm>
            <a:off x="5617284" y="5517872"/>
            <a:ext cx="1193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10avg+90max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EC8938-B296-4859-AA5E-F184B087D473}"/>
              </a:ext>
            </a:extLst>
          </p:cNvPr>
          <p:cNvSpPr txBox="1"/>
          <p:nvPr/>
        </p:nvSpPr>
        <p:spPr>
          <a:xfrm>
            <a:off x="5691264" y="4416195"/>
            <a:ext cx="1193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30avg+70max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BFD41F-2CBA-4501-A151-87E224EAB290}"/>
              </a:ext>
            </a:extLst>
          </p:cNvPr>
          <p:cNvSpPr txBox="1"/>
          <p:nvPr/>
        </p:nvSpPr>
        <p:spPr>
          <a:xfrm>
            <a:off x="5691264" y="3209678"/>
            <a:ext cx="1193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50avg+50max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554756-46D5-44A3-9EAC-C40B92DF6566}"/>
              </a:ext>
            </a:extLst>
          </p:cNvPr>
          <p:cNvSpPr txBox="1"/>
          <p:nvPr/>
        </p:nvSpPr>
        <p:spPr>
          <a:xfrm>
            <a:off x="5712527" y="2009480"/>
            <a:ext cx="1193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70avg+30max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F26A56-A5B1-43A1-8ABC-D99362E27C54}"/>
              </a:ext>
            </a:extLst>
          </p:cNvPr>
          <p:cNvSpPr txBox="1"/>
          <p:nvPr/>
        </p:nvSpPr>
        <p:spPr>
          <a:xfrm>
            <a:off x="481551" y="2003176"/>
            <a:ext cx="1193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80avg+20max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84637C-1EA3-4613-9567-EE7882F0F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586" y="5629945"/>
            <a:ext cx="1714500" cy="76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FABA6D-F19D-4799-B5E5-6CA431C8C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893" y="891535"/>
            <a:ext cx="3057525" cy="8286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151231B-FF9C-4B6C-B415-6B4B2CEDE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584" y="809211"/>
            <a:ext cx="3181350" cy="8001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0EDA8B0-3D42-4948-9A98-8A5502AE71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1893" y="2003176"/>
            <a:ext cx="3038475" cy="9334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0DAEBBD-40D1-462C-847F-0EED478134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6670" y="2003176"/>
            <a:ext cx="1838325" cy="8382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F24AF0A-7569-406D-ADEA-4B7F4921C0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0010" y="3066280"/>
            <a:ext cx="1838325" cy="8382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A28F671-6B32-4853-AD44-39B9EF7373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5954" y="3098355"/>
            <a:ext cx="1838325" cy="8382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692D259-8398-43A4-96A8-A0484DB3D8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9808" y="4074966"/>
            <a:ext cx="1838325" cy="8382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E9045A5-A547-4792-84FE-AF553FC1D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0211" y="4356406"/>
            <a:ext cx="3143250" cy="8572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625657F-00AC-43A7-B0E3-9FC73A946F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2571" y="5391430"/>
            <a:ext cx="31623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9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344BB0-57C8-47C6-9BE2-D4C0B674B598}"/>
              </a:ext>
            </a:extLst>
          </p:cNvPr>
          <p:cNvSpPr/>
          <p:nvPr/>
        </p:nvSpPr>
        <p:spPr>
          <a:xfrm>
            <a:off x="3942185" y="154905"/>
            <a:ext cx="4478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comparing effects of weights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FE9692-EA30-499C-AF33-CDDD84D3E747}"/>
              </a:ext>
            </a:extLst>
          </p:cNvPr>
          <p:cNvSpPr/>
          <p:nvPr/>
        </p:nvSpPr>
        <p:spPr>
          <a:xfrm>
            <a:off x="346230" y="678125"/>
            <a:ext cx="115054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(mean(x)_max(y) = (x/100)*</a:t>
            </a:r>
            <a:r>
              <a:rPr lang="en-US" sz="2800" dirty="0" err="1"/>
              <a:t>mean_d_error</a:t>
            </a:r>
            <a:r>
              <a:rPr lang="en-US" sz="2800" dirty="0"/>
              <a:t> + (y/100)*</a:t>
            </a:r>
            <a:r>
              <a:rPr lang="en-US" sz="2800" dirty="0" err="1"/>
              <a:t>max_d_error</a:t>
            </a:r>
            <a:endParaRPr lang="en-US" sz="2800" dirty="0"/>
          </a:p>
          <a:p>
            <a:r>
              <a:rPr lang="en-US" sz="2800" dirty="0"/>
              <a:t>			(Error function for optimization)</a:t>
            </a:r>
          </a:p>
        </p:txBody>
      </p:sp>
    </p:spTree>
    <p:extLst>
      <p:ext uri="{BB962C8B-B14F-4D97-AF65-F5344CB8AC3E}">
        <p14:creationId xmlns:p14="http://schemas.microsoft.com/office/powerpoint/2010/main" val="2919689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CC7A96-C8DA-48F6-A4F7-C31BF7821663}"/>
              </a:ext>
            </a:extLst>
          </p:cNvPr>
          <p:cNvSpPr txBox="1"/>
          <p:nvPr/>
        </p:nvSpPr>
        <p:spPr>
          <a:xfrm>
            <a:off x="3079751" y="101265"/>
            <a:ext cx="680609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Repeatability</a:t>
            </a:r>
            <a:r>
              <a:rPr lang="en-US" b="1" dirty="0"/>
              <a:t> </a:t>
            </a:r>
            <a:r>
              <a:rPr lang="en-US" sz="2800" b="1" dirty="0"/>
              <a:t>Check – Transformation Matrix</a:t>
            </a:r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DF8ECD-697C-4E0C-8358-6B2D09756A87}"/>
              </a:ext>
            </a:extLst>
          </p:cNvPr>
          <p:cNvSpPr txBox="1"/>
          <p:nvPr/>
        </p:nvSpPr>
        <p:spPr>
          <a:xfrm>
            <a:off x="160478" y="532152"/>
            <a:ext cx="162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fender-case 55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17596E-1BC2-4449-955C-9FC64FECB88C}"/>
              </a:ext>
            </a:extLst>
          </p:cNvPr>
          <p:cNvSpPr txBox="1"/>
          <p:nvPr/>
        </p:nvSpPr>
        <p:spPr>
          <a:xfrm>
            <a:off x="329152" y="901484"/>
            <a:ext cx="1193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100avg+0max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3FB8F-3D6C-4BE4-BC1D-4A031A599338}"/>
              </a:ext>
            </a:extLst>
          </p:cNvPr>
          <p:cNvSpPr txBox="1"/>
          <p:nvPr/>
        </p:nvSpPr>
        <p:spPr>
          <a:xfrm>
            <a:off x="5691264" y="901484"/>
            <a:ext cx="1193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90avg+10max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5F9C00-C26D-4880-A7A5-E0F33892BE3A}"/>
              </a:ext>
            </a:extLst>
          </p:cNvPr>
          <p:cNvSpPr txBox="1"/>
          <p:nvPr/>
        </p:nvSpPr>
        <p:spPr>
          <a:xfrm>
            <a:off x="481551" y="3177603"/>
            <a:ext cx="1193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60avg+40max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2782E6-54C5-475A-878A-D6925F2BE728}"/>
              </a:ext>
            </a:extLst>
          </p:cNvPr>
          <p:cNvSpPr txBox="1"/>
          <p:nvPr/>
        </p:nvSpPr>
        <p:spPr>
          <a:xfrm>
            <a:off x="481550" y="4340178"/>
            <a:ext cx="1193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40avg+60max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05E07E-89C8-48EA-B735-AF59FE27881D}"/>
              </a:ext>
            </a:extLst>
          </p:cNvPr>
          <p:cNvSpPr txBox="1"/>
          <p:nvPr/>
        </p:nvSpPr>
        <p:spPr>
          <a:xfrm>
            <a:off x="481550" y="5502753"/>
            <a:ext cx="1193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20avg+80max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76DEDD-A7C1-425B-882F-A15DC28C220C}"/>
              </a:ext>
            </a:extLst>
          </p:cNvPr>
          <p:cNvSpPr txBox="1"/>
          <p:nvPr/>
        </p:nvSpPr>
        <p:spPr>
          <a:xfrm>
            <a:off x="5617284" y="5517872"/>
            <a:ext cx="1193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10avg+90max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EC8938-B296-4859-AA5E-F184B087D473}"/>
              </a:ext>
            </a:extLst>
          </p:cNvPr>
          <p:cNvSpPr txBox="1"/>
          <p:nvPr/>
        </p:nvSpPr>
        <p:spPr>
          <a:xfrm>
            <a:off x="5691264" y="4416195"/>
            <a:ext cx="1193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30avg+70max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BFD41F-2CBA-4501-A151-87E224EAB290}"/>
              </a:ext>
            </a:extLst>
          </p:cNvPr>
          <p:cNvSpPr txBox="1"/>
          <p:nvPr/>
        </p:nvSpPr>
        <p:spPr>
          <a:xfrm>
            <a:off x="5691264" y="3209678"/>
            <a:ext cx="1193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50avg+50max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554756-46D5-44A3-9EAC-C40B92DF6566}"/>
              </a:ext>
            </a:extLst>
          </p:cNvPr>
          <p:cNvSpPr txBox="1"/>
          <p:nvPr/>
        </p:nvSpPr>
        <p:spPr>
          <a:xfrm>
            <a:off x="5712527" y="2009480"/>
            <a:ext cx="1193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70avg+30max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F26A56-A5B1-43A1-8ABC-D99362E27C54}"/>
              </a:ext>
            </a:extLst>
          </p:cNvPr>
          <p:cNvSpPr txBox="1"/>
          <p:nvPr/>
        </p:nvSpPr>
        <p:spPr>
          <a:xfrm>
            <a:off x="481551" y="2003176"/>
            <a:ext cx="1193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80avg+20max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169B96-78E0-46AB-9268-1824F1033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034" y="832543"/>
            <a:ext cx="3133725" cy="8286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D860C0-F974-4EB7-A88A-353543E1D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072" y="901484"/>
            <a:ext cx="3171825" cy="800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0C7307-397D-4365-9386-A86E1E784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034" y="1984350"/>
            <a:ext cx="3171825" cy="7239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3A68486-EDE6-46FA-A05E-78A7C80B4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4137" y="2092228"/>
            <a:ext cx="3181350" cy="8191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689D538-2810-428D-9316-D919BE2CCD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5759" y="3177603"/>
            <a:ext cx="3086100" cy="8001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EA2E57D-C3C8-4903-B635-17BC98DC5F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9121" y="3086392"/>
            <a:ext cx="1895475" cy="914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F47C185-0C2E-472C-82A3-5B6D5D4E97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3541" y="4205042"/>
            <a:ext cx="3171825" cy="8858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5EB7391-8330-4E8B-AC1D-5C62B3DB53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36753" y="4412651"/>
            <a:ext cx="3124200" cy="8191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A79820-7CCE-48A1-8A1C-9E9825C929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72421" y="5517872"/>
            <a:ext cx="3067050" cy="8001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2A34BB4-23F5-47DC-9E25-9B560F964B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36753" y="5517872"/>
            <a:ext cx="30194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03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515D28-AF5C-4A6E-A879-3566C911EDF4}"/>
              </a:ext>
            </a:extLst>
          </p:cNvPr>
          <p:cNvSpPr txBox="1"/>
          <p:nvPr/>
        </p:nvSpPr>
        <p:spPr>
          <a:xfrm>
            <a:off x="3784906" y="154531"/>
            <a:ext cx="422263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Reduction in error function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7078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1F0D19-8577-4949-9AB6-2C524400A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33350"/>
            <a:ext cx="1169670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23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37FDE3-B177-42FB-A10A-3E242D77F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38112"/>
            <a:ext cx="11677650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69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D9D701-077D-40E7-ADE9-9774E4227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80962"/>
            <a:ext cx="11668125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10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309655-BF92-4E5C-A24B-E2FDEADE6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6200"/>
            <a:ext cx="117348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75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2F2E40-98D9-46AD-9189-0B80E2BDB016}"/>
              </a:ext>
            </a:extLst>
          </p:cNvPr>
          <p:cNvSpPr txBox="1"/>
          <p:nvPr/>
        </p:nvSpPr>
        <p:spPr>
          <a:xfrm>
            <a:off x="3776029" y="287696"/>
            <a:ext cx="650530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Error convergence distribution for all parts</a:t>
            </a:r>
          </a:p>
          <a:p>
            <a:r>
              <a:rPr lang="en-US" sz="2800" b="1" dirty="0"/>
              <a:t>(avg75_max25 case)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7631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AE4C26-EC09-43D7-BF30-7A906F7DF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465" y="179483"/>
            <a:ext cx="4642399" cy="64990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744C4C-67C5-443A-974B-9DE60EAE0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60" y="410592"/>
            <a:ext cx="4174839" cy="603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77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F06D61-DB89-4170-A4C4-8DEC271A5022}"/>
              </a:ext>
            </a:extLst>
          </p:cNvPr>
          <p:cNvSpPr txBox="1"/>
          <p:nvPr/>
        </p:nvSpPr>
        <p:spPr>
          <a:xfrm>
            <a:off x="4321507" y="124288"/>
            <a:ext cx="177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key-observations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9C17F4-9BAB-4982-91FB-151439614FA8}"/>
              </a:ext>
            </a:extLst>
          </p:cNvPr>
          <p:cNvSpPr txBox="1"/>
          <p:nvPr/>
        </p:nvSpPr>
        <p:spPr>
          <a:xfrm>
            <a:off x="1856911" y="724387"/>
            <a:ext cx="980834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Plane_d</a:t>
            </a:r>
            <a:r>
              <a:rPr lang="en-US" dirty="0"/>
              <a:t> significantly reduced as compared to normal d</a:t>
            </a:r>
          </a:p>
          <a:p>
            <a:pPr marL="342900" indent="-342900">
              <a:buAutoNum type="arabicPeriod"/>
            </a:pPr>
            <a:r>
              <a:rPr lang="en-US" dirty="0"/>
              <a:t>Change in </a:t>
            </a:r>
            <a:r>
              <a:rPr lang="en-US" dirty="0" err="1"/>
              <a:t>avg_d</a:t>
            </a:r>
            <a:r>
              <a:rPr lang="en-US" dirty="0"/>
              <a:t> (</a:t>
            </a:r>
            <a:r>
              <a:rPr lang="en-US" dirty="0" err="1"/>
              <a:t>plane_d</a:t>
            </a:r>
            <a:r>
              <a:rPr lang="en-US" dirty="0"/>
              <a:t> vs d) is more than change in </a:t>
            </a:r>
            <a:r>
              <a:rPr lang="en-US" dirty="0" err="1"/>
              <a:t>max_d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In car bonnet…change in </a:t>
            </a:r>
            <a:r>
              <a:rPr lang="en-US" dirty="0" err="1"/>
              <a:t>max_d</a:t>
            </a:r>
            <a:r>
              <a:rPr lang="en-US" dirty="0"/>
              <a:t> is also more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In fender and </a:t>
            </a:r>
            <a:r>
              <a:rPr lang="en-US" dirty="0" err="1"/>
              <a:t>composite_mold</a:t>
            </a:r>
            <a:r>
              <a:rPr lang="en-US" dirty="0"/>
              <a:t> distance change is not that great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Repeatability check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Converged errors are almost same at all places (all max, </a:t>
            </a:r>
            <a:r>
              <a:rPr lang="en-US" dirty="0" err="1"/>
              <a:t>avg</a:t>
            </a:r>
            <a:r>
              <a:rPr lang="en-US" dirty="0"/>
              <a:t>, </a:t>
            </a:r>
            <a:r>
              <a:rPr lang="en-US" dirty="0" err="1"/>
              <a:t>max_plane</a:t>
            </a:r>
            <a:r>
              <a:rPr lang="en-US" dirty="0"/>
              <a:t>, </a:t>
            </a:r>
            <a:r>
              <a:rPr lang="en-US" dirty="0" err="1"/>
              <a:t>avg_plane</a:t>
            </a:r>
            <a:r>
              <a:rPr lang="en-US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In some cases, when weight on max is high, errors are slightly deviating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In transformations, many of translations are repeatable under 1mm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In some case, specially towards high weight on </a:t>
            </a:r>
            <a:r>
              <a:rPr lang="en-US" dirty="0" err="1"/>
              <a:t>max_d</a:t>
            </a:r>
            <a:r>
              <a:rPr lang="en-US" dirty="0"/>
              <a:t> side, matrix is not that repeatable.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Reduction in error value (comparing max and </a:t>
            </a:r>
            <a:r>
              <a:rPr lang="en-US" dirty="0" err="1"/>
              <a:t>avg</a:t>
            </a:r>
            <a:r>
              <a:rPr lang="en-US" dirty="0"/>
              <a:t> distance)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Almost all errors (both </a:t>
            </a:r>
            <a:r>
              <a:rPr lang="en-US" dirty="0" err="1"/>
              <a:t>avg</a:t>
            </a:r>
            <a:r>
              <a:rPr lang="en-US" dirty="0"/>
              <a:t> and max </a:t>
            </a:r>
            <a:r>
              <a:rPr lang="en-US" dirty="0" err="1"/>
              <a:t>dist</a:t>
            </a:r>
            <a:r>
              <a:rPr lang="en-US" dirty="0"/>
              <a:t>) started with value more than 10-15 mm (some cases even more than 30 mm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For all reading </a:t>
            </a:r>
            <a:r>
              <a:rPr lang="en-US" dirty="0" err="1"/>
              <a:t>max_d</a:t>
            </a:r>
            <a:r>
              <a:rPr lang="en-US" dirty="0"/>
              <a:t> converged to around 1 mm (except fender which is around 5 mm)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For all reading </a:t>
            </a:r>
            <a:r>
              <a:rPr lang="en-US" dirty="0" err="1"/>
              <a:t>avg_d</a:t>
            </a:r>
            <a:r>
              <a:rPr lang="en-US" dirty="0"/>
              <a:t> converged to around 0.5 mm (except fender which is </a:t>
            </a:r>
            <a:r>
              <a:rPr lang="en-US" dirty="0" err="1"/>
              <a:t>arounf</a:t>
            </a:r>
            <a:r>
              <a:rPr lang="en-US" dirty="0"/>
              <a:t> 2 mm)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Reading from avg70_max30 is good for </a:t>
            </a:r>
            <a:r>
              <a:rPr lang="en-US" dirty="0" err="1"/>
              <a:t>max_d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Readings from </a:t>
            </a:r>
            <a:r>
              <a:rPr lang="en-US" dirty="0" err="1"/>
              <a:t>hight</a:t>
            </a:r>
            <a:r>
              <a:rPr lang="en-US" dirty="0"/>
              <a:t> weight on </a:t>
            </a:r>
            <a:r>
              <a:rPr lang="en-US" dirty="0" err="1"/>
              <a:t>avg</a:t>
            </a:r>
            <a:r>
              <a:rPr lang="en-US" dirty="0"/>
              <a:t> and low weight on max are better for </a:t>
            </a:r>
            <a:r>
              <a:rPr lang="en-US" dirty="0" err="1"/>
              <a:t>avg_d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Converge of error is nice…except fender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05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E5BFB0-54D5-4EEA-AD96-0B58C67F1844}"/>
              </a:ext>
            </a:extLst>
          </p:cNvPr>
          <p:cNvSpPr txBox="1"/>
          <p:nvPr/>
        </p:nvSpPr>
        <p:spPr>
          <a:xfrm>
            <a:off x="4251604" y="145653"/>
            <a:ext cx="355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Case1: comparing effects of weights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B717DE-64B4-4974-AE0D-57407EAD4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109" y="575342"/>
            <a:ext cx="9467850" cy="2914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379C76-A029-4ECB-BE3E-B546C7041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109" y="3962400"/>
            <a:ext cx="9420225" cy="2895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3AFD3A-3F52-44A0-8889-1796C50DD514}"/>
              </a:ext>
            </a:extLst>
          </p:cNvPr>
          <p:cNvSpPr txBox="1"/>
          <p:nvPr/>
        </p:nvSpPr>
        <p:spPr>
          <a:xfrm>
            <a:off x="4251604" y="3541530"/>
            <a:ext cx="355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Case3: comparing effects of weights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613A64-6C7E-4764-AED9-738986CDD76A}"/>
              </a:ext>
            </a:extLst>
          </p:cNvPr>
          <p:cNvSpPr txBox="1"/>
          <p:nvPr/>
        </p:nvSpPr>
        <p:spPr>
          <a:xfrm>
            <a:off x="142723" y="145653"/>
            <a:ext cx="245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 bonnet_placement1</a:t>
            </a:r>
          </a:p>
        </p:txBody>
      </p:sp>
    </p:spTree>
    <p:extLst>
      <p:ext uri="{BB962C8B-B14F-4D97-AF65-F5344CB8AC3E}">
        <p14:creationId xmlns:p14="http://schemas.microsoft.com/office/powerpoint/2010/main" val="269821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E5BFB0-54D5-4EEA-AD96-0B58C67F1844}"/>
              </a:ext>
            </a:extLst>
          </p:cNvPr>
          <p:cNvSpPr txBox="1"/>
          <p:nvPr/>
        </p:nvSpPr>
        <p:spPr>
          <a:xfrm>
            <a:off x="4251604" y="145653"/>
            <a:ext cx="367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Case14: comparing effects of weights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3AFD3A-3F52-44A0-8889-1796C50DD514}"/>
              </a:ext>
            </a:extLst>
          </p:cNvPr>
          <p:cNvSpPr txBox="1"/>
          <p:nvPr/>
        </p:nvSpPr>
        <p:spPr>
          <a:xfrm>
            <a:off x="4251604" y="3541530"/>
            <a:ext cx="367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Case18: comparing effects of weights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613A64-6C7E-4764-AED9-738986CDD76A}"/>
              </a:ext>
            </a:extLst>
          </p:cNvPr>
          <p:cNvSpPr txBox="1"/>
          <p:nvPr/>
        </p:nvSpPr>
        <p:spPr>
          <a:xfrm>
            <a:off x="142723" y="145653"/>
            <a:ext cx="245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 bonnet_placement2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ACD72D-3D80-4B22-882C-E0D86DCF4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483" y="566523"/>
            <a:ext cx="9515475" cy="2990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DE41FB-6E5D-4A9B-BFB0-284E7F4EF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21" y="3895725"/>
            <a:ext cx="95154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5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E5BFB0-54D5-4EEA-AD96-0B58C67F1844}"/>
              </a:ext>
            </a:extLst>
          </p:cNvPr>
          <p:cNvSpPr txBox="1"/>
          <p:nvPr/>
        </p:nvSpPr>
        <p:spPr>
          <a:xfrm>
            <a:off x="4251604" y="145653"/>
            <a:ext cx="367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Case23: comparing effects of weights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3AFD3A-3F52-44A0-8889-1796C50DD514}"/>
              </a:ext>
            </a:extLst>
          </p:cNvPr>
          <p:cNvSpPr txBox="1"/>
          <p:nvPr/>
        </p:nvSpPr>
        <p:spPr>
          <a:xfrm>
            <a:off x="4251604" y="3541530"/>
            <a:ext cx="367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Case30: comparing effects of weights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613A64-6C7E-4764-AED9-738986CDD76A}"/>
              </a:ext>
            </a:extLst>
          </p:cNvPr>
          <p:cNvSpPr txBox="1"/>
          <p:nvPr/>
        </p:nvSpPr>
        <p:spPr>
          <a:xfrm>
            <a:off x="142723" y="14565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 blade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9C382-80DC-473E-B876-EF11E17BC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21" y="604270"/>
            <a:ext cx="9458325" cy="2847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D38DF5-C367-43DA-9633-E65A3C6C6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246" y="3910862"/>
            <a:ext cx="93726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1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E5BFB0-54D5-4EEA-AD96-0B58C67F1844}"/>
              </a:ext>
            </a:extLst>
          </p:cNvPr>
          <p:cNvSpPr txBox="1"/>
          <p:nvPr/>
        </p:nvSpPr>
        <p:spPr>
          <a:xfrm>
            <a:off x="4251604" y="145653"/>
            <a:ext cx="367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Case38: comparing effects of weights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3AFD3A-3F52-44A0-8889-1796C50DD514}"/>
              </a:ext>
            </a:extLst>
          </p:cNvPr>
          <p:cNvSpPr txBox="1"/>
          <p:nvPr/>
        </p:nvSpPr>
        <p:spPr>
          <a:xfrm>
            <a:off x="4251604" y="3541530"/>
            <a:ext cx="367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Case50: comparing effects of weights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613A64-6C7E-4764-AED9-738986CDD76A}"/>
              </a:ext>
            </a:extLst>
          </p:cNvPr>
          <p:cNvSpPr txBox="1"/>
          <p:nvPr/>
        </p:nvSpPr>
        <p:spPr>
          <a:xfrm>
            <a:off x="142723" y="145653"/>
            <a:ext cx="1786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Composite_mold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11FA6C-3290-473C-8F5B-FD098048E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21" y="594392"/>
            <a:ext cx="9410700" cy="2895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408AA9-356C-451F-92A8-7F5E16DE7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269" y="3910862"/>
            <a:ext cx="94297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30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E5BFB0-54D5-4EEA-AD96-0B58C67F1844}"/>
              </a:ext>
            </a:extLst>
          </p:cNvPr>
          <p:cNvSpPr txBox="1"/>
          <p:nvPr/>
        </p:nvSpPr>
        <p:spPr>
          <a:xfrm>
            <a:off x="4251604" y="145653"/>
            <a:ext cx="367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Case53: comparing effects of weights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3AFD3A-3F52-44A0-8889-1796C50DD514}"/>
              </a:ext>
            </a:extLst>
          </p:cNvPr>
          <p:cNvSpPr txBox="1"/>
          <p:nvPr/>
        </p:nvSpPr>
        <p:spPr>
          <a:xfrm>
            <a:off x="4251604" y="3541530"/>
            <a:ext cx="367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Case61: comparing effects of weights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613A64-6C7E-4764-AED9-738986CDD76A}"/>
              </a:ext>
            </a:extLst>
          </p:cNvPr>
          <p:cNvSpPr txBox="1"/>
          <p:nvPr/>
        </p:nvSpPr>
        <p:spPr>
          <a:xfrm>
            <a:off x="142723" y="145653"/>
            <a:ext cx="80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fender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0F5214-A646-4C74-91F5-0443C211F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291" y="514985"/>
            <a:ext cx="9477375" cy="2867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DF6B5A-8CF0-485C-957C-13B2E0AC4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0" y="3910862"/>
            <a:ext cx="94107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01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E5BFB0-54D5-4EEA-AD96-0B58C67F1844}"/>
              </a:ext>
            </a:extLst>
          </p:cNvPr>
          <p:cNvSpPr txBox="1"/>
          <p:nvPr/>
        </p:nvSpPr>
        <p:spPr>
          <a:xfrm>
            <a:off x="4251604" y="145653"/>
            <a:ext cx="3102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Repeatability</a:t>
            </a:r>
            <a:r>
              <a:rPr lang="en-US" b="1" dirty="0"/>
              <a:t> </a:t>
            </a:r>
            <a:r>
              <a:rPr lang="en-US" sz="2800" b="1" dirty="0"/>
              <a:t>Check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3483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62E21B-7F62-4B6E-B298-077B3F92E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934837"/>
            <a:ext cx="9439275" cy="5734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464D26-7A4D-480A-9968-7DA83AC9B1E9}"/>
              </a:ext>
            </a:extLst>
          </p:cNvPr>
          <p:cNvSpPr txBox="1"/>
          <p:nvPr/>
        </p:nvSpPr>
        <p:spPr>
          <a:xfrm>
            <a:off x="142723" y="145653"/>
            <a:ext cx="204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Car_bonnet</a:t>
            </a:r>
            <a:r>
              <a:rPr lang="en-US" dirty="0"/>
              <a:t> – case1</a:t>
            </a:r>
          </a:p>
        </p:txBody>
      </p:sp>
    </p:spTree>
    <p:extLst>
      <p:ext uri="{BB962C8B-B14F-4D97-AF65-F5344CB8AC3E}">
        <p14:creationId xmlns:p14="http://schemas.microsoft.com/office/powerpoint/2010/main" val="3174465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627</Words>
  <Application>Microsoft Office PowerPoint</Application>
  <PresentationFormat>Widescreen</PresentationFormat>
  <Paragraphs>123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Aniruddha Vijaykumar Shembekar</dc:creator>
  <cp:lastModifiedBy>Aniruddha Vijaykumar Shembekar</cp:lastModifiedBy>
  <cp:revision>104</cp:revision>
  <dcterms:created xsi:type="dcterms:W3CDTF">2018-11-06T19:07:41Z</dcterms:created>
  <dcterms:modified xsi:type="dcterms:W3CDTF">2018-11-10T01:33:10Z</dcterms:modified>
</cp:coreProperties>
</file>