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96" r:id="rId16"/>
    <p:sldId id="297"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56" d="100"/>
          <a:sy n="56" d="100"/>
        </p:scale>
        <p:origin x="-1484"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08136-BFD6-4DA0-98B4-A320B0DE990F}" type="datetimeFigureOut">
              <a:rPr lang="en-US" smtClean="0"/>
              <a:pPr/>
              <a:t>3/31/2020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FF6B5-DF98-4B8F-A8DF-7F6F77BBF8D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rgbClr val="EE1846"/>
                </a:solidFill>
                <a:latin typeface="Times New Roman"/>
              </a:rPr>
              <a:t>Economics of Power Generation</a:t>
            </a:r>
            <a:br>
              <a:rPr lang="en-US" b="1" dirty="0">
                <a:solidFill>
                  <a:srgbClr val="EE1846"/>
                </a:solidFill>
                <a:latin typeface="Times New Roman"/>
              </a:rPr>
            </a:br>
            <a:endParaRPr lang="en-IN" dirty="0"/>
          </a:p>
        </p:txBody>
      </p:sp>
      <p:sp>
        <p:nvSpPr>
          <p:cNvPr id="6" name="Text Placeholder 5"/>
          <p:cNvSpPr>
            <a:spLocks noGrp="1"/>
          </p:cNvSpPr>
          <p:nvPr>
            <p:ph type="body" idx="1"/>
          </p:nvPr>
        </p:nvSpPr>
        <p:spPr/>
        <p:txBody>
          <a:bodyPr>
            <a:noAutofit/>
          </a:bodyPr>
          <a:lstStyle/>
          <a:p>
            <a:pPr algn="ctr"/>
            <a:r>
              <a:rPr lang="en-IN" sz="3600" dirty="0">
                <a:solidFill>
                  <a:srgbClr val="FF0000"/>
                </a:solidFill>
              </a:rPr>
              <a:t>Terms</a:t>
            </a:r>
          </a:p>
        </p:txBody>
      </p:sp>
      <p:sp>
        <p:nvSpPr>
          <p:cNvPr id="5" name="Content Placeholder 4"/>
          <p:cNvSpPr>
            <a:spLocks noGrp="1"/>
          </p:cNvSpPr>
          <p:nvPr>
            <p:ph sz="half" idx="2"/>
          </p:nvPr>
        </p:nvSpPr>
        <p:spPr/>
        <p:txBody>
          <a:bodyPr>
            <a:normAutofit/>
          </a:bodyPr>
          <a:lstStyle/>
          <a:p>
            <a:r>
              <a:rPr lang="en-IN" sz="3200" dirty="0"/>
              <a:t>Load curve</a:t>
            </a:r>
          </a:p>
          <a:p>
            <a:r>
              <a:rPr lang="en-IN" sz="3200" dirty="0"/>
              <a:t>Load duration curve</a:t>
            </a:r>
          </a:p>
          <a:p>
            <a:r>
              <a:rPr lang="en-IN" sz="3200" dirty="0"/>
              <a:t>Connected load</a:t>
            </a:r>
          </a:p>
          <a:p>
            <a:r>
              <a:rPr lang="en-IN" sz="3200" dirty="0"/>
              <a:t>Maximum demand</a:t>
            </a:r>
          </a:p>
          <a:p>
            <a:r>
              <a:rPr lang="en-IN" sz="3200" dirty="0"/>
              <a:t>Average load</a:t>
            </a:r>
          </a:p>
        </p:txBody>
      </p:sp>
      <p:sp>
        <p:nvSpPr>
          <p:cNvPr id="7" name="Text Placeholder 6"/>
          <p:cNvSpPr>
            <a:spLocks noGrp="1"/>
          </p:cNvSpPr>
          <p:nvPr>
            <p:ph type="body" sz="quarter" idx="3"/>
          </p:nvPr>
        </p:nvSpPr>
        <p:spPr/>
        <p:txBody>
          <a:bodyPr>
            <a:noAutofit/>
          </a:bodyPr>
          <a:lstStyle/>
          <a:p>
            <a:pPr algn="ctr"/>
            <a:r>
              <a:rPr lang="en-IN" sz="3600" dirty="0">
                <a:solidFill>
                  <a:srgbClr val="FF0000"/>
                </a:solidFill>
              </a:rPr>
              <a:t>Factors</a:t>
            </a:r>
          </a:p>
        </p:txBody>
      </p:sp>
      <p:sp>
        <p:nvSpPr>
          <p:cNvPr id="8" name="Content Placeholder 7"/>
          <p:cNvSpPr>
            <a:spLocks noGrp="1"/>
          </p:cNvSpPr>
          <p:nvPr>
            <p:ph sz="quarter" idx="4"/>
          </p:nvPr>
        </p:nvSpPr>
        <p:spPr/>
        <p:txBody>
          <a:bodyPr/>
          <a:lstStyle/>
          <a:p>
            <a:r>
              <a:rPr lang="en-IN" sz="3200" dirty="0"/>
              <a:t>Demand factor</a:t>
            </a:r>
          </a:p>
          <a:p>
            <a:r>
              <a:rPr lang="en-IN" sz="3200" dirty="0"/>
              <a:t>Load factor</a:t>
            </a:r>
          </a:p>
          <a:p>
            <a:r>
              <a:rPr lang="en-IN" sz="3200" dirty="0"/>
              <a:t>Diversity factor</a:t>
            </a:r>
          </a:p>
          <a:p>
            <a:r>
              <a:rPr lang="en-IN" sz="3200" dirty="0"/>
              <a:t>Plant capacity factor</a:t>
            </a:r>
          </a:p>
          <a:p>
            <a:r>
              <a:rPr lang="en-IN" sz="3200" dirty="0"/>
              <a:t>Plant use factor</a:t>
            </a:r>
          </a:p>
          <a:p>
            <a:endParaRPr lang="en-IN" dirty="0"/>
          </a:p>
        </p:txBody>
      </p:sp>
    </p:spTree>
    <p:extLst>
      <p:ext uri="{BB962C8B-B14F-4D97-AF65-F5344CB8AC3E}">
        <p14:creationId xmlns:p14="http://schemas.microsoft.com/office/powerpoint/2010/main" val="359504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solidFill>
                  <a:srgbClr val="FF0000"/>
                </a:solidFill>
              </a:rPr>
              <a:t>Terms  and factors used in  Economics of power plants</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6090" y="2362200"/>
            <a:ext cx="8915400" cy="1569660"/>
          </a:xfrm>
          <a:prstGeom prst="rect">
            <a:avLst/>
          </a:prstGeom>
        </p:spPr>
        <p:txBody>
          <a:bodyPr wrap="square">
            <a:spAutoFit/>
          </a:bodyPr>
          <a:lstStyle/>
          <a:p>
            <a:pPr algn="just"/>
            <a:r>
              <a:rPr lang="en-US" sz="3200" b="1" dirty="0">
                <a:solidFill>
                  <a:srgbClr val="FF0000"/>
                </a:solidFill>
              </a:rPr>
              <a:t>(</a:t>
            </a:r>
            <a:r>
              <a:rPr lang="en-US" sz="3200" b="1" i="1" dirty="0">
                <a:solidFill>
                  <a:srgbClr val="FF0000"/>
                </a:solidFill>
              </a:rPr>
              <a:t>i</a:t>
            </a:r>
            <a:r>
              <a:rPr lang="en-US" sz="3200" b="1" dirty="0">
                <a:solidFill>
                  <a:srgbClr val="FF0000"/>
                </a:solidFill>
              </a:rPr>
              <a:t>) Connected load. </a:t>
            </a:r>
            <a:r>
              <a:rPr lang="en-US" sz="3200" b="1" i="1" dirty="0"/>
              <a:t>It is the sum of continuous ratings of all the </a:t>
            </a:r>
            <a:r>
              <a:rPr lang="en-US" sz="3200" b="1" i="1" dirty="0" err="1"/>
              <a:t>equipments</a:t>
            </a:r>
            <a:r>
              <a:rPr lang="en-US" sz="3200" b="1" i="1" dirty="0"/>
              <a:t> connected to supply system</a:t>
            </a:r>
            <a:r>
              <a:rPr lang="en-US" sz="3200" i="1" dirty="0"/>
              <a:t>. </a:t>
            </a:r>
            <a:endParaRPr lang="en-US" sz="3200" dirty="0"/>
          </a:p>
        </p:txBody>
      </p:sp>
    </p:spTree>
    <p:extLst>
      <p:ext uri="{BB962C8B-B14F-4D97-AF65-F5344CB8AC3E}">
        <p14:creationId xmlns:p14="http://schemas.microsoft.com/office/powerpoint/2010/main" val="311658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2554545"/>
          </a:xfrm>
          <a:prstGeom prst="rect">
            <a:avLst/>
          </a:prstGeom>
        </p:spPr>
        <p:txBody>
          <a:bodyPr wrap="square">
            <a:spAutoFit/>
          </a:bodyPr>
          <a:lstStyle/>
          <a:p>
            <a:pPr lvl="0" algn="just"/>
            <a:r>
              <a:rPr lang="en-US" sz="3200" dirty="0">
                <a:solidFill>
                  <a:prstClr val="black"/>
                </a:solidFill>
              </a:rPr>
              <a:t>A power station supplies load to thousands of consumers. Each consumer has certain equipment installed in his premises. The sum of the continuous ratings of all the equipments in the consumer’s premises is the “connected load” of the consumer. </a:t>
            </a:r>
          </a:p>
        </p:txBody>
      </p:sp>
    </p:spTree>
    <p:extLst>
      <p:ext uri="{BB962C8B-B14F-4D97-AF65-F5344CB8AC3E}">
        <p14:creationId xmlns:p14="http://schemas.microsoft.com/office/powerpoint/2010/main" val="222883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solidFill>
                  <a:prstClr val="black"/>
                </a:solidFill>
              </a:rPr>
              <a:t>For instance, if a consumer has connections of five 100-watt lamps and a power point of 500 watts, then connected load of the consumer is 5 × 100 + 500= 1000 watts. The sum of the connected loads of all the consumers is the connected load to the power station.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133600"/>
            <a:ext cx="8382000" cy="954107"/>
          </a:xfrm>
          <a:prstGeom prst="rect">
            <a:avLst/>
          </a:prstGeom>
        </p:spPr>
        <p:txBody>
          <a:bodyPr wrap="square">
            <a:spAutoFit/>
          </a:bodyPr>
          <a:lstStyle/>
          <a:p>
            <a:pPr algn="just"/>
            <a:r>
              <a:rPr lang="en-US" sz="2800" b="1" dirty="0">
                <a:solidFill>
                  <a:srgbClr val="ED008D"/>
                </a:solidFill>
                <a:latin typeface="Times New Roman"/>
              </a:rPr>
              <a:t>(</a:t>
            </a:r>
            <a:r>
              <a:rPr lang="en-US" sz="2800" b="1" i="1" dirty="0">
                <a:solidFill>
                  <a:srgbClr val="ED008D"/>
                </a:solidFill>
                <a:latin typeface="Times New Roman"/>
              </a:rPr>
              <a:t>ii</a:t>
            </a:r>
            <a:r>
              <a:rPr lang="en-US" sz="2800" b="1" dirty="0">
                <a:solidFill>
                  <a:srgbClr val="ED008D"/>
                </a:solidFill>
                <a:latin typeface="Times New Roman"/>
              </a:rPr>
              <a:t>) Maximum demand </a:t>
            </a:r>
            <a:r>
              <a:rPr lang="en-US" sz="2800" dirty="0">
                <a:solidFill>
                  <a:srgbClr val="231F20"/>
                </a:solidFill>
                <a:latin typeface="Times New Roman"/>
              </a:rPr>
              <a:t>: </a:t>
            </a:r>
            <a:r>
              <a:rPr lang="en-US" sz="2800" b="1" i="1" dirty="0">
                <a:solidFill>
                  <a:srgbClr val="231F20"/>
                </a:solidFill>
                <a:latin typeface="Times New Roman"/>
              </a:rPr>
              <a:t>It is the greatest demand of load on the power station during a given period. </a:t>
            </a:r>
            <a:endParaRPr lang="en-US" sz="2800" dirty="0"/>
          </a:p>
        </p:txBody>
      </p:sp>
    </p:spTree>
    <p:extLst>
      <p:ext uri="{BB962C8B-B14F-4D97-AF65-F5344CB8AC3E}">
        <p14:creationId xmlns:p14="http://schemas.microsoft.com/office/powerpoint/2010/main" val="120959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30351" cy="483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20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76400"/>
            <a:ext cx="8610600" cy="3539430"/>
          </a:xfrm>
          <a:prstGeom prst="rect">
            <a:avLst/>
          </a:prstGeom>
        </p:spPr>
        <p:txBody>
          <a:bodyPr wrap="square">
            <a:spAutoFit/>
          </a:bodyPr>
          <a:lstStyle/>
          <a:p>
            <a:pPr lvl="0" algn="just"/>
            <a:r>
              <a:rPr lang="en-US" sz="3200" dirty="0">
                <a:solidFill>
                  <a:srgbClr val="231F20"/>
                </a:solidFill>
                <a:latin typeface="Times New Roman"/>
              </a:rPr>
              <a:t>The load on the power station varies from time to time. The maximum of all the demands that have occurred during a given period (</a:t>
            </a:r>
            <a:r>
              <a:rPr lang="en-US" sz="3200" i="1" dirty="0">
                <a:solidFill>
                  <a:srgbClr val="231F20"/>
                </a:solidFill>
                <a:latin typeface="Times New Roman"/>
              </a:rPr>
              <a:t>say </a:t>
            </a:r>
            <a:r>
              <a:rPr lang="en-US" sz="3200" dirty="0">
                <a:solidFill>
                  <a:srgbClr val="231F20"/>
                </a:solidFill>
                <a:latin typeface="Times New Roman"/>
              </a:rPr>
              <a:t>a day) is the maximum demand. Thus referring back to the load curve of , the maximum demand on the power station during the day is 6 MW and it occurs at 6 P.M. </a:t>
            </a:r>
            <a:endParaRPr lang="en-US" sz="3200" dirty="0">
              <a:solidFill>
                <a:prstClr val="black"/>
              </a:solidFill>
            </a:endParaRPr>
          </a:p>
        </p:txBody>
      </p:sp>
    </p:spTree>
    <p:extLst>
      <p:ext uri="{BB962C8B-B14F-4D97-AF65-F5344CB8AC3E}">
        <p14:creationId xmlns:p14="http://schemas.microsoft.com/office/powerpoint/2010/main" val="342242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solidFill>
                  <a:srgbClr val="231F20"/>
                </a:solidFill>
                <a:latin typeface="Times New Roman"/>
              </a:rPr>
              <a:t>Maximum demand is generally less than the connected load because all the consumers do not switch on their connected load to the system at a time. The knowledge of maximum demand is very important as it helps in determining the installed capacity of the station. The station must be capable of meeting the maximum demand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09391"/>
            <a:ext cx="8915400" cy="1077218"/>
          </a:xfrm>
          <a:prstGeom prst="rect">
            <a:avLst/>
          </a:prstGeom>
        </p:spPr>
        <p:txBody>
          <a:bodyPr wrap="square">
            <a:spAutoFit/>
          </a:bodyPr>
          <a:lstStyle/>
          <a:p>
            <a:pPr algn="just"/>
            <a:r>
              <a:rPr lang="en-US" sz="3200" b="1" dirty="0">
                <a:solidFill>
                  <a:srgbClr val="ED008D"/>
                </a:solidFill>
                <a:latin typeface="Times New Roman"/>
              </a:rPr>
              <a:t>(</a:t>
            </a:r>
            <a:r>
              <a:rPr lang="en-US" sz="3200" b="1" i="1" dirty="0">
                <a:solidFill>
                  <a:srgbClr val="ED008D"/>
                </a:solidFill>
                <a:latin typeface="Times New Roman"/>
              </a:rPr>
              <a:t>iii</a:t>
            </a:r>
            <a:r>
              <a:rPr lang="en-US" sz="3200" b="1" dirty="0">
                <a:solidFill>
                  <a:srgbClr val="ED008D"/>
                </a:solidFill>
                <a:latin typeface="Times New Roman"/>
              </a:rPr>
              <a:t>) Demand factor. </a:t>
            </a:r>
            <a:r>
              <a:rPr lang="en-US" sz="3200" b="1" i="1" dirty="0">
                <a:solidFill>
                  <a:srgbClr val="231F20"/>
                </a:solidFill>
                <a:latin typeface="Times New Roman"/>
              </a:rPr>
              <a:t>It is the ratio of maximum demand on the power station to its connected load</a:t>
            </a:r>
            <a:endParaRPr lang="en-US" sz="3200" dirty="0"/>
          </a:p>
        </p:txBody>
      </p:sp>
    </p:spTree>
    <p:extLst>
      <p:ext uri="{BB962C8B-B14F-4D97-AF65-F5344CB8AC3E}">
        <p14:creationId xmlns:p14="http://schemas.microsoft.com/office/powerpoint/2010/main" val="75050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82000" cy="5509200"/>
          </a:xfrm>
          <a:prstGeom prst="rect">
            <a:avLst/>
          </a:prstGeom>
        </p:spPr>
        <p:txBody>
          <a:bodyPr wrap="square">
            <a:spAutoFit/>
          </a:bodyPr>
          <a:lstStyle/>
          <a:p>
            <a:pPr lvl="0" algn="just"/>
            <a:r>
              <a:rPr lang="en-US" sz="3200" b="1" i="1" dirty="0">
                <a:solidFill>
                  <a:srgbClr val="231F20"/>
                </a:solidFill>
                <a:latin typeface="Times New Roman"/>
              </a:rPr>
              <a:t>i.e.,</a:t>
            </a:r>
          </a:p>
          <a:p>
            <a:pPr lvl="0" algn="just"/>
            <a:r>
              <a:rPr lang="en-US" sz="3200" dirty="0">
                <a:solidFill>
                  <a:srgbClr val="FF0000"/>
                </a:solidFill>
                <a:latin typeface="Times New Roman"/>
              </a:rPr>
              <a:t>Demand factor </a:t>
            </a:r>
            <a:r>
              <a:rPr lang="en-US" sz="3200" dirty="0">
                <a:solidFill>
                  <a:srgbClr val="231F20"/>
                </a:solidFill>
                <a:latin typeface="Times New Roman"/>
              </a:rPr>
              <a:t>= (Maximum demand / Connected load)</a:t>
            </a:r>
          </a:p>
          <a:p>
            <a:pPr lvl="0" algn="just"/>
            <a:r>
              <a:rPr lang="en-US" sz="3200" dirty="0">
                <a:solidFill>
                  <a:srgbClr val="231F20"/>
                </a:solidFill>
                <a:latin typeface="Times New Roman"/>
              </a:rPr>
              <a:t>The value of demand factor is usually less than 1. It is expected because maximum demand on the power station is generally less than the connected load. If the maximum demand on the power station is 80 MW and the connected load is 100 MW, then demand factor = 80/100 = 0·8. The knowledge of demand factor is vital in determining the capacity of the plant equipment</a:t>
            </a:r>
            <a:endParaRPr lang="en-US" sz="3200" dirty="0">
              <a:solidFill>
                <a:prstClr val="black"/>
              </a:solidFill>
            </a:endParaRPr>
          </a:p>
        </p:txBody>
      </p:sp>
    </p:spTree>
    <p:extLst>
      <p:ext uri="{BB962C8B-B14F-4D97-AF65-F5344CB8AC3E}">
        <p14:creationId xmlns:p14="http://schemas.microsoft.com/office/powerpoint/2010/main" val="224520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590800"/>
            <a:ext cx="7162800" cy="2062103"/>
          </a:xfrm>
          <a:prstGeom prst="rect">
            <a:avLst/>
          </a:prstGeom>
        </p:spPr>
        <p:txBody>
          <a:bodyPr wrap="square">
            <a:spAutoFit/>
          </a:bodyPr>
          <a:lstStyle/>
          <a:p>
            <a:pPr algn="just"/>
            <a:r>
              <a:rPr lang="en-IN" sz="3200" i="1" dirty="0">
                <a:solidFill>
                  <a:srgbClr val="FF0000"/>
                </a:solidFill>
              </a:rPr>
              <a:t>Load Curve: </a:t>
            </a:r>
            <a:r>
              <a:rPr lang="en-IN" sz="3200" i="1" dirty="0"/>
              <a:t>The curve showing the variation of load on the power station with respect to (</a:t>
            </a:r>
            <a:r>
              <a:rPr lang="en-IN" sz="3200" i="1" dirty="0" err="1"/>
              <a:t>w.r.t</a:t>
            </a:r>
            <a:r>
              <a:rPr lang="en-IN" sz="3200" i="1" dirty="0"/>
              <a:t>) time is known as load curve</a:t>
            </a: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5748"/>
            <a:ext cx="8382000" cy="2062103"/>
          </a:xfrm>
          <a:prstGeom prst="rect">
            <a:avLst/>
          </a:prstGeom>
        </p:spPr>
        <p:txBody>
          <a:bodyPr wrap="square">
            <a:spAutoFit/>
          </a:bodyPr>
          <a:lstStyle/>
          <a:p>
            <a:r>
              <a:rPr lang="en-US" sz="3200" b="1" dirty="0">
                <a:solidFill>
                  <a:srgbClr val="ED008D"/>
                </a:solidFill>
                <a:latin typeface="Times New Roman"/>
              </a:rPr>
              <a:t>(</a:t>
            </a:r>
            <a:r>
              <a:rPr lang="en-US" sz="3200" b="1" i="1" dirty="0">
                <a:solidFill>
                  <a:srgbClr val="ED008D"/>
                </a:solidFill>
                <a:latin typeface="Times New Roman"/>
              </a:rPr>
              <a:t>iv</a:t>
            </a:r>
            <a:r>
              <a:rPr lang="en-US" sz="3200" b="1" dirty="0">
                <a:solidFill>
                  <a:srgbClr val="ED008D"/>
                </a:solidFill>
                <a:latin typeface="Times New Roman"/>
              </a:rPr>
              <a:t>) Average load. </a:t>
            </a:r>
            <a:r>
              <a:rPr lang="en-US" sz="3200" i="1" dirty="0">
                <a:solidFill>
                  <a:srgbClr val="231F20"/>
                </a:solidFill>
                <a:latin typeface="Times New Roman"/>
              </a:rPr>
              <a:t>The average of loads occurring on the power station in a given period </a:t>
            </a:r>
            <a:r>
              <a:rPr lang="en-US" sz="3200" dirty="0">
                <a:solidFill>
                  <a:srgbClr val="231F20"/>
                </a:solidFill>
                <a:latin typeface="Times New Roman"/>
              </a:rPr>
              <a:t>(</a:t>
            </a:r>
            <a:r>
              <a:rPr lang="en-US" sz="3200" i="1" dirty="0">
                <a:solidFill>
                  <a:srgbClr val="231F20"/>
                </a:solidFill>
                <a:latin typeface="Times New Roman"/>
              </a:rPr>
              <a:t>day or month or year</a:t>
            </a:r>
            <a:r>
              <a:rPr lang="en-US" sz="3200" dirty="0">
                <a:solidFill>
                  <a:srgbClr val="231F20"/>
                </a:solidFill>
                <a:latin typeface="Times New Roman"/>
              </a:rPr>
              <a:t>) </a:t>
            </a:r>
            <a:r>
              <a:rPr lang="en-US" sz="3200" i="1" dirty="0">
                <a:solidFill>
                  <a:srgbClr val="231F20"/>
                </a:solidFill>
                <a:latin typeface="Times New Roman"/>
              </a:rPr>
              <a:t>is known as </a:t>
            </a:r>
            <a:r>
              <a:rPr lang="en-US" sz="3200" b="1" dirty="0">
                <a:solidFill>
                  <a:srgbClr val="ED008D"/>
                </a:solidFill>
                <a:latin typeface="Times New Roman"/>
              </a:rPr>
              <a:t>average load </a:t>
            </a:r>
            <a:r>
              <a:rPr lang="en-US" sz="3200" i="1" dirty="0">
                <a:solidFill>
                  <a:srgbClr val="231F20"/>
                </a:solidFill>
                <a:latin typeface="Times New Roman"/>
              </a:rPr>
              <a:t>or </a:t>
            </a:r>
            <a:r>
              <a:rPr lang="en-US" sz="3200" b="1" dirty="0">
                <a:solidFill>
                  <a:srgbClr val="ED008D"/>
                </a:solidFill>
                <a:latin typeface="Times New Roman"/>
              </a:rPr>
              <a:t>average demand.</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2200"/>
            <a:ext cx="919089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32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89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43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8610600" cy="5632311"/>
          </a:xfrm>
          <a:prstGeom prst="rect">
            <a:avLst/>
          </a:prstGeom>
        </p:spPr>
        <p:txBody>
          <a:bodyPr wrap="square">
            <a:spAutoFit/>
          </a:bodyPr>
          <a:lstStyle/>
          <a:p>
            <a:pPr algn="just"/>
            <a:r>
              <a:rPr lang="en-US" sz="3600" dirty="0">
                <a:solidFill>
                  <a:srgbClr val="231F20"/>
                </a:solidFill>
                <a:latin typeface="Times New Roman"/>
              </a:rPr>
              <a:t>The </a:t>
            </a:r>
            <a:r>
              <a:rPr lang="en-US" sz="3600" dirty="0">
                <a:solidFill>
                  <a:srgbClr val="FF0000"/>
                </a:solidFill>
                <a:latin typeface="Times New Roman"/>
              </a:rPr>
              <a:t>load factor </a:t>
            </a:r>
            <a:r>
              <a:rPr lang="en-US" sz="3600" dirty="0">
                <a:solidFill>
                  <a:srgbClr val="231F20"/>
                </a:solidFill>
                <a:latin typeface="Times New Roman"/>
              </a:rPr>
              <a:t>may be </a:t>
            </a:r>
            <a:r>
              <a:rPr lang="en-US" sz="3600" dirty="0">
                <a:solidFill>
                  <a:srgbClr val="00B050"/>
                </a:solidFill>
                <a:latin typeface="Times New Roman"/>
              </a:rPr>
              <a:t>daily load factor</a:t>
            </a:r>
            <a:r>
              <a:rPr lang="en-US" sz="3600" dirty="0">
                <a:solidFill>
                  <a:srgbClr val="231F20"/>
                </a:solidFill>
                <a:latin typeface="Times New Roman"/>
              </a:rPr>
              <a:t>, </a:t>
            </a:r>
            <a:r>
              <a:rPr lang="en-US" sz="3600" dirty="0">
                <a:solidFill>
                  <a:srgbClr val="00B050"/>
                </a:solidFill>
                <a:latin typeface="Times New Roman"/>
              </a:rPr>
              <a:t>monthly load factor </a:t>
            </a:r>
            <a:r>
              <a:rPr lang="en-US" sz="3600" dirty="0">
                <a:solidFill>
                  <a:srgbClr val="231F20"/>
                </a:solidFill>
                <a:latin typeface="Times New Roman"/>
              </a:rPr>
              <a:t>or </a:t>
            </a:r>
            <a:r>
              <a:rPr lang="en-US" sz="3600" dirty="0">
                <a:solidFill>
                  <a:srgbClr val="00B050"/>
                </a:solidFill>
                <a:latin typeface="Times New Roman"/>
              </a:rPr>
              <a:t>annual load factor </a:t>
            </a:r>
            <a:r>
              <a:rPr lang="en-US" sz="3600" dirty="0">
                <a:solidFill>
                  <a:srgbClr val="231F20"/>
                </a:solidFill>
                <a:latin typeface="Times New Roman"/>
              </a:rPr>
              <a:t>if the time period considered is a day or month or year. Load factor is always less than 1 because average load is smaller than the maximum demand. The load factor plays key role in determining the overall cost per unit generated. Higher the load factor of the power station, lesser</a:t>
            </a:r>
            <a:r>
              <a:rPr lang="en-US" sz="3600" dirty="0">
                <a:solidFill>
                  <a:srgbClr val="005AAB"/>
                </a:solidFill>
                <a:latin typeface="Times New Roman"/>
              </a:rPr>
              <a:t>* </a:t>
            </a:r>
            <a:r>
              <a:rPr lang="en-US" sz="3600" dirty="0">
                <a:solidFill>
                  <a:srgbClr val="231F20"/>
                </a:solidFill>
                <a:latin typeface="Times New Roman"/>
              </a:rPr>
              <a:t>will be the cost per unit</a:t>
            </a:r>
          </a:p>
          <a:p>
            <a:pPr algn="just"/>
            <a:r>
              <a:rPr lang="en-US" sz="3600" dirty="0">
                <a:solidFill>
                  <a:srgbClr val="231F20"/>
                </a:solidFill>
                <a:latin typeface="Times New Roman"/>
              </a:rPr>
              <a:t>generated.</a:t>
            </a:r>
            <a:endParaRPr lang="en-US" sz="3600" dirty="0"/>
          </a:p>
        </p:txBody>
      </p:sp>
    </p:spTree>
    <p:extLst>
      <p:ext uri="{BB962C8B-B14F-4D97-AF65-F5344CB8AC3E}">
        <p14:creationId xmlns:p14="http://schemas.microsoft.com/office/powerpoint/2010/main" val="114420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8915400" cy="1547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983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0"/>
            <a:ext cx="9144000" cy="5078313"/>
          </a:xfrm>
          <a:prstGeom prst="rect">
            <a:avLst/>
          </a:prstGeom>
        </p:spPr>
        <p:txBody>
          <a:bodyPr wrap="square">
            <a:spAutoFit/>
          </a:bodyPr>
          <a:lstStyle/>
          <a:p>
            <a:pPr algn="just"/>
            <a:r>
              <a:rPr lang="en-US" sz="3600" dirty="0">
                <a:solidFill>
                  <a:srgbClr val="231F20"/>
                </a:solidFill>
                <a:latin typeface="Times New Roman"/>
              </a:rPr>
              <a:t>A power station supplies load to various types of  consumers whose maximum demands generally do not occur at the same time. Therefore, the maximum demand on the power station is always less than the sum of individual maximum demands of the consumers. Obviously, diversity</a:t>
            </a:r>
            <a:r>
              <a:rPr lang="en-US" sz="3600" dirty="0">
                <a:solidFill>
                  <a:srgbClr val="005AAB"/>
                </a:solidFill>
                <a:latin typeface="Times New Roman"/>
              </a:rPr>
              <a:t>† </a:t>
            </a:r>
            <a:r>
              <a:rPr lang="en-US" sz="3600" dirty="0">
                <a:solidFill>
                  <a:srgbClr val="231F20"/>
                </a:solidFill>
                <a:latin typeface="Times New Roman"/>
              </a:rPr>
              <a:t>factor will always be greater than 1. The greater the diversity factor, the lesser</a:t>
            </a:r>
            <a:r>
              <a:rPr lang="en-US" sz="3600" dirty="0">
                <a:solidFill>
                  <a:srgbClr val="005AAB"/>
                </a:solidFill>
                <a:latin typeface="Times New Roman"/>
              </a:rPr>
              <a:t>‡ </a:t>
            </a:r>
            <a:r>
              <a:rPr lang="en-US" sz="3600" dirty="0">
                <a:solidFill>
                  <a:srgbClr val="231F20"/>
                </a:solidFill>
                <a:latin typeface="Times New Roman"/>
              </a:rPr>
              <a:t>is the cost of generation of power.</a:t>
            </a:r>
            <a:endParaRPr lang="en-US" sz="3600" dirty="0"/>
          </a:p>
        </p:txBody>
      </p:sp>
    </p:spTree>
    <p:extLst>
      <p:ext uri="{BB962C8B-B14F-4D97-AF65-F5344CB8AC3E}">
        <p14:creationId xmlns:p14="http://schemas.microsoft.com/office/powerpoint/2010/main" val="1404394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04" y="1447800"/>
            <a:ext cx="863152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 y="4876800"/>
            <a:ext cx="931606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70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spAutoFit/>
          </a:bodyPr>
          <a:lstStyle/>
          <a:p>
            <a:pPr algn="just"/>
            <a:r>
              <a:rPr lang="en-US" sz="3600" dirty="0"/>
              <a:t>The plant capacity factor is an indication of the reserve capacity of the plant. A power station is so designed that it has some reserve capacity for meeting the increased load demand in future. Therefore, the installed capacity of the plant is always somewhat greater than the maximum demand on the plant. </a:t>
            </a:r>
          </a:p>
          <a:p>
            <a:pPr algn="just"/>
            <a:endParaRPr lang="en-US" sz="3600" dirty="0"/>
          </a:p>
          <a:p>
            <a:pPr algn="just"/>
            <a:r>
              <a:rPr lang="en-US" sz="3600" dirty="0"/>
              <a:t>Reserve capacity = Plant capacity − Max. demand</a:t>
            </a:r>
          </a:p>
          <a:p>
            <a:endParaRPr lang="en-US" dirty="0"/>
          </a:p>
        </p:txBody>
      </p:sp>
    </p:spTree>
    <p:extLst>
      <p:ext uri="{BB962C8B-B14F-4D97-AF65-F5344CB8AC3E}">
        <p14:creationId xmlns:p14="http://schemas.microsoft.com/office/powerpoint/2010/main" val="155382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610600" cy="4524315"/>
          </a:xfrm>
          <a:prstGeom prst="rect">
            <a:avLst/>
          </a:prstGeom>
        </p:spPr>
        <p:txBody>
          <a:bodyPr wrap="square">
            <a:spAutoFit/>
          </a:bodyPr>
          <a:lstStyle/>
          <a:p>
            <a:pPr algn="just"/>
            <a:r>
              <a:rPr lang="en-US" sz="3600" dirty="0"/>
              <a:t>It is interesting to note that difference between load factor and plant capacity factor is an indication of reserve capacity. If the maximum demand on the plant is equal to the plant capacity, then load factor and plant capacity factor will have the same value. In such a case, the plant will have no reserve capacity.</a:t>
            </a:r>
          </a:p>
        </p:txBody>
      </p:sp>
    </p:spTree>
    <p:extLst>
      <p:ext uri="{BB962C8B-B14F-4D97-AF65-F5344CB8AC3E}">
        <p14:creationId xmlns:p14="http://schemas.microsoft.com/office/powerpoint/2010/main" val="328983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52" y="1143000"/>
            <a:ext cx="885709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0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88469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85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30351" cy="483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206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1" y="2590800"/>
            <a:ext cx="8927910" cy="76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587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58058"/>
            <a:ext cx="9144000" cy="162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94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 y="2957015"/>
            <a:ext cx="9157648" cy="85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199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9067799" cy="246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98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4200"/>
            <a:ext cx="9144000" cy="86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266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3" y="1212376"/>
            <a:ext cx="905140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65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533400"/>
            <a:ext cx="8686800" cy="5262979"/>
          </a:xfrm>
          <a:prstGeom prst="rect">
            <a:avLst/>
          </a:prstGeom>
        </p:spPr>
        <p:txBody>
          <a:bodyPr wrap="square">
            <a:spAutoFit/>
          </a:bodyPr>
          <a:lstStyle/>
          <a:p>
            <a:pPr algn="just"/>
            <a:r>
              <a:rPr lang="en-US" sz="2800" b="1" dirty="0">
                <a:solidFill>
                  <a:srgbClr val="ED008D"/>
                </a:solidFill>
                <a:latin typeface="Times New Roman"/>
              </a:rPr>
              <a:t>Importance. </a:t>
            </a:r>
            <a:r>
              <a:rPr lang="en-US" sz="2800" dirty="0">
                <a:solidFill>
                  <a:srgbClr val="231F20"/>
                </a:solidFill>
                <a:latin typeface="Times New Roman"/>
              </a:rPr>
              <a:t>The daily load curves have attained a great importance in generation as they supply the following information readily :</a:t>
            </a:r>
          </a:p>
          <a:p>
            <a:pPr algn="just"/>
            <a:r>
              <a:rPr lang="en-US" sz="2800" b="1" dirty="0">
                <a:solidFill>
                  <a:srgbClr val="ED008D"/>
                </a:solidFill>
                <a:latin typeface="Times New Roman"/>
              </a:rPr>
              <a:t>(</a:t>
            </a:r>
            <a:r>
              <a:rPr lang="en-US" sz="2800" b="1" i="1" dirty="0">
                <a:solidFill>
                  <a:srgbClr val="ED008D"/>
                </a:solidFill>
                <a:latin typeface="Times New Roman"/>
              </a:rPr>
              <a:t>i</a:t>
            </a:r>
            <a:r>
              <a:rPr lang="en-US" sz="2800" b="1" dirty="0">
                <a:solidFill>
                  <a:srgbClr val="ED008D"/>
                </a:solidFill>
                <a:latin typeface="Times New Roman"/>
              </a:rPr>
              <a:t>) </a:t>
            </a:r>
            <a:r>
              <a:rPr lang="en-US" sz="2800" dirty="0">
                <a:solidFill>
                  <a:srgbClr val="231F20"/>
                </a:solidFill>
                <a:latin typeface="Times New Roman"/>
              </a:rPr>
              <a:t>The daily load curve shows the variations of load on the power station during different hours of the day.</a:t>
            </a:r>
          </a:p>
          <a:p>
            <a:pPr algn="just"/>
            <a:r>
              <a:rPr lang="en-US" sz="2800" b="1" dirty="0">
                <a:solidFill>
                  <a:srgbClr val="ED008D"/>
                </a:solidFill>
                <a:latin typeface="Times New Roman"/>
              </a:rPr>
              <a:t>(</a:t>
            </a:r>
            <a:r>
              <a:rPr lang="en-US" sz="2800" b="1" i="1" dirty="0">
                <a:solidFill>
                  <a:srgbClr val="ED008D"/>
                </a:solidFill>
                <a:latin typeface="Times New Roman"/>
              </a:rPr>
              <a:t>ii</a:t>
            </a:r>
            <a:r>
              <a:rPr lang="en-US" sz="2800" b="1" dirty="0">
                <a:solidFill>
                  <a:srgbClr val="ED008D"/>
                </a:solidFill>
                <a:latin typeface="Times New Roman"/>
              </a:rPr>
              <a:t>) </a:t>
            </a:r>
            <a:r>
              <a:rPr lang="en-US" sz="2800" dirty="0">
                <a:solidFill>
                  <a:srgbClr val="231F20"/>
                </a:solidFill>
                <a:latin typeface="Times New Roman"/>
              </a:rPr>
              <a:t>The area under the daily load curve gives the number of units generated in the day.</a:t>
            </a:r>
          </a:p>
          <a:p>
            <a:pPr algn="just"/>
            <a:r>
              <a:rPr lang="en-US" sz="2800" dirty="0">
                <a:solidFill>
                  <a:srgbClr val="231F20"/>
                </a:solidFill>
                <a:latin typeface="Times New Roman"/>
              </a:rPr>
              <a:t>Units generated/day = Area (in kWh) under daily load curve.</a:t>
            </a:r>
          </a:p>
          <a:p>
            <a:pPr algn="just"/>
            <a:r>
              <a:rPr lang="en-US" sz="2800" b="1" dirty="0">
                <a:solidFill>
                  <a:srgbClr val="ED008D"/>
                </a:solidFill>
                <a:latin typeface="Times New Roman"/>
              </a:rPr>
              <a:t>(</a:t>
            </a:r>
            <a:r>
              <a:rPr lang="en-US" sz="2800" b="1" i="1" dirty="0">
                <a:solidFill>
                  <a:srgbClr val="ED008D"/>
                </a:solidFill>
                <a:latin typeface="Times New Roman"/>
              </a:rPr>
              <a:t>iii</a:t>
            </a:r>
            <a:r>
              <a:rPr lang="en-US" sz="2800" b="1" dirty="0">
                <a:solidFill>
                  <a:srgbClr val="ED008D"/>
                </a:solidFill>
                <a:latin typeface="Times New Roman"/>
              </a:rPr>
              <a:t>) </a:t>
            </a:r>
            <a:r>
              <a:rPr lang="en-US" sz="2800" dirty="0">
                <a:solidFill>
                  <a:srgbClr val="231F20"/>
                </a:solidFill>
                <a:latin typeface="Times New Roman"/>
              </a:rPr>
              <a:t>The highest point on the daily load curve represents the maximum demand on the station on</a:t>
            </a:r>
          </a:p>
          <a:p>
            <a:pPr algn="just"/>
            <a:r>
              <a:rPr lang="en-US" sz="2800" dirty="0">
                <a:solidFill>
                  <a:srgbClr val="231F20"/>
                </a:solidFill>
                <a:latin typeface="Times New Roman"/>
              </a:rPr>
              <a:t>that day.</a:t>
            </a:r>
            <a:endParaRPr lang="en-US" sz="2800" dirty="0"/>
          </a:p>
        </p:txBody>
      </p:sp>
    </p:spTree>
    <p:extLst>
      <p:ext uri="{BB962C8B-B14F-4D97-AF65-F5344CB8AC3E}">
        <p14:creationId xmlns:p14="http://schemas.microsoft.com/office/powerpoint/2010/main" val="59881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156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19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8915400" cy="2062103"/>
          </a:xfrm>
          <a:prstGeom prst="rect">
            <a:avLst/>
          </a:prstGeom>
        </p:spPr>
        <p:txBody>
          <a:bodyPr wrap="square">
            <a:spAutoFit/>
          </a:bodyPr>
          <a:lstStyle/>
          <a:p>
            <a:r>
              <a:rPr lang="en-US" b="1" dirty="0">
                <a:solidFill>
                  <a:srgbClr val="ED008D"/>
                </a:solidFill>
                <a:latin typeface="Times New Roman"/>
              </a:rPr>
              <a:t>(</a:t>
            </a:r>
            <a:r>
              <a:rPr lang="en-US" sz="3200" b="1" i="1" dirty="0">
                <a:solidFill>
                  <a:srgbClr val="ED008D"/>
                </a:solidFill>
                <a:latin typeface="Times New Roman"/>
              </a:rPr>
              <a:t>vi</a:t>
            </a:r>
            <a:r>
              <a:rPr lang="en-US" sz="3200" b="1" dirty="0">
                <a:solidFill>
                  <a:srgbClr val="ED008D"/>
                </a:solidFill>
                <a:latin typeface="Times New Roman"/>
              </a:rPr>
              <a:t>) </a:t>
            </a:r>
            <a:r>
              <a:rPr lang="en-US" sz="3200" dirty="0">
                <a:solidFill>
                  <a:srgbClr val="231F20"/>
                </a:solidFill>
                <a:latin typeface="Times New Roman"/>
              </a:rPr>
              <a:t>The load curve helps in selecting</a:t>
            </a:r>
            <a:r>
              <a:rPr lang="en-US" sz="3200" dirty="0">
                <a:solidFill>
                  <a:srgbClr val="005AAB"/>
                </a:solidFill>
                <a:latin typeface="Times New Roman"/>
              </a:rPr>
              <a:t>* </a:t>
            </a:r>
            <a:r>
              <a:rPr lang="en-US" sz="3200" dirty="0">
                <a:solidFill>
                  <a:srgbClr val="231F20"/>
                </a:solidFill>
                <a:latin typeface="Times New Roman"/>
              </a:rPr>
              <a:t>the size and number of generating units.</a:t>
            </a:r>
          </a:p>
          <a:p>
            <a:r>
              <a:rPr lang="en-US" sz="3200" b="1" dirty="0">
                <a:solidFill>
                  <a:srgbClr val="ED008D"/>
                </a:solidFill>
                <a:latin typeface="Times New Roman"/>
              </a:rPr>
              <a:t>(</a:t>
            </a:r>
            <a:r>
              <a:rPr lang="en-US" sz="3200" b="1" i="1" dirty="0">
                <a:solidFill>
                  <a:srgbClr val="ED008D"/>
                </a:solidFill>
                <a:latin typeface="Times New Roman"/>
              </a:rPr>
              <a:t>vii</a:t>
            </a:r>
            <a:r>
              <a:rPr lang="en-US" sz="3200" b="1" dirty="0">
                <a:solidFill>
                  <a:srgbClr val="ED008D"/>
                </a:solidFill>
                <a:latin typeface="Times New Roman"/>
              </a:rPr>
              <a:t>) </a:t>
            </a:r>
            <a:r>
              <a:rPr lang="en-US" sz="3200" dirty="0">
                <a:solidFill>
                  <a:srgbClr val="231F20"/>
                </a:solidFill>
                <a:latin typeface="Times New Roman"/>
              </a:rPr>
              <a:t>The load curve helps in preparing the operation schedule</a:t>
            </a:r>
            <a:r>
              <a:rPr lang="en-US" sz="3200" dirty="0">
                <a:solidFill>
                  <a:srgbClr val="005AAB"/>
                </a:solidFill>
                <a:latin typeface="Times New Roman"/>
              </a:rPr>
              <a:t>** </a:t>
            </a:r>
            <a:r>
              <a:rPr lang="en-US" sz="3200" dirty="0">
                <a:solidFill>
                  <a:srgbClr val="231F20"/>
                </a:solidFill>
                <a:latin typeface="Times New Roman"/>
              </a:rPr>
              <a:t>of the station.</a:t>
            </a:r>
            <a:endParaRPr lang="en-US" sz="3200" dirty="0"/>
          </a:p>
        </p:txBody>
      </p:sp>
    </p:spTree>
    <p:extLst>
      <p:ext uri="{BB962C8B-B14F-4D97-AF65-F5344CB8AC3E}">
        <p14:creationId xmlns:p14="http://schemas.microsoft.com/office/powerpoint/2010/main" val="151326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905000"/>
            <a:ext cx="7391400" cy="1877437"/>
          </a:xfrm>
          <a:prstGeom prst="rect">
            <a:avLst/>
          </a:prstGeom>
        </p:spPr>
        <p:txBody>
          <a:bodyPr wrap="square">
            <a:spAutoFit/>
          </a:bodyPr>
          <a:lstStyle/>
          <a:p>
            <a:pPr algn="just"/>
            <a:r>
              <a:rPr lang="en-IN" sz="3200" dirty="0">
                <a:solidFill>
                  <a:srgbClr val="FF0000"/>
                </a:solidFill>
              </a:rPr>
              <a:t>Load Duration Curve: </a:t>
            </a:r>
            <a:r>
              <a:rPr lang="en-IN" sz="2800" i="1" dirty="0"/>
              <a:t>When the load elements of a load curve are arranged in the order of descending magnitudes, the curve thus obtained is called a </a:t>
            </a:r>
            <a:r>
              <a:rPr lang="en-IN" sz="2800" b="1" i="1" dirty="0"/>
              <a:t>load duration curve.</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0963" y="1238250"/>
            <a:ext cx="8982075" cy="4381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2017518"/>
            <a:ext cx="9255618" cy="301168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913</Words>
  <Application>Microsoft Office PowerPoint</Application>
  <PresentationFormat>On-screen Show (4:3)</PresentationFormat>
  <Paragraphs>42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Economics of Power Generation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Terms  and factors used in  Economics of power plants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IMPORTANT TERMS RELATED TO ECONOMICS OF GENERATION</dc:title>
  <dc:creator>Sai</dc:creator>
  <cp:lastModifiedBy>Unknown User</cp:lastModifiedBy>
  <cp:revision>7</cp:revision>
  <dcterms:created xsi:type="dcterms:W3CDTF">2006-08-16T00:00:00Z</dcterms:created>
  <dcterms:modified xsi:type="dcterms:W3CDTF">2020-03-31T15:45:51Z</dcterms:modified>
</cp:coreProperties>
</file>