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25-Feb-20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ash_flow" TargetMode="External"/><Relationship Id="rId2" Type="http://schemas.openxmlformats.org/officeDocument/2006/relationships/hyperlink" Target="https://en.wikipedia.org/wiki/Working_capita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PRODUCTION PLANNING AND CONTROL </a:t>
            </a:r>
            <a:endParaRPr lang="en-US" b="1" dirty="0"/>
          </a:p>
        </p:txBody>
      </p:sp>
      <p:sp>
        <p:nvSpPr>
          <p:cNvPr id="3" name="Subtitle 2"/>
          <p:cNvSpPr>
            <a:spLocks noGrp="1"/>
          </p:cNvSpPr>
          <p:nvPr>
            <p:ph type="subTitle" idx="1"/>
          </p:nvPr>
        </p:nvSpPr>
        <p:spPr/>
        <p:txBody>
          <a:bodyPr/>
          <a:lstStyle/>
          <a:p>
            <a:r>
              <a:rPr lang="en-US" dirty="0" smtClean="0"/>
              <a:t>Prof. N. S. </a:t>
            </a:r>
            <a:r>
              <a:rPr lang="en-US" dirty="0" err="1" smtClean="0"/>
              <a:t>Surner</a:t>
            </a:r>
            <a:endParaRPr lang="en-US" dirty="0" smtClean="0"/>
          </a:p>
          <a:p>
            <a:r>
              <a:rPr lang="en-US" dirty="0" smtClean="0"/>
              <a:t>SRES, </a:t>
            </a:r>
            <a:r>
              <a:rPr lang="en-US" dirty="0" err="1" smtClean="0"/>
              <a:t>Sanjivani</a:t>
            </a:r>
            <a:r>
              <a:rPr lang="en-US" dirty="0" smtClean="0"/>
              <a:t> College of Engineering, </a:t>
            </a:r>
            <a:r>
              <a:rPr lang="en-US" dirty="0" err="1" smtClean="0"/>
              <a:t>Kopargaon</a:t>
            </a:r>
            <a:endParaRPr lang="en-US" dirty="0"/>
          </a:p>
        </p:txBody>
      </p:sp>
    </p:spTree>
    <p:extLst>
      <p:ext uri="{BB962C8B-B14F-4D97-AF65-F5344CB8AC3E}">
        <p14:creationId xmlns:p14="http://schemas.microsoft.com/office/powerpoint/2010/main" val="221431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Following factors are critical before an aggregate planning process can actually start;</a:t>
            </a:r>
          </a:p>
          <a:p>
            <a:pPr lvl="0"/>
            <a:r>
              <a:rPr lang="en-US" dirty="0"/>
              <a:t>A complete information is required about available production facility and raw materials.</a:t>
            </a:r>
          </a:p>
          <a:p>
            <a:pPr lvl="0"/>
            <a:r>
              <a:rPr lang="en-US" dirty="0"/>
              <a:t>A solid demand forecast covering the medium-range period</a:t>
            </a:r>
          </a:p>
          <a:p>
            <a:pPr lvl="0"/>
            <a:r>
              <a:rPr lang="en-US" dirty="0"/>
              <a:t>Financial planning surrounding the production cost which includes raw material, labor, inventory planning, etc.</a:t>
            </a:r>
          </a:p>
          <a:p>
            <a:pPr lvl="0"/>
            <a:r>
              <a:rPr lang="en-US" dirty="0"/>
              <a:t>Organization policy around labor management, quality management, etc.</a:t>
            </a:r>
          </a:p>
          <a:p>
            <a:endParaRPr lang="en-US" dirty="0"/>
          </a:p>
        </p:txBody>
      </p:sp>
    </p:spTree>
    <p:extLst>
      <p:ext uri="{BB962C8B-B14F-4D97-AF65-F5344CB8AC3E}">
        <p14:creationId xmlns:p14="http://schemas.microsoft.com/office/powerpoint/2010/main" val="1785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Importance of Aggregate </a:t>
            </a:r>
            <a:r>
              <a:rPr lang="en-US" b="1" dirty="0" smtClean="0"/>
              <a:t>Planning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Aggregate </a:t>
            </a:r>
            <a:r>
              <a:rPr lang="en-US" dirty="0"/>
              <a:t>planning plays an important part in achieving long-term objectives of the organization. Aggregate planning helps in:</a:t>
            </a:r>
          </a:p>
          <a:p>
            <a:pPr lvl="0"/>
            <a:r>
              <a:rPr lang="en-US" dirty="0"/>
              <a:t>Achieving financial goals by reducing overall variable cost and improving the bottom line</a:t>
            </a:r>
          </a:p>
          <a:p>
            <a:pPr lvl="0"/>
            <a:r>
              <a:rPr lang="en-US" dirty="0"/>
              <a:t>Maximum utilization of the available production facility</a:t>
            </a:r>
          </a:p>
          <a:p>
            <a:pPr lvl="0"/>
            <a:r>
              <a:rPr lang="en-US" dirty="0"/>
              <a:t>Provide customer delight by matching demand and reducing wait time for customers</a:t>
            </a:r>
          </a:p>
          <a:p>
            <a:pPr lvl="0"/>
            <a:r>
              <a:rPr lang="en-US" dirty="0"/>
              <a:t>Reduce investment in inventory stocking</a:t>
            </a:r>
          </a:p>
          <a:p>
            <a:pPr lvl="0"/>
            <a:r>
              <a:rPr lang="en-US" dirty="0"/>
              <a:t>Able to meet scheduling goals there by creating a happy and satisfied work force</a:t>
            </a:r>
          </a:p>
          <a:p>
            <a:endParaRPr lang="en-US" dirty="0"/>
          </a:p>
        </p:txBody>
      </p:sp>
    </p:spTree>
    <p:extLst>
      <p:ext uri="{BB962C8B-B14F-4D97-AF65-F5344CB8AC3E}">
        <p14:creationId xmlns:p14="http://schemas.microsoft.com/office/powerpoint/2010/main" val="1570717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Capacity </a:t>
            </a:r>
            <a:r>
              <a:rPr lang="en-US" b="1" dirty="0" smtClean="0"/>
              <a:t>Planning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production system design planning considers input requirements, conversion process and output. After considering the forecast and long-term planning organization should undertake capacity planning</a:t>
            </a:r>
            <a:r>
              <a:rPr lang="en-US" dirty="0" smtClean="0"/>
              <a:t>.</a:t>
            </a:r>
          </a:p>
          <a:p>
            <a:r>
              <a:rPr lang="en-US" dirty="0" smtClean="0"/>
              <a:t>Capacity </a:t>
            </a:r>
            <a:r>
              <a:rPr lang="en-US" dirty="0"/>
              <a:t>is defined as the ability to achieve, store or produce. For an organization, capacity would be the ability of a given system to produce output within the specific time period. In operations, management capacity is referred as an amount of the input resources available to produce relative output over period of time.</a:t>
            </a:r>
          </a:p>
          <a:p>
            <a:endParaRPr lang="en-US" dirty="0"/>
          </a:p>
        </p:txBody>
      </p:sp>
    </p:spTree>
    <p:extLst>
      <p:ext uri="{BB962C8B-B14F-4D97-AF65-F5344CB8AC3E}">
        <p14:creationId xmlns:p14="http://schemas.microsoft.com/office/powerpoint/2010/main" val="3486904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Capacity Planning </a:t>
            </a:r>
            <a:r>
              <a:rPr lang="en-US" b="1" dirty="0" smtClean="0"/>
              <a:t>Classification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Long Term Capacity:</a:t>
            </a:r>
            <a:r>
              <a:rPr lang="en-US" dirty="0"/>
              <a:t> Long range capacity of an organization is dependent on various other capacities like design capacity, production capacity, sustainable capacity and effective </a:t>
            </a:r>
            <a:r>
              <a:rPr lang="en-US" dirty="0" smtClean="0"/>
              <a:t>capacity.</a:t>
            </a:r>
          </a:p>
          <a:p>
            <a:r>
              <a:rPr lang="en-US" b="1" dirty="0"/>
              <a:t>Medium Term Capacity:</a:t>
            </a:r>
            <a:r>
              <a:rPr lang="en-US" dirty="0"/>
              <a:t> The strategic capacity planning undertaken by organization for 2 to 3 years of a time frame is referred to as medium term capacity planning.</a:t>
            </a:r>
          </a:p>
          <a:p>
            <a:r>
              <a:rPr lang="en-US" b="1" dirty="0"/>
              <a:t>Short Term Capacity:</a:t>
            </a:r>
            <a:r>
              <a:rPr lang="en-US" dirty="0"/>
              <a:t> The strategic planning undertaken by organization for a daily weekly or quarterly time frame is referred to as short term capacity planning.</a:t>
            </a:r>
          </a:p>
          <a:p>
            <a:endParaRPr lang="en-US" dirty="0"/>
          </a:p>
        </p:txBody>
      </p:sp>
    </p:spTree>
    <p:extLst>
      <p:ext uri="{BB962C8B-B14F-4D97-AF65-F5344CB8AC3E}">
        <p14:creationId xmlns:p14="http://schemas.microsoft.com/office/powerpoint/2010/main" val="382661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ERP (Enterprise resource planning</a:t>
            </a:r>
            <a:r>
              <a:rPr lang="en-US" b="1" dirty="0" smtClean="0"/>
              <a: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It is the integrated management of core business processes, often in real-time and mediated by software and technology. These business activities can include:</a:t>
            </a:r>
          </a:p>
          <a:p>
            <a:pPr lvl="0"/>
            <a:r>
              <a:rPr lang="en-US" dirty="0"/>
              <a:t>Product planning, purchase</a:t>
            </a:r>
          </a:p>
          <a:p>
            <a:pPr lvl="0"/>
            <a:r>
              <a:rPr lang="en-US" dirty="0"/>
              <a:t>Production planning</a:t>
            </a:r>
          </a:p>
          <a:p>
            <a:pPr lvl="0"/>
            <a:r>
              <a:rPr lang="en-US" dirty="0"/>
              <a:t>manufacturing or service delivery</a:t>
            </a:r>
          </a:p>
          <a:p>
            <a:pPr lvl="0"/>
            <a:r>
              <a:rPr lang="en-US" dirty="0"/>
              <a:t>marketing and sales</a:t>
            </a:r>
          </a:p>
          <a:p>
            <a:pPr lvl="0"/>
            <a:r>
              <a:rPr lang="en-US" dirty="0"/>
              <a:t>materials management</a:t>
            </a:r>
          </a:p>
          <a:p>
            <a:pPr lvl="0"/>
            <a:r>
              <a:rPr lang="en-US" dirty="0"/>
              <a:t>inventory management</a:t>
            </a:r>
          </a:p>
          <a:p>
            <a:pPr lvl="0"/>
            <a:r>
              <a:rPr lang="en-US" dirty="0"/>
              <a:t>Shipping and payment</a:t>
            </a:r>
          </a:p>
          <a:p>
            <a:pPr lvl="0"/>
            <a:r>
              <a:rPr lang="en-US" dirty="0"/>
              <a:t>Finance</a:t>
            </a:r>
          </a:p>
          <a:p>
            <a:pPr marL="0" indent="0">
              <a:buNone/>
            </a:pPr>
            <a:r>
              <a:rPr lang="en-US" dirty="0"/>
              <a:t>ERP is usually referred to as category of business-management software—typically a suite of integrated applications—that an organization can use to collect, store, manage and interpret data from </a:t>
            </a:r>
            <a:r>
              <a:rPr lang="en-US" dirty="0" smtClean="0"/>
              <a:t>these many</a:t>
            </a:r>
            <a:r>
              <a:rPr lang="en-US" dirty="0"/>
              <a:t> business activities.</a:t>
            </a:r>
          </a:p>
          <a:p>
            <a:endParaRPr lang="en-US" dirty="0"/>
          </a:p>
        </p:txBody>
      </p:sp>
    </p:spTree>
    <p:extLst>
      <p:ext uri="{BB962C8B-B14F-4D97-AF65-F5344CB8AC3E}">
        <p14:creationId xmlns:p14="http://schemas.microsoft.com/office/powerpoint/2010/main" val="3837060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ERP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fundamental advantage of ERP is that the integration of myriad business processes saves time and expense. Management can make decisions faster and with fewer errors. Data becomes visible across the organization. Tasks that benefit from this integration include.</a:t>
            </a:r>
          </a:p>
          <a:p>
            <a:pPr lvl="0"/>
            <a:r>
              <a:rPr lang="en-US" dirty="0"/>
              <a:t>Sales forecasting, which allows inventory optimization.</a:t>
            </a:r>
          </a:p>
          <a:p>
            <a:pPr lvl="0"/>
            <a:r>
              <a:rPr lang="en-US" dirty="0"/>
              <a:t>Chronological history of every transaction through relevant data compilation in every area of operation.</a:t>
            </a:r>
          </a:p>
          <a:p>
            <a:pPr lvl="0"/>
            <a:r>
              <a:rPr lang="en-US" dirty="0"/>
              <a:t>Order tracking, from acceptance through fulfillment</a:t>
            </a:r>
          </a:p>
          <a:p>
            <a:pPr lvl="0"/>
            <a:r>
              <a:rPr lang="en-US" dirty="0"/>
              <a:t>Revenue tracking, from invoice through cash receipt</a:t>
            </a:r>
          </a:p>
          <a:p>
            <a:pPr lvl="0"/>
            <a:r>
              <a:rPr lang="en-US" dirty="0"/>
              <a:t>Matching purchase orders (what was ordered), inventory receipts (what arrived), and costing (what the vendor invoiced</a:t>
            </a:r>
            <a:r>
              <a:rPr lang="en-US" dirty="0" smtClean="0"/>
              <a:t>)</a:t>
            </a:r>
            <a:endParaRPr lang="en-US" dirty="0"/>
          </a:p>
        </p:txBody>
      </p:sp>
    </p:spTree>
    <p:extLst>
      <p:ext uri="{BB962C8B-B14F-4D97-AF65-F5344CB8AC3E}">
        <p14:creationId xmlns:p14="http://schemas.microsoft.com/office/powerpoint/2010/main" val="23135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smtClean="0"/>
              <a:t>ERP</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smtClean="0"/>
              <a:t>Customization </a:t>
            </a:r>
            <a:r>
              <a:rPr lang="en-US" dirty="0"/>
              <a:t>can be problematic. Compared to the best-of-breed approach, ERP can be seen as meeting an organization’s lowest common denominator needs, forcing the organization to find workarounds to meet unique demands</a:t>
            </a:r>
            <a:r>
              <a:rPr lang="en-US" dirty="0" smtClean="0"/>
              <a:t>.</a:t>
            </a:r>
            <a:endParaRPr lang="en-US" dirty="0"/>
          </a:p>
          <a:p>
            <a:pPr lvl="0"/>
            <a:r>
              <a:rPr lang="en-US" dirty="0"/>
              <a:t>Re-engineering business </a:t>
            </a:r>
            <a:r>
              <a:rPr lang="en-US" dirty="0" smtClean="0"/>
              <a:t>processes</a:t>
            </a:r>
            <a:r>
              <a:rPr lang="en-US" dirty="0"/>
              <a:t> to fit the ERP system may damage competitiveness or divert focus from other critical activities.</a:t>
            </a:r>
          </a:p>
          <a:p>
            <a:pPr lvl="0"/>
            <a:r>
              <a:rPr lang="en-US" dirty="0"/>
              <a:t>ERP can cost more than less integrated or less comprehensive solutions.</a:t>
            </a:r>
          </a:p>
          <a:p>
            <a:pPr lvl="0"/>
            <a:r>
              <a:rPr lang="en-US" dirty="0"/>
              <a:t>High ERP switching costs can increase the ERP vendor's negotiating power, which can increase support, maintenance, and upgrade expenses.</a:t>
            </a:r>
          </a:p>
          <a:p>
            <a:pPr lvl="0"/>
            <a:r>
              <a:rPr lang="en-US" dirty="0"/>
              <a:t>Overcoming resistance to sharing sensitive information between departments can divert management attention.</a:t>
            </a:r>
          </a:p>
          <a:p>
            <a:pPr lvl="0"/>
            <a:r>
              <a:rPr lang="en-US" dirty="0"/>
              <a:t>Integration of truly independent businesses can create unnecessary dependencies.</a:t>
            </a:r>
          </a:p>
          <a:p>
            <a:pPr lvl="0"/>
            <a:r>
              <a:rPr lang="en-US" dirty="0"/>
              <a:t>Extensive training requirements take resources from daily operations.</a:t>
            </a:r>
          </a:p>
          <a:p>
            <a:pPr lvl="0"/>
            <a:r>
              <a:rPr lang="en-US" dirty="0"/>
              <a:t>Harmonization of ERP systems can be a mammoth task (especially for big companies) and requires a lot of time, planning, and money.</a:t>
            </a:r>
          </a:p>
          <a:p>
            <a:endParaRPr lang="en-US" dirty="0"/>
          </a:p>
        </p:txBody>
      </p:sp>
    </p:spTree>
    <p:extLst>
      <p:ext uri="{BB962C8B-B14F-4D97-AF65-F5344CB8AC3E}">
        <p14:creationId xmlns:p14="http://schemas.microsoft.com/office/powerpoint/2010/main" val="936480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fontScale="90000"/>
          </a:bodyPr>
          <a:lstStyle/>
          <a:p>
            <a:r>
              <a:rPr lang="en-US" b="1" dirty="0"/>
              <a:t>Material Requirements Planning (MRP</a:t>
            </a:r>
            <a:r>
              <a:rPr lang="en-US" b="1"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Material requirements planning (MRP) is a </a:t>
            </a:r>
            <a:r>
              <a:rPr lang="en-US" dirty="0" smtClean="0"/>
              <a:t>production </a:t>
            </a:r>
            <a:r>
              <a:rPr lang="en-US" dirty="0"/>
              <a:t>planning, scheduling, and inventory control system used to manage manufacturing processes. Most MRP systems </a:t>
            </a:r>
            <a:r>
              <a:rPr lang="en-US" dirty="0" smtClean="0"/>
              <a:t>are software-based</a:t>
            </a:r>
            <a:r>
              <a:rPr lang="en-US" dirty="0"/>
              <a:t>, but it is possible to conduct MRP by hand as well.</a:t>
            </a:r>
          </a:p>
          <a:p>
            <a:pPr marL="0" indent="0">
              <a:buNone/>
            </a:pPr>
            <a:r>
              <a:rPr lang="en-US" u="sng" dirty="0" smtClean="0"/>
              <a:t>Three </a:t>
            </a:r>
            <a:r>
              <a:rPr lang="en-US" u="sng" dirty="0"/>
              <a:t>objectives:</a:t>
            </a:r>
            <a:endParaRPr lang="en-US" dirty="0"/>
          </a:p>
          <a:p>
            <a:pPr lvl="0"/>
            <a:r>
              <a:rPr lang="en-US" dirty="0"/>
              <a:t>Ensure materials are available for production and products are available for delivery to customers.</a:t>
            </a:r>
          </a:p>
          <a:p>
            <a:pPr lvl="0"/>
            <a:r>
              <a:rPr lang="en-US" dirty="0"/>
              <a:t>Maintain the lowest possible material and product levels in store</a:t>
            </a:r>
          </a:p>
          <a:p>
            <a:pPr lvl="0"/>
            <a:r>
              <a:rPr lang="en-US" dirty="0"/>
              <a:t>Plan manufacturing activities, delivery schedules and purchasing activities</a:t>
            </a:r>
            <a:r>
              <a:rPr lang="en-US" dirty="0" smtClean="0"/>
              <a:t>.</a:t>
            </a:r>
            <a:endParaRPr lang="en-US" dirty="0"/>
          </a:p>
        </p:txBody>
      </p:sp>
    </p:spTree>
    <p:extLst>
      <p:ext uri="{BB962C8B-B14F-4D97-AF65-F5344CB8AC3E}">
        <p14:creationId xmlns:p14="http://schemas.microsoft.com/office/powerpoint/2010/main" val="3486753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and Disadvantages </a:t>
            </a:r>
            <a:r>
              <a:rPr lang="en-US" b="1" dirty="0"/>
              <a:t>of </a:t>
            </a:r>
            <a:r>
              <a:rPr lang="en-US" b="1" dirty="0" smtClean="0"/>
              <a:t>MRP</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smtClean="0"/>
              <a:t>It </a:t>
            </a:r>
            <a:r>
              <a:rPr lang="en-US" dirty="0"/>
              <a:t>helps in maintain minimum inventory levels.</a:t>
            </a:r>
          </a:p>
          <a:p>
            <a:pPr lvl="0"/>
            <a:r>
              <a:rPr lang="en-US" dirty="0"/>
              <a:t>With minimum inventory levels, material planning also reduces associated costs.</a:t>
            </a:r>
          </a:p>
          <a:p>
            <a:pPr lvl="0"/>
            <a:r>
              <a:rPr lang="en-US" dirty="0"/>
              <a:t>Material tracking becomes easy and ensures that economic order quantity is achieved for all lot orders.</a:t>
            </a:r>
          </a:p>
          <a:p>
            <a:pPr lvl="0"/>
            <a:r>
              <a:rPr lang="en-US" dirty="0"/>
              <a:t>Material planning smoothens capacity utilization and allocates correct time to products as per demand forecast.</a:t>
            </a:r>
          </a:p>
          <a:p>
            <a:r>
              <a:rPr lang="en-US" b="1" dirty="0"/>
              <a:t>Disadvantages of MRP</a:t>
            </a:r>
          </a:p>
          <a:p>
            <a:pPr lvl="0"/>
            <a:r>
              <a:rPr lang="en-US" dirty="0"/>
              <a:t>Material planning is highly dependent on inputs it receives from other systems or department. If input information is not correct than output for material planning will also be incorrect.</a:t>
            </a:r>
          </a:p>
          <a:p>
            <a:pPr lvl="0"/>
            <a:r>
              <a:rPr lang="en-US" dirty="0"/>
              <a:t>Material planning requires maintenance of robust database with all information pertaining inventory records, production schedule, etc. without which output again would be incorrect.</a:t>
            </a:r>
          </a:p>
          <a:p>
            <a:pPr lvl="0"/>
            <a:r>
              <a:rPr lang="en-US" dirty="0"/>
              <a:t>Material planning system requires proper training for end users, as to get maximum out of the system.</a:t>
            </a:r>
          </a:p>
          <a:p>
            <a:pPr lvl="0"/>
            <a:r>
              <a:rPr lang="en-US" dirty="0"/>
              <a:t>Material resource planning system requires substantial investment of time and capital.</a:t>
            </a:r>
          </a:p>
          <a:p>
            <a:endParaRPr lang="en-US" dirty="0"/>
          </a:p>
        </p:txBody>
      </p:sp>
    </p:spTree>
    <p:extLst>
      <p:ext uri="{BB962C8B-B14F-4D97-AF65-F5344CB8AC3E}">
        <p14:creationId xmlns:p14="http://schemas.microsoft.com/office/powerpoint/2010/main" val="332479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1143000"/>
          </a:xfrm>
        </p:spPr>
        <p:txBody>
          <a:bodyPr>
            <a:normAutofit fontScale="90000"/>
          </a:bodyPr>
          <a:lstStyle/>
          <a:p>
            <a:r>
              <a:rPr lang="en-US" b="1" dirty="0"/>
              <a:t>Manufacturing Resource Planning </a:t>
            </a:r>
            <a:r>
              <a:rPr lang="en-US" b="1" dirty="0" smtClean="0"/>
              <a:t/>
            </a:r>
            <a:br>
              <a:rPr lang="en-US" b="1" dirty="0" smtClean="0"/>
            </a:br>
            <a:r>
              <a:rPr lang="en-US" b="1" dirty="0" smtClean="0"/>
              <a:t>(</a:t>
            </a:r>
            <a:r>
              <a:rPr lang="en-US" b="1" dirty="0"/>
              <a:t>MRP II</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MRP II is defined as a method for the effective planning of all resources of a manufacturing company. Ideally, it addresses operational planning in units, financial planning, and has a simulation capability to answer "</a:t>
            </a:r>
            <a:r>
              <a:rPr lang="en-US" u="sng" dirty="0"/>
              <a:t>what-if</a:t>
            </a:r>
            <a:r>
              <a:rPr lang="en-US" dirty="0"/>
              <a:t>" questions and extension of closed-loop </a:t>
            </a:r>
            <a:r>
              <a:rPr lang="en-US" u="sng" dirty="0"/>
              <a:t>MRP</a:t>
            </a:r>
            <a:r>
              <a:rPr lang="en-US" dirty="0"/>
              <a:t>. </a:t>
            </a:r>
            <a:endParaRPr lang="en-US" dirty="0" smtClean="0"/>
          </a:p>
          <a:p>
            <a:r>
              <a:rPr lang="en-US" dirty="0" smtClean="0"/>
              <a:t>It </a:t>
            </a:r>
            <a:r>
              <a:rPr lang="en-US" dirty="0"/>
              <a:t>is made up of a variety of processes, each linked together: business planning, production planning (sales and operations planning), master production scheduling, material requirements planning, capacity requirements planning, and the execution support systems for capacity and material. Output from these systems is integrated with financial reports such as the business plan, purchase commitment report, shipping budget, and inventory projections in dollars. Manufacturing resource planning is a direct outgrowth and extension of closed-loop MRP</a:t>
            </a:r>
            <a:r>
              <a:rPr lang="en-US" dirty="0" smtClean="0"/>
              <a:t>.</a:t>
            </a:r>
            <a:endParaRPr lang="en-US" dirty="0"/>
          </a:p>
        </p:txBody>
      </p:sp>
    </p:spTree>
    <p:extLst>
      <p:ext uri="{BB962C8B-B14F-4D97-AF65-F5344CB8AC3E}">
        <p14:creationId xmlns:p14="http://schemas.microsoft.com/office/powerpoint/2010/main" val="405646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Introduction: Types of production systems, Need and functions of PPC, Aggregate </a:t>
            </a:r>
            <a:r>
              <a:rPr lang="en-US" dirty="0" smtClean="0"/>
              <a:t>production planning.</a:t>
            </a:r>
          </a:p>
          <a:p>
            <a:r>
              <a:rPr lang="en-US" dirty="0"/>
              <a:t>Capacity Planning, ERP: Modules, Master Production Schedule, MRP and MRP-II. </a:t>
            </a:r>
            <a:endParaRPr lang="en-US" dirty="0" smtClean="0"/>
          </a:p>
          <a:p>
            <a:r>
              <a:rPr lang="en-US" dirty="0"/>
              <a:t>Forecasting Techniques: Causal and time series models, moving average, exponential smoothing, trend and seasonality (Numerical), Demand Control strategies (MTO, MTA, MTS). Introduction to Supply Chain Management: Basic terminologies.  </a:t>
            </a:r>
          </a:p>
        </p:txBody>
      </p:sp>
    </p:spTree>
    <p:extLst>
      <p:ext uri="{BB962C8B-B14F-4D97-AF65-F5344CB8AC3E}">
        <p14:creationId xmlns:p14="http://schemas.microsoft.com/office/powerpoint/2010/main" val="3446775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MRP-II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MRP </a:t>
            </a:r>
            <a:r>
              <a:rPr lang="en-US" dirty="0"/>
              <a:t>II systems can provide:</a:t>
            </a:r>
          </a:p>
          <a:p>
            <a:pPr lvl="0"/>
            <a:r>
              <a:rPr lang="en-US" dirty="0"/>
              <a:t>Better control of inventories</a:t>
            </a:r>
          </a:p>
          <a:p>
            <a:pPr lvl="0"/>
            <a:r>
              <a:rPr lang="en-US" dirty="0"/>
              <a:t>Improved scheduling</a:t>
            </a:r>
          </a:p>
          <a:p>
            <a:pPr lvl="0"/>
            <a:r>
              <a:rPr lang="en-US" dirty="0"/>
              <a:t>Productive relationships with suppliers</a:t>
            </a:r>
          </a:p>
          <a:p>
            <a:r>
              <a:rPr lang="en-US" dirty="0"/>
              <a:t>For design / engineering:</a:t>
            </a:r>
          </a:p>
          <a:p>
            <a:pPr lvl="0"/>
            <a:r>
              <a:rPr lang="en-US" dirty="0"/>
              <a:t>Improved design control</a:t>
            </a:r>
          </a:p>
          <a:p>
            <a:pPr lvl="0"/>
            <a:r>
              <a:rPr lang="en-US" dirty="0"/>
              <a:t>Better quality and quality control</a:t>
            </a:r>
          </a:p>
          <a:p>
            <a:r>
              <a:rPr lang="en-US" dirty="0"/>
              <a:t>For financial and costing:</a:t>
            </a:r>
          </a:p>
          <a:p>
            <a:pPr lvl="0"/>
            <a:r>
              <a:rPr lang="en-US" dirty="0"/>
              <a:t>Reduced </a:t>
            </a:r>
            <a:r>
              <a:rPr lang="en-US" u="sng" dirty="0">
                <a:hlinkClick r:id="rId2" tooltip="Working capital"/>
              </a:rPr>
              <a:t>working capital</a:t>
            </a:r>
            <a:r>
              <a:rPr lang="en-US" dirty="0"/>
              <a:t> for inventory</a:t>
            </a:r>
          </a:p>
          <a:p>
            <a:pPr lvl="0"/>
            <a:r>
              <a:rPr lang="en-US" dirty="0"/>
              <a:t>Improved </a:t>
            </a:r>
            <a:r>
              <a:rPr lang="en-US" u="sng" dirty="0">
                <a:hlinkClick r:id="rId3" tooltip="Cash flow"/>
              </a:rPr>
              <a:t>cash flow</a:t>
            </a:r>
            <a:r>
              <a:rPr lang="en-US" dirty="0"/>
              <a:t> through quicker deliveries</a:t>
            </a:r>
          </a:p>
          <a:p>
            <a:pPr lvl="0"/>
            <a:r>
              <a:rPr lang="en-US" dirty="0"/>
              <a:t>Accurate inventory records</a:t>
            </a:r>
          </a:p>
          <a:p>
            <a:endParaRPr lang="en-US" dirty="0"/>
          </a:p>
        </p:txBody>
      </p:sp>
    </p:spTree>
    <p:extLst>
      <p:ext uri="{BB962C8B-B14F-4D97-AF65-F5344CB8AC3E}">
        <p14:creationId xmlns:p14="http://schemas.microsoft.com/office/powerpoint/2010/main" val="329963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Forecasting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For an organization to provide customer delight it is important that organization can understand what customer wants and how much does they want. If an organization can gauge future demand that manufacturing plan becomes simpler and cost effective. The process of analyzing and understanding current and past information to understand the future patterns through a scientific and systemic approach is called forecasting</a:t>
            </a:r>
            <a:r>
              <a:rPr lang="en-US" dirty="0" smtClean="0"/>
              <a:t>.</a:t>
            </a:r>
          </a:p>
          <a:p>
            <a:r>
              <a:rPr lang="en-US" dirty="0"/>
              <a:t>T</a:t>
            </a:r>
            <a:r>
              <a:rPr lang="en-US" dirty="0" smtClean="0"/>
              <a:t>he </a:t>
            </a:r>
            <a:r>
              <a:rPr lang="en-US" dirty="0"/>
              <a:t>process of estimating the future demand of product in terms of a unit or monetary value is referred to as demand forecasting. </a:t>
            </a:r>
            <a:r>
              <a:rPr lang="en-US" dirty="0" smtClean="0"/>
              <a:t> </a:t>
            </a:r>
            <a:endParaRPr lang="en-US" dirty="0"/>
          </a:p>
        </p:txBody>
      </p:sp>
    </p:spTree>
    <p:extLst>
      <p:ext uri="{BB962C8B-B14F-4D97-AF65-F5344CB8AC3E}">
        <p14:creationId xmlns:p14="http://schemas.microsoft.com/office/powerpoint/2010/main" val="1853023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Forecast Methods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There </a:t>
            </a:r>
            <a:r>
              <a:rPr lang="en-US" dirty="0"/>
              <a:t>are two types of forecasting methods. These methods help to provide reliable guidelines for decision making, but cannot provide totally accurate results</a:t>
            </a:r>
            <a:r>
              <a:rPr lang="en-US" dirty="0" smtClean="0"/>
              <a:t>.</a:t>
            </a:r>
          </a:p>
          <a:p>
            <a:pPr marL="0" indent="0">
              <a:buNone/>
            </a:pPr>
            <a:r>
              <a:rPr lang="en-US" dirty="0"/>
              <a:t>A) </a:t>
            </a:r>
            <a:r>
              <a:rPr lang="en-US" u="sng" dirty="0"/>
              <a:t>Qualitative</a:t>
            </a:r>
            <a:r>
              <a:rPr lang="en-US" dirty="0"/>
              <a:t> methods are based on:</a:t>
            </a:r>
            <a:endParaRPr lang="en-US" sz="3600" dirty="0"/>
          </a:p>
          <a:p>
            <a:pPr lvl="0"/>
            <a:r>
              <a:rPr lang="en-US" dirty="0" smtClean="0"/>
              <a:t>Judgment</a:t>
            </a:r>
            <a:endParaRPr lang="en-US" dirty="0"/>
          </a:p>
          <a:p>
            <a:pPr lvl="0"/>
            <a:r>
              <a:rPr lang="en-US" dirty="0"/>
              <a:t>Opinion</a:t>
            </a:r>
          </a:p>
          <a:p>
            <a:pPr lvl="0"/>
            <a:r>
              <a:rPr lang="en-US" dirty="0"/>
              <a:t>Past experience</a:t>
            </a:r>
          </a:p>
          <a:p>
            <a:pPr lvl="0"/>
            <a:r>
              <a:rPr lang="en-US" dirty="0"/>
              <a:t>Best guesses</a:t>
            </a:r>
          </a:p>
          <a:p>
            <a:pPr marL="0" indent="0">
              <a:buNone/>
            </a:pPr>
            <a:r>
              <a:rPr lang="en-US" dirty="0"/>
              <a:t>B) Quantitative methods are based on:</a:t>
            </a:r>
          </a:p>
          <a:p>
            <a:pPr lvl="0"/>
            <a:r>
              <a:rPr lang="en-US" dirty="0"/>
              <a:t>Mathematical methods</a:t>
            </a:r>
          </a:p>
          <a:p>
            <a:pPr lvl="1"/>
            <a:r>
              <a:rPr lang="en-US" u="sng" dirty="0"/>
              <a:t>Time series</a:t>
            </a:r>
            <a:endParaRPr lang="en-US" dirty="0"/>
          </a:p>
          <a:p>
            <a:pPr lvl="1"/>
            <a:r>
              <a:rPr lang="en-US" u="sng" dirty="0"/>
              <a:t>Regression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1915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         Problems on separate sheet</a:t>
            </a:r>
            <a:endParaRPr lang="en-US" dirty="0"/>
          </a:p>
        </p:txBody>
      </p:sp>
    </p:spTree>
    <p:extLst>
      <p:ext uri="{BB962C8B-B14F-4D97-AF65-F5344CB8AC3E}">
        <p14:creationId xmlns:p14="http://schemas.microsoft.com/office/powerpoint/2010/main" val="291115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Demand </a:t>
            </a:r>
            <a:r>
              <a:rPr lang="en-US" dirty="0"/>
              <a:t>Control strategies</a:t>
            </a:r>
          </a:p>
        </p:txBody>
      </p:sp>
      <p:sp>
        <p:nvSpPr>
          <p:cNvPr id="3" name="Content Placeholder 2"/>
          <p:cNvSpPr>
            <a:spLocks noGrp="1"/>
          </p:cNvSpPr>
          <p:nvPr>
            <p:ph idx="1"/>
          </p:nvPr>
        </p:nvSpPr>
        <p:spPr/>
        <p:txBody>
          <a:bodyPr/>
          <a:lstStyle/>
          <a:p>
            <a:pPr marL="457200" lvl="1" indent="0">
              <a:buNone/>
            </a:pPr>
            <a:r>
              <a:rPr lang="en-US" b="1" dirty="0"/>
              <a:t>Make To Stock (MTS)</a:t>
            </a:r>
            <a:endParaRPr lang="en-US" sz="4400" b="1" dirty="0"/>
          </a:p>
          <a:p>
            <a:r>
              <a:rPr lang="en-US" dirty="0"/>
              <a:t>When your product is a commodity that can be sold out of a catalog and is defined and specified through a master record, it can be planned; if it is somewhat predictable. A steady consumption in the past helps predicting the future, however, there may be events in the future which require a more forward-looking planning </a:t>
            </a:r>
            <a:r>
              <a:rPr lang="en-US" dirty="0" smtClean="0"/>
              <a:t>process. </a:t>
            </a:r>
            <a:endParaRPr lang="en-US" dirty="0"/>
          </a:p>
        </p:txBody>
      </p:sp>
    </p:spTree>
    <p:extLst>
      <p:ext uri="{BB962C8B-B14F-4D97-AF65-F5344CB8AC3E}">
        <p14:creationId xmlns:p14="http://schemas.microsoft.com/office/powerpoint/2010/main" val="1262628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Making to stock means production without actual requirements. The Sales Order does not drive the production program but the forecast does. Incoming Sales Orders use existing inventory for the delivery which keeps the customer lead time to a minimum.</a:t>
            </a:r>
          </a:p>
          <a:p>
            <a:endParaRPr lang="en-US" sz="2800" dirty="0"/>
          </a:p>
        </p:txBody>
      </p:sp>
      <p:pic>
        <p:nvPicPr>
          <p:cNvPr id="4" name="Picture 3"/>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905000" y="3733800"/>
            <a:ext cx="5562600" cy="2590800"/>
          </a:xfrm>
          <a:prstGeom prst="rect">
            <a:avLst/>
          </a:prstGeom>
          <a:noFill/>
        </p:spPr>
      </p:pic>
    </p:spTree>
    <p:extLst>
      <p:ext uri="{BB962C8B-B14F-4D97-AF65-F5344CB8AC3E}">
        <p14:creationId xmlns:p14="http://schemas.microsoft.com/office/powerpoint/2010/main" val="146115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342900" lvl="1" indent="-342900">
              <a:buFont typeface="Arial" pitchFamily="34" charset="0"/>
              <a:buChar char="•"/>
            </a:pPr>
            <a:r>
              <a:rPr lang="en-US" b="1" dirty="0"/>
              <a:t>Make To Order (MTO)</a:t>
            </a:r>
            <a:endParaRPr lang="en-US" sz="4400" b="1" dirty="0"/>
          </a:p>
          <a:p>
            <a:pPr marL="0" indent="0">
              <a:buNone/>
            </a:pPr>
            <a:r>
              <a:rPr lang="en-US" dirty="0"/>
              <a:t>This strategy still is for standard products which have a clearly defined specification. Other than MTS, there is absolutely no forecast on products which are made to an order from a customer. You start production </a:t>
            </a:r>
            <a:r>
              <a:rPr lang="en-US" b="1" dirty="0"/>
              <a:t>after</a:t>
            </a:r>
            <a:r>
              <a:rPr lang="en-US" dirty="0"/>
              <a:t> the customer’s request comes in and not, like with MTS, </a:t>
            </a:r>
            <a:r>
              <a:rPr lang="en-US" dirty="0" smtClean="0"/>
              <a:t>beforehand.</a:t>
            </a:r>
          </a:p>
          <a:p>
            <a:pPr marL="0" indent="0">
              <a:buNone/>
            </a:pPr>
            <a:r>
              <a:rPr lang="en-US" dirty="0"/>
              <a:t>When you identify a product to be made to order, the availability check in the Sales Order needs a lead time; the time it takes to replenish or produce the product from soup to nuts. Therefore when a customer requests the item, no freely available stock to fulfill the order can be found. Everything is made from scratch and takes its time.</a:t>
            </a:r>
          </a:p>
          <a:p>
            <a:pPr marL="0" indent="0">
              <a:buNone/>
            </a:pPr>
            <a:endParaRPr lang="en-US" dirty="0"/>
          </a:p>
        </p:txBody>
      </p:sp>
    </p:spTree>
    <p:extLst>
      <p:ext uri="{BB962C8B-B14F-4D97-AF65-F5344CB8AC3E}">
        <p14:creationId xmlns:p14="http://schemas.microsoft.com/office/powerpoint/2010/main" val="3315274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990600" y="1828800"/>
            <a:ext cx="5943600" cy="3276600"/>
          </a:xfrm>
          <a:prstGeom prst="rect">
            <a:avLst/>
          </a:prstGeom>
          <a:noFill/>
        </p:spPr>
      </p:pic>
    </p:spTree>
    <p:extLst>
      <p:ext uri="{BB962C8B-B14F-4D97-AF65-F5344CB8AC3E}">
        <p14:creationId xmlns:p14="http://schemas.microsoft.com/office/powerpoint/2010/main" val="431292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 Make To </a:t>
            </a:r>
            <a:r>
              <a:rPr lang="en-US" dirty="0" smtClean="0"/>
              <a:t>Assemble </a:t>
            </a:r>
            <a:r>
              <a:rPr lang="en-US" dirty="0"/>
              <a:t>- </a:t>
            </a:r>
            <a:r>
              <a:rPr lang="en-US" dirty="0" smtClean="0"/>
              <a:t>MTA‘</a:t>
            </a:r>
          </a:p>
          <a:p>
            <a:r>
              <a:rPr lang="en-US" dirty="0"/>
              <a:t>A manufacturing production strategy where a company stocks the basic components of a product based on demand forecasts, but does not assemble them until the customer places an order. This allows for order customization. MTA production is basically a hybrid of two other major types of manufacturing production strategies: make to stock (MTS) and make to order (MTO)</a:t>
            </a:r>
          </a:p>
          <a:p>
            <a:endParaRPr lang="en-US" dirty="0"/>
          </a:p>
        </p:txBody>
      </p:sp>
    </p:spTree>
    <p:extLst>
      <p:ext uri="{BB962C8B-B14F-4D97-AF65-F5344CB8AC3E}">
        <p14:creationId xmlns:p14="http://schemas.microsoft.com/office/powerpoint/2010/main" val="409854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Production </a:t>
            </a:r>
            <a:r>
              <a:rPr lang="en-US" b="1" dirty="0" smtClean="0"/>
              <a:t>Systems</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Production systems are usually classified on the basis of the following:</a:t>
            </a:r>
          </a:p>
          <a:p>
            <a:pPr lvl="0"/>
            <a:r>
              <a:rPr lang="en-US" dirty="0"/>
              <a:t>Type of product,</a:t>
            </a:r>
          </a:p>
          <a:p>
            <a:pPr lvl="0"/>
            <a:r>
              <a:rPr lang="en-US" dirty="0"/>
              <a:t>Type of production line,</a:t>
            </a:r>
          </a:p>
          <a:p>
            <a:pPr lvl="0"/>
            <a:r>
              <a:rPr lang="en-US" dirty="0"/>
              <a:t>Rate of production,</a:t>
            </a:r>
          </a:p>
          <a:p>
            <a:pPr lvl="0"/>
            <a:r>
              <a:rPr lang="en-US" dirty="0" smtClean="0"/>
              <a:t>Equipment </a:t>
            </a:r>
            <a:r>
              <a:rPr lang="en-US" dirty="0"/>
              <a:t>used etc.</a:t>
            </a:r>
          </a:p>
          <a:p>
            <a:pPr marL="0" indent="0">
              <a:buNone/>
            </a:pPr>
            <a:r>
              <a:rPr lang="en-US" dirty="0"/>
              <a:t>They are broadly classified into three categories:</a:t>
            </a:r>
          </a:p>
          <a:p>
            <a:pPr lvl="0"/>
            <a:r>
              <a:rPr lang="en-US" dirty="0"/>
              <a:t>Job shop production</a:t>
            </a:r>
          </a:p>
          <a:p>
            <a:pPr lvl="0"/>
            <a:r>
              <a:rPr lang="en-US" dirty="0"/>
              <a:t>Batch production</a:t>
            </a:r>
          </a:p>
          <a:p>
            <a:pPr lvl="0"/>
            <a:r>
              <a:rPr lang="en-US" dirty="0"/>
              <a:t>Mass production</a:t>
            </a:r>
            <a:r>
              <a:rPr lang="en-US" b="1" dirty="0"/>
              <a:t> </a:t>
            </a:r>
            <a:endParaRPr lang="en-US" dirty="0"/>
          </a:p>
          <a:p>
            <a:endParaRPr lang="en-US" dirty="0"/>
          </a:p>
        </p:txBody>
      </p:sp>
    </p:spTree>
    <p:extLst>
      <p:ext uri="{BB962C8B-B14F-4D97-AF65-F5344CB8AC3E}">
        <p14:creationId xmlns:p14="http://schemas.microsoft.com/office/powerpoint/2010/main" val="216492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Production Planning and </a:t>
            </a:r>
            <a:r>
              <a:rPr lang="en-US" b="1" dirty="0" smtClean="0"/>
              <a:t>Control</a:t>
            </a:r>
            <a:endParaRPr lang="en-US" dirty="0"/>
          </a:p>
        </p:txBody>
      </p:sp>
      <p:sp>
        <p:nvSpPr>
          <p:cNvPr id="3" name="Content Placeholder 2"/>
          <p:cNvSpPr>
            <a:spLocks noGrp="1"/>
          </p:cNvSpPr>
          <p:nvPr>
            <p:ph idx="1"/>
          </p:nvPr>
        </p:nvSpPr>
        <p:spPr/>
        <p:txBody>
          <a:bodyPr>
            <a:normAutofit fontScale="92500"/>
          </a:bodyPr>
          <a:lstStyle/>
          <a:p>
            <a:r>
              <a:rPr lang="en-US" dirty="0"/>
              <a:t>Production Planning is a managerial function which is mainly concerned with the following important issues:</a:t>
            </a:r>
          </a:p>
          <a:p>
            <a:pPr lvl="0"/>
            <a:r>
              <a:rPr lang="en-US" dirty="0"/>
              <a:t>What production facilities are required?</a:t>
            </a:r>
          </a:p>
          <a:p>
            <a:pPr lvl="0"/>
            <a:r>
              <a:rPr lang="en-US" dirty="0"/>
              <a:t>How these production facilities should be laid down in the space available for production? and</a:t>
            </a:r>
          </a:p>
          <a:p>
            <a:pPr lvl="0"/>
            <a:r>
              <a:rPr lang="en-US" dirty="0"/>
              <a:t>How they should be used to produce the desired products at the desired rate of production?</a:t>
            </a:r>
          </a:p>
          <a:p>
            <a:endParaRPr lang="en-US" dirty="0"/>
          </a:p>
        </p:txBody>
      </p:sp>
    </p:spTree>
    <p:extLst>
      <p:ext uri="{BB962C8B-B14F-4D97-AF65-F5344CB8AC3E}">
        <p14:creationId xmlns:p14="http://schemas.microsoft.com/office/powerpoint/2010/main" val="139697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PPC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Production control is a mechanism to monitor the execution of the plans. It has several important </a:t>
            </a:r>
            <a:r>
              <a:rPr lang="en-US" dirty="0" smtClean="0"/>
              <a:t>functions:</a:t>
            </a:r>
          </a:p>
          <a:p>
            <a:r>
              <a:rPr lang="en-US" dirty="0" smtClean="0"/>
              <a:t>Making </a:t>
            </a:r>
            <a:r>
              <a:rPr lang="en-US" dirty="0"/>
              <a:t>sure that production operations are started at planned places and planned times.</a:t>
            </a:r>
          </a:p>
          <a:p>
            <a:pPr lvl="0"/>
            <a:r>
              <a:rPr lang="en-US" dirty="0"/>
              <a:t>Observing progress of the operations and recording it properly.</a:t>
            </a:r>
          </a:p>
          <a:p>
            <a:pPr lvl="0"/>
            <a:r>
              <a:rPr lang="en-US" dirty="0"/>
              <a:t>Analyzing the recorded data with the plans and measuring the deviations.</a:t>
            </a:r>
          </a:p>
          <a:p>
            <a:pPr lvl="0"/>
            <a:r>
              <a:rPr lang="en-US" dirty="0"/>
              <a:t>Taking immediate corrective actions to minimize the negative impact of deviations from the plans.</a:t>
            </a:r>
          </a:p>
          <a:p>
            <a:pPr lvl="0"/>
            <a:r>
              <a:rPr lang="en-US" dirty="0"/>
              <a:t>Feeding back the recorded information to the planning section in order to improve future plans</a:t>
            </a:r>
            <a:r>
              <a:rPr lang="en-US" dirty="0" smtClean="0"/>
              <a:t>.</a:t>
            </a:r>
            <a:endParaRPr lang="en-US" dirty="0"/>
          </a:p>
        </p:txBody>
      </p:sp>
    </p:spTree>
    <p:extLst>
      <p:ext uri="{BB962C8B-B14F-4D97-AF65-F5344CB8AC3E}">
        <p14:creationId xmlns:p14="http://schemas.microsoft.com/office/powerpoint/2010/main" val="132353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lvl="0"/>
            <a:r>
              <a:rPr lang="en-US" dirty="0"/>
              <a:t>Better Service to Customers</a:t>
            </a:r>
          </a:p>
          <a:p>
            <a:pPr lvl="0"/>
            <a:r>
              <a:rPr lang="en-US" dirty="0"/>
              <a:t>Fewer Rush Orders</a:t>
            </a:r>
          </a:p>
          <a:p>
            <a:pPr lvl="0"/>
            <a:r>
              <a:rPr lang="en-US" dirty="0"/>
              <a:t>Better Control of Inventory</a:t>
            </a:r>
          </a:p>
          <a:p>
            <a:pPr lvl="0"/>
            <a:r>
              <a:rPr lang="en-US" dirty="0"/>
              <a:t>More Effective Use of Equipment</a:t>
            </a:r>
          </a:p>
          <a:p>
            <a:pPr lvl="0"/>
            <a:r>
              <a:rPr lang="en-US" dirty="0"/>
              <a:t>Reduced Idle Time</a:t>
            </a:r>
          </a:p>
          <a:p>
            <a:pPr lvl="0"/>
            <a:r>
              <a:rPr lang="en-US" dirty="0"/>
              <a:t>Improved Plant Morale</a:t>
            </a:r>
          </a:p>
          <a:p>
            <a:pPr lvl="0"/>
            <a:r>
              <a:rPr lang="en-US" dirty="0"/>
              <a:t>Good public image</a:t>
            </a:r>
          </a:p>
          <a:p>
            <a:pPr lvl="0"/>
            <a:r>
              <a:rPr lang="en-US" dirty="0"/>
              <a:t>Lower capital requirements</a:t>
            </a:r>
          </a:p>
          <a:p>
            <a:endParaRPr lang="en-US" dirty="0"/>
          </a:p>
        </p:txBody>
      </p:sp>
    </p:spTree>
    <p:extLst>
      <p:ext uri="{BB962C8B-B14F-4D97-AF65-F5344CB8AC3E}">
        <p14:creationId xmlns:p14="http://schemas.microsoft.com/office/powerpoint/2010/main" val="350898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8" y="1239982"/>
            <a:ext cx="7115237" cy="432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103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5034800"/>
              </p:ext>
            </p:extLst>
          </p:nvPr>
        </p:nvGraphicFramePr>
        <p:xfrm>
          <a:off x="76201" y="152402"/>
          <a:ext cx="8839200" cy="6553197"/>
        </p:xfrm>
        <a:graphic>
          <a:graphicData uri="http://schemas.openxmlformats.org/drawingml/2006/table">
            <a:tbl>
              <a:tblPr firstRow="1" firstCol="1" bandRow="1">
                <a:tableStyleId>{5C22544A-7EE6-4342-B048-85BDC9FD1C3A}</a:tableStyleId>
              </a:tblPr>
              <a:tblGrid>
                <a:gridCol w="1722935"/>
                <a:gridCol w="7116265"/>
              </a:tblGrid>
              <a:tr h="294853">
                <a:tc>
                  <a:txBody>
                    <a:bodyPr/>
                    <a:lstStyle/>
                    <a:p>
                      <a:pPr marL="0" marR="0" algn="ctr">
                        <a:lnSpc>
                          <a:spcPct val="150000"/>
                        </a:lnSpc>
                        <a:spcBef>
                          <a:spcPts val="0"/>
                        </a:spcBef>
                        <a:spcAft>
                          <a:spcPts val="0"/>
                        </a:spcAft>
                      </a:pPr>
                      <a:r>
                        <a:rPr lang="en-US" sz="800">
                          <a:effectLst/>
                        </a:rPr>
                        <a:t>Functions</a:t>
                      </a:r>
                      <a:endParaRPr lang="en-US" sz="800">
                        <a:effectLst/>
                        <a:latin typeface="Calibri"/>
                        <a:ea typeface="Calibri"/>
                        <a:cs typeface="Times New Roman"/>
                      </a:endParaRPr>
                    </a:p>
                  </a:txBody>
                  <a:tcPr marL="7170" marR="7170" marT="7170" marB="7170" anchor="ctr"/>
                </a:tc>
                <a:tc>
                  <a:txBody>
                    <a:bodyPr/>
                    <a:lstStyle/>
                    <a:p>
                      <a:pPr marL="0" marR="0" algn="ctr">
                        <a:lnSpc>
                          <a:spcPct val="150000"/>
                        </a:lnSpc>
                        <a:spcBef>
                          <a:spcPts val="0"/>
                        </a:spcBef>
                        <a:spcAft>
                          <a:spcPts val="0"/>
                        </a:spcAft>
                      </a:pPr>
                      <a:r>
                        <a:rPr lang="en-US" sz="800">
                          <a:effectLst/>
                        </a:rPr>
                        <a:t>Issues to be covered</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Product Design &amp; Development</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Customer needs, market needs, availability of similar product, demand-supply gap, functional aspects, operational aspects, environmental aspects etc.</a:t>
                      </a:r>
                      <a:endParaRPr lang="en-US" sz="800">
                        <a:effectLst/>
                        <a:latin typeface="Calibri"/>
                        <a:ea typeface="Calibri"/>
                        <a:cs typeface="Times New Roman"/>
                      </a:endParaRPr>
                    </a:p>
                  </a:txBody>
                  <a:tcPr marL="7170" marR="7170" marT="7170" marB="7170" anchor="ctr"/>
                </a:tc>
              </a:tr>
              <a:tr h="843029">
                <a:tc>
                  <a:txBody>
                    <a:bodyPr/>
                    <a:lstStyle/>
                    <a:p>
                      <a:pPr marL="0" marR="0">
                        <a:lnSpc>
                          <a:spcPct val="150000"/>
                        </a:lnSpc>
                        <a:spcBef>
                          <a:spcPts val="0"/>
                        </a:spcBef>
                        <a:spcAft>
                          <a:spcPts val="0"/>
                        </a:spcAft>
                      </a:pPr>
                      <a:r>
                        <a:rPr lang="en-US" sz="800">
                          <a:effectLst/>
                        </a:rPr>
                        <a:t>Demand Forecasting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800"/>
                        </a:spcAft>
                      </a:pPr>
                      <a:r>
                        <a:rPr lang="en-US" sz="800">
                          <a:effectLst/>
                        </a:rPr>
                        <a:t>Quantity, Quality, Demand Pattern.                                                                                                                                                    </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Capacity Planning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No. of machines, No. of tooling, workers, No.of flow lines, Quantity, Quality and rate of production, demand pattern.         </a:t>
                      </a:r>
                      <a:endParaRPr lang="en-US" sz="800">
                        <a:effectLst/>
                        <a:latin typeface="Calibri"/>
                        <a:ea typeface="Calibri"/>
                        <a:cs typeface="Times New Roman"/>
                      </a:endParaRPr>
                    </a:p>
                  </a:txBody>
                  <a:tcPr marL="7170" marR="7170" marT="7170" marB="7170" anchor="ctr"/>
                </a:tc>
              </a:tr>
              <a:tr h="843029">
                <a:tc>
                  <a:txBody>
                    <a:bodyPr/>
                    <a:lstStyle/>
                    <a:p>
                      <a:pPr marL="0" marR="0">
                        <a:lnSpc>
                          <a:spcPct val="150000"/>
                        </a:lnSpc>
                        <a:spcBef>
                          <a:spcPts val="0"/>
                        </a:spcBef>
                        <a:spcAft>
                          <a:spcPts val="0"/>
                        </a:spcAft>
                      </a:pPr>
                      <a:r>
                        <a:rPr lang="en-US" sz="800" dirty="0" err="1">
                          <a:effectLst/>
                        </a:rPr>
                        <a:t>Equipments</a:t>
                      </a:r>
                      <a:r>
                        <a:rPr lang="en-US" sz="800" dirty="0">
                          <a:effectLst/>
                        </a:rPr>
                        <a:t> Selection &amp; Maintenance</a:t>
                      </a:r>
                      <a:endParaRPr lang="en-US" sz="800" dirty="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800"/>
                        </a:spcAft>
                      </a:pPr>
                      <a:r>
                        <a:rPr lang="en-US" sz="800">
                          <a:effectLst/>
                        </a:rPr>
                        <a:t>No. of machines, type of M/c, Quality aspects, Quantity aspects, rate of production, Cost of equipments, support from the supplier, maintenance policy, storage of spare parts.</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Tooling Selection</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Compactability between w/c steels, No. of tools, their cost, their material etc, storage policy.                                               </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Material Selection &amp; Management</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Types, specification, quality aspect, quantity aspect, cost, supplies reputation , lot size, inventory levels, setup cost, mode of transportation etc.</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Process Planning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Generation of manufacture instruction, selection of M/c, tools, parameters, sequence etc.                                                  </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Loading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Division of work load, assignment of tasks, uniform loading, matching between capability &amp; capacity with job requirements.  </a:t>
                      </a:r>
                      <a:endParaRPr lang="en-US" sz="800">
                        <a:effectLst/>
                        <a:latin typeface="Calibri"/>
                        <a:ea typeface="Calibri"/>
                        <a:cs typeface="Times New Roman"/>
                      </a:endParaRPr>
                    </a:p>
                  </a:txBody>
                  <a:tcPr marL="7170" marR="7170" marT="7170" marB="7170" anchor="ctr"/>
                </a:tc>
              </a:tr>
              <a:tr h="568940">
                <a:tc>
                  <a:txBody>
                    <a:bodyPr/>
                    <a:lstStyle/>
                    <a:p>
                      <a:pPr marL="0" marR="0">
                        <a:lnSpc>
                          <a:spcPct val="150000"/>
                        </a:lnSpc>
                        <a:spcBef>
                          <a:spcPts val="0"/>
                        </a:spcBef>
                        <a:spcAft>
                          <a:spcPts val="0"/>
                        </a:spcAft>
                      </a:pPr>
                      <a:r>
                        <a:rPr lang="en-US" sz="800">
                          <a:effectLst/>
                        </a:rPr>
                        <a:t>Routing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Path selection for material movement as per the process plan and loading, minimum material handling and waiting time.</a:t>
                      </a:r>
                      <a:endParaRPr lang="en-US" sz="800">
                        <a:effectLst/>
                        <a:latin typeface="Calibri"/>
                        <a:ea typeface="Calibri"/>
                        <a:cs typeface="Times New Roman"/>
                      </a:endParaRPr>
                    </a:p>
                  </a:txBody>
                  <a:tcPr marL="7170" marR="7170" marT="7170" marB="7170" anchor="ctr"/>
                </a:tc>
              </a:tr>
              <a:tr h="294853">
                <a:tc>
                  <a:txBody>
                    <a:bodyPr/>
                    <a:lstStyle/>
                    <a:p>
                      <a:pPr marL="0" marR="0">
                        <a:lnSpc>
                          <a:spcPct val="150000"/>
                        </a:lnSpc>
                        <a:spcBef>
                          <a:spcPts val="0"/>
                        </a:spcBef>
                        <a:spcAft>
                          <a:spcPts val="0"/>
                        </a:spcAft>
                      </a:pPr>
                      <a:r>
                        <a:rPr lang="en-US" sz="800">
                          <a:effectLst/>
                        </a:rPr>
                        <a:t>Scheduling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a:effectLst/>
                        </a:rPr>
                        <a:t>Time based loading, start and finish times, due dates, dispatching rules, re-scheduling.</a:t>
                      </a:r>
                      <a:endParaRPr lang="en-US" sz="800">
                        <a:effectLst/>
                        <a:latin typeface="Calibri"/>
                        <a:ea typeface="Calibri"/>
                        <a:cs typeface="Times New Roman"/>
                      </a:endParaRPr>
                    </a:p>
                  </a:txBody>
                  <a:tcPr marL="7170" marR="7170" marT="7170" marB="7170" anchor="ctr"/>
                </a:tc>
              </a:tr>
              <a:tr h="294853">
                <a:tc>
                  <a:txBody>
                    <a:bodyPr/>
                    <a:lstStyle/>
                    <a:p>
                      <a:pPr marL="0" marR="0">
                        <a:lnSpc>
                          <a:spcPct val="150000"/>
                        </a:lnSpc>
                        <a:spcBef>
                          <a:spcPts val="0"/>
                        </a:spcBef>
                        <a:spcAft>
                          <a:spcPts val="0"/>
                        </a:spcAft>
                      </a:pPr>
                      <a:r>
                        <a:rPr lang="en-US" sz="800">
                          <a:effectLst/>
                        </a:rPr>
                        <a:t>Expediting</a:t>
                      </a:r>
                      <a:endParaRPr lang="en-US" sz="800">
                        <a:effectLst/>
                        <a:latin typeface="Calibri"/>
                        <a:ea typeface="Calibri"/>
                        <a:cs typeface="Times New Roman"/>
                      </a:endParaRPr>
                    </a:p>
                  </a:txBody>
                  <a:tcPr marL="7170" marR="7170" marT="7170" marB="7170" anchor="ctr"/>
                </a:tc>
                <a:tc>
                  <a:txBody>
                    <a:bodyPr/>
                    <a:lstStyle/>
                    <a:p>
                      <a:pPr marL="0" marR="0">
                        <a:lnSpc>
                          <a:spcPct val="150000"/>
                        </a:lnSpc>
                        <a:spcBef>
                          <a:spcPts val="0"/>
                        </a:spcBef>
                        <a:spcAft>
                          <a:spcPts val="0"/>
                        </a:spcAft>
                      </a:pPr>
                      <a:r>
                        <a:rPr lang="en-US" sz="800" dirty="0">
                          <a:effectLst/>
                        </a:rPr>
                        <a:t>Operation Scheduling and order and progress reporting.</a:t>
                      </a:r>
                      <a:endParaRPr lang="en-US" sz="800" dirty="0">
                        <a:effectLst/>
                        <a:latin typeface="Calibri"/>
                        <a:ea typeface="Calibri"/>
                        <a:cs typeface="Times New Roman"/>
                      </a:endParaRPr>
                    </a:p>
                  </a:txBody>
                  <a:tcPr marL="7170" marR="7170" marT="7170" marB="7170" anchor="ctr"/>
                </a:tc>
              </a:tr>
            </a:tbl>
          </a:graphicData>
        </a:graphic>
      </p:graphicFrame>
    </p:spTree>
    <p:extLst>
      <p:ext uri="{BB962C8B-B14F-4D97-AF65-F5344CB8AC3E}">
        <p14:creationId xmlns:p14="http://schemas.microsoft.com/office/powerpoint/2010/main" val="28134905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Aggregate </a:t>
            </a:r>
            <a:r>
              <a:rPr lang="en-US" b="1" dirty="0" smtClean="0"/>
              <a:t>Planning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An organization can finalize its business plans on the recommendation of demand forecast. </a:t>
            </a:r>
            <a:endParaRPr lang="en-US" dirty="0" smtClean="0"/>
          </a:p>
          <a:p>
            <a:r>
              <a:rPr lang="en-US" dirty="0" smtClean="0"/>
              <a:t>Once </a:t>
            </a:r>
            <a:r>
              <a:rPr lang="en-US" dirty="0"/>
              <a:t>business plans are ready, an organization can do backward working from the final sales unit to raw materials required. </a:t>
            </a:r>
            <a:endParaRPr lang="en-US" dirty="0" smtClean="0"/>
          </a:p>
          <a:p>
            <a:r>
              <a:rPr lang="en-US" dirty="0" smtClean="0"/>
              <a:t>Thus </a:t>
            </a:r>
            <a:r>
              <a:rPr lang="en-US" dirty="0"/>
              <a:t>annual and quarterly plans are broken down into labor, raw material, working capital, etc. requirements over a medium-range period (6 months to 18 months). </a:t>
            </a:r>
            <a:endParaRPr lang="en-US" dirty="0" smtClean="0"/>
          </a:p>
          <a:p>
            <a:r>
              <a:rPr lang="en-US" dirty="0" smtClean="0"/>
              <a:t>This </a:t>
            </a:r>
            <a:r>
              <a:rPr lang="en-US" dirty="0"/>
              <a:t>process of working out production requirements for a medium range is called aggregate planning</a:t>
            </a:r>
            <a:r>
              <a:rPr lang="en-US" dirty="0" smtClean="0"/>
              <a:t>.</a:t>
            </a:r>
            <a:endParaRPr lang="en-US" dirty="0"/>
          </a:p>
        </p:txBody>
      </p:sp>
    </p:spTree>
    <p:extLst>
      <p:ext uri="{BB962C8B-B14F-4D97-AF65-F5344CB8AC3E}">
        <p14:creationId xmlns:p14="http://schemas.microsoft.com/office/powerpoint/2010/main" val="1665578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1475</Words>
  <Application>Microsoft Office PowerPoint</Application>
  <PresentationFormat>On-screen Show (4:3)</PresentationFormat>
  <Paragraphs>169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PRODUCTION PLANNING AND CONTROL </vt:lpstr>
      <vt:lpstr>Syllabus</vt:lpstr>
      <vt:lpstr>Types of Production Systems</vt:lpstr>
      <vt:lpstr>Production Planning and Control</vt:lpstr>
      <vt:lpstr>PPC Functions</vt:lpstr>
      <vt:lpstr>PowerPoint Presentation</vt:lpstr>
      <vt:lpstr>PowerPoint Presentation</vt:lpstr>
      <vt:lpstr>PowerPoint Presentation</vt:lpstr>
      <vt:lpstr>Aggregate Planning</vt:lpstr>
      <vt:lpstr>PowerPoint Presentation</vt:lpstr>
      <vt:lpstr>Importance of Aggregate Planning</vt:lpstr>
      <vt:lpstr>Capacity Planning</vt:lpstr>
      <vt:lpstr>Capacity Planning Classification</vt:lpstr>
      <vt:lpstr>ERP (Enterprise resource planning)</vt:lpstr>
      <vt:lpstr>Advantages of ERP </vt:lpstr>
      <vt:lpstr>Disadvantages of ERP</vt:lpstr>
      <vt:lpstr>Material Requirements Planning (MRP)</vt:lpstr>
      <vt:lpstr>Advantages and Disadvantages of MRP</vt:lpstr>
      <vt:lpstr>Manufacturing Resource Planning  (MRP II)</vt:lpstr>
      <vt:lpstr>Benefits of MRP-II </vt:lpstr>
      <vt:lpstr>Forecasting</vt:lpstr>
      <vt:lpstr>Forecast Methods</vt:lpstr>
      <vt:lpstr>PowerPoint Presentation</vt:lpstr>
      <vt:lpstr>Order/ Demand Control strategies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PLANNING AND CONTROL </dc:title>
  <dc:creator>Nagesh S</dc:creator>
  <cp:lastModifiedBy>saishtech.com</cp:lastModifiedBy>
  <cp:revision>24</cp:revision>
  <dcterms:created xsi:type="dcterms:W3CDTF">2006-08-16T00:00:00Z</dcterms:created>
  <dcterms:modified xsi:type="dcterms:W3CDTF">2020-02-25T04:23:54Z</dcterms:modified>
</cp:coreProperties>
</file>