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4" r:id="rId17"/>
    <p:sldId id="285" r:id="rId18"/>
    <p:sldId id="286" r:id="rId19"/>
    <p:sldId id="287" r:id="rId20"/>
    <p:sldId id="274" r:id="rId21"/>
    <p:sldId id="275" r:id="rId22"/>
    <p:sldId id="276" r:id="rId23"/>
    <p:sldId id="288" r:id="rId24"/>
    <p:sldId id="289" r:id="rId25"/>
    <p:sldId id="290" r:id="rId26"/>
    <p:sldId id="291" r:id="rId27"/>
    <p:sldId id="292" r:id="rId28"/>
    <p:sldId id="277" r:id="rId29"/>
    <p:sldId id="278" r:id="rId30"/>
    <p:sldId id="279" r:id="rId31"/>
    <p:sldId id="280" r:id="rId32"/>
    <p:sldId id="281" r:id="rId33"/>
    <p:sldId id="282" r:id="rId34"/>
    <p:sldId id="28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03-Mar-20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03-Mar-20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03-Mar-20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03-Mar-20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Facility Design</a:t>
            </a:r>
          </a:p>
        </p:txBody>
      </p:sp>
      <p:sp>
        <p:nvSpPr>
          <p:cNvPr id="3" name="Subtitle 2"/>
          <p:cNvSpPr>
            <a:spLocks noGrp="1"/>
          </p:cNvSpPr>
          <p:nvPr>
            <p:ph type="subTitle" idx="1"/>
          </p:nvPr>
        </p:nvSpPr>
        <p:spPr/>
        <p:txBody>
          <a:bodyPr/>
          <a:lstStyle/>
          <a:p>
            <a:r>
              <a:rPr lang="en-US" dirty="0" smtClean="0"/>
              <a:t>Mr. N S </a:t>
            </a:r>
            <a:r>
              <a:rPr lang="en-US" dirty="0" err="1" smtClean="0"/>
              <a:t>Surner</a:t>
            </a:r>
            <a:endParaRPr lang="en-US" dirty="0" smtClean="0"/>
          </a:p>
          <a:p>
            <a:r>
              <a:rPr lang="en-US" dirty="0" smtClean="0"/>
              <a:t>Assistant Professor</a:t>
            </a:r>
          </a:p>
          <a:p>
            <a:r>
              <a:rPr lang="en-US" dirty="0" smtClean="0"/>
              <a:t>SRES </a:t>
            </a:r>
            <a:r>
              <a:rPr lang="en-US" dirty="0" err="1" smtClean="0"/>
              <a:t>Sanjivani</a:t>
            </a:r>
            <a:r>
              <a:rPr lang="en-US" dirty="0" smtClean="0"/>
              <a:t> COE, </a:t>
            </a:r>
            <a:r>
              <a:rPr lang="en-US" dirty="0" err="1" smtClean="0"/>
              <a:t>Kopargaon</a:t>
            </a:r>
            <a:endParaRPr lang="en-US" dirty="0"/>
          </a:p>
        </p:txBody>
      </p:sp>
    </p:spTree>
    <p:extLst>
      <p:ext uri="{BB962C8B-B14F-4D97-AF65-F5344CB8AC3E}">
        <p14:creationId xmlns:p14="http://schemas.microsoft.com/office/powerpoint/2010/main" val="1928974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283388"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4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Combination </a:t>
            </a:r>
            <a:r>
              <a:rPr lang="en-US" dirty="0"/>
              <a:t>Layout:</a:t>
            </a:r>
          </a:p>
        </p:txBody>
      </p:sp>
      <p:sp>
        <p:nvSpPr>
          <p:cNvPr id="3" name="Content Placeholder 2"/>
          <p:cNvSpPr>
            <a:spLocks noGrp="1"/>
          </p:cNvSpPr>
          <p:nvPr>
            <p:ph idx="1"/>
          </p:nvPr>
        </p:nvSpPr>
        <p:spPr/>
        <p:txBody>
          <a:bodyPr>
            <a:normAutofit fontScale="85000" lnSpcReduction="10000"/>
          </a:bodyPr>
          <a:lstStyle/>
          <a:p>
            <a:r>
              <a:rPr lang="en-US" dirty="0"/>
              <a:t>It is a combination of process and product layouts combines the advantages of both types of layouts. </a:t>
            </a:r>
            <a:endParaRPr lang="en-US" dirty="0" smtClean="0"/>
          </a:p>
          <a:p>
            <a:r>
              <a:rPr lang="en-US" dirty="0" smtClean="0"/>
              <a:t>A </a:t>
            </a:r>
            <a:r>
              <a:rPr lang="en-US" dirty="0"/>
              <a:t>combination layout is possible where an item is being made in different types and sizes. Here machinery is arranged in a process layout but the process grouping is then arranged in a sequence to manufacture various types and sizes of products</a:t>
            </a:r>
            <a:r>
              <a:rPr lang="en-US" dirty="0" smtClean="0"/>
              <a:t>.</a:t>
            </a:r>
          </a:p>
          <a:p>
            <a:r>
              <a:rPr lang="en-US" dirty="0" smtClean="0"/>
              <a:t> </a:t>
            </a:r>
            <a:r>
              <a:rPr lang="en-US" dirty="0"/>
              <a:t>It is to be noted that the sequence of operations remains same with the variety of products and sizes. The following figure shows a combination type of layout for manufacturing different sized gears.</a:t>
            </a:r>
          </a:p>
        </p:txBody>
      </p:sp>
    </p:spTree>
    <p:extLst>
      <p:ext uri="{BB962C8B-B14F-4D97-AF65-F5344CB8AC3E}">
        <p14:creationId xmlns:p14="http://schemas.microsoft.com/office/powerpoint/2010/main" val="352665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7772400" cy="56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84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Line Balancing</a:t>
            </a:r>
          </a:p>
        </p:txBody>
      </p:sp>
      <p:sp>
        <p:nvSpPr>
          <p:cNvPr id="3" name="Content Placeholder 2"/>
          <p:cNvSpPr>
            <a:spLocks noGrp="1"/>
          </p:cNvSpPr>
          <p:nvPr>
            <p:ph idx="1"/>
          </p:nvPr>
        </p:nvSpPr>
        <p:spPr/>
        <p:txBody>
          <a:bodyPr>
            <a:normAutofit fontScale="70000" lnSpcReduction="20000"/>
          </a:bodyPr>
          <a:lstStyle/>
          <a:p>
            <a:r>
              <a:rPr lang="en-US" dirty="0"/>
              <a:t>Assembly line balancing is a production strategy that sets an intended rate of production to produce a particular product within a particular time frame. Also, the assembly line needs to be designed effectively and tasks needs to be distributed among workers, machines and work stations ensuring that every line segments in the production process can be met within the time frame and available production </a:t>
            </a:r>
            <a:r>
              <a:rPr lang="en-US" dirty="0" smtClean="0"/>
              <a:t>capacity. </a:t>
            </a:r>
          </a:p>
          <a:p>
            <a:r>
              <a:rPr lang="en-US" dirty="0"/>
              <a:t>Assembly line balancing can also be defined as assigning proper number of workers or machines for each operations of an assembly line so as to meet required production rate with minimum or zero ideal time</a:t>
            </a:r>
            <a:r>
              <a:rPr lang="en-US" dirty="0" smtClean="0"/>
              <a:t>.</a:t>
            </a:r>
          </a:p>
          <a:p>
            <a:r>
              <a:rPr lang="en-US" dirty="0"/>
              <a:t>The very purpose of line balancing is to assign workloads to each assigned work station in a manner that the every works stations has approximately same amount of work to be done. </a:t>
            </a:r>
          </a:p>
        </p:txBody>
      </p:sp>
    </p:spTree>
    <p:extLst>
      <p:ext uri="{BB962C8B-B14F-4D97-AF65-F5344CB8AC3E}">
        <p14:creationId xmlns:p14="http://schemas.microsoft.com/office/powerpoint/2010/main" val="226484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Benefits of Assembly Line Balancing in </a:t>
            </a:r>
            <a:r>
              <a:rPr lang="en-US" dirty="0" smtClean="0"/>
              <a:t>organization:</a:t>
            </a:r>
          </a:p>
          <a:p>
            <a:pPr marL="514350" indent="-514350">
              <a:buAutoNum type="arabicPeriod"/>
            </a:pPr>
            <a:r>
              <a:rPr lang="en-US" dirty="0" smtClean="0"/>
              <a:t>Improved </a:t>
            </a:r>
            <a:r>
              <a:rPr lang="en-US" dirty="0"/>
              <a:t>process efficiency </a:t>
            </a:r>
            <a:endParaRPr lang="en-US" dirty="0" smtClean="0"/>
          </a:p>
          <a:p>
            <a:pPr marL="514350" indent="-514350">
              <a:buAutoNum type="arabicPeriod"/>
            </a:pPr>
            <a:r>
              <a:rPr lang="en-US" dirty="0"/>
              <a:t>Increased production </a:t>
            </a:r>
            <a:r>
              <a:rPr lang="en-US" dirty="0" smtClean="0"/>
              <a:t>rate</a:t>
            </a:r>
          </a:p>
          <a:p>
            <a:pPr marL="514350" indent="-514350">
              <a:buAutoNum type="arabicPeriod"/>
            </a:pPr>
            <a:r>
              <a:rPr lang="en-US" dirty="0"/>
              <a:t>Reduced total processing </a:t>
            </a:r>
            <a:r>
              <a:rPr lang="en-US" dirty="0" smtClean="0"/>
              <a:t>time</a:t>
            </a:r>
          </a:p>
          <a:p>
            <a:pPr marL="514350" indent="-514350">
              <a:buAutoNum type="arabicPeriod"/>
            </a:pPr>
            <a:r>
              <a:rPr lang="en-US" dirty="0"/>
              <a:t>Minimum or Zero Ideal </a:t>
            </a:r>
            <a:r>
              <a:rPr lang="en-US" dirty="0" smtClean="0"/>
              <a:t>Time</a:t>
            </a:r>
          </a:p>
          <a:p>
            <a:pPr marL="514350" indent="-514350">
              <a:buAutoNum type="arabicPeriod"/>
            </a:pPr>
            <a:r>
              <a:rPr lang="en-US" dirty="0"/>
              <a:t>Potential increase in profits and decrease in costs</a:t>
            </a:r>
          </a:p>
        </p:txBody>
      </p:sp>
    </p:spTree>
    <p:extLst>
      <p:ext uri="{BB962C8B-B14F-4D97-AF65-F5344CB8AC3E}">
        <p14:creationId xmlns:p14="http://schemas.microsoft.com/office/powerpoint/2010/main" val="325152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 handling</a:t>
            </a:r>
          </a:p>
        </p:txBody>
      </p:sp>
      <p:sp>
        <p:nvSpPr>
          <p:cNvPr id="3" name="Content Placeholder 2"/>
          <p:cNvSpPr>
            <a:spLocks noGrp="1"/>
          </p:cNvSpPr>
          <p:nvPr>
            <p:ph idx="1"/>
          </p:nvPr>
        </p:nvSpPr>
        <p:spPr/>
        <p:txBody>
          <a:bodyPr>
            <a:normAutofit fontScale="85000" lnSpcReduction="20000"/>
          </a:bodyPr>
          <a:lstStyle/>
          <a:p>
            <a:r>
              <a:rPr lang="en-US" dirty="0"/>
              <a:t>It can be also defined as ‘the function dealing with the preparation, placing and positioning of materials to facilitate their movement or storage ’. </a:t>
            </a:r>
            <a:endParaRPr lang="en-US" dirty="0" smtClean="0"/>
          </a:p>
          <a:p>
            <a:r>
              <a:rPr lang="en-US" dirty="0" smtClean="0"/>
              <a:t>Material </a:t>
            </a:r>
            <a:r>
              <a:rPr lang="en-US" dirty="0"/>
              <a:t>handling is the art and science involving the movement, handling and storage of materials during different stages of manufacturing</a:t>
            </a:r>
            <a:r>
              <a:rPr lang="en-US" dirty="0" smtClean="0"/>
              <a:t>.</a:t>
            </a:r>
          </a:p>
          <a:p>
            <a:r>
              <a:rPr lang="en-US" dirty="0"/>
              <a:t>Material handling in Indian industries accounts for nearly 40% of the cost of production. Out of the total time spent for manufacturing a product, 20% of the time is utilized for actual processing on them while the remaining 80% of the time is spent in moving from one place to another, waiting for the processing. </a:t>
            </a:r>
          </a:p>
        </p:txBody>
      </p:sp>
    </p:spTree>
    <p:extLst>
      <p:ext uri="{BB962C8B-B14F-4D97-AF65-F5344CB8AC3E}">
        <p14:creationId xmlns:p14="http://schemas.microsoft.com/office/powerpoint/2010/main" val="75533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Objectives of </a:t>
            </a:r>
            <a:r>
              <a:rPr lang="en-US" b="1" dirty="0" smtClean="0">
                <a:solidFill>
                  <a:srgbClr val="FF0000"/>
                </a:solidFill>
              </a:rPr>
              <a:t>materials </a:t>
            </a:r>
            <a:r>
              <a:rPr lang="en-US" b="1" dirty="0">
                <a:solidFill>
                  <a:srgbClr val="FF0000"/>
                </a:solidFill>
              </a:rPr>
              <a:t>handling</a:t>
            </a:r>
            <a:endParaRPr lang="en-US" dirty="0">
              <a:solidFill>
                <a:srgbClr val="FF0000"/>
              </a:solidFill>
            </a:endParaRPr>
          </a:p>
        </p:txBody>
      </p:sp>
      <p:sp>
        <p:nvSpPr>
          <p:cNvPr id="3" name="Content Placeholder 2"/>
          <p:cNvSpPr>
            <a:spLocks noGrp="1"/>
          </p:cNvSpPr>
          <p:nvPr>
            <p:ph idx="1"/>
          </p:nvPr>
        </p:nvSpPr>
        <p:spPr>
          <a:xfrm>
            <a:off x="628650" y="1455313"/>
            <a:ext cx="7886700" cy="5280338"/>
          </a:xfrm>
        </p:spPr>
        <p:txBody>
          <a:bodyPr/>
          <a:lstStyle/>
          <a:p>
            <a:pPr fontAlgn="base"/>
            <a:r>
              <a:rPr lang="en-US" dirty="0"/>
              <a:t>Reduced costs,</a:t>
            </a:r>
          </a:p>
          <a:p>
            <a:pPr fontAlgn="base"/>
            <a:r>
              <a:rPr lang="en-US" dirty="0" smtClean="0"/>
              <a:t> </a:t>
            </a:r>
            <a:r>
              <a:rPr lang="en-US" dirty="0"/>
              <a:t>Increased capacity,</a:t>
            </a:r>
          </a:p>
          <a:p>
            <a:pPr fontAlgn="base"/>
            <a:r>
              <a:rPr lang="en-US" dirty="0" smtClean="0"/>
              <a:t> </a:t>
            </a:r>
            <a:r>
              <a:rPr lang="en-US" dirty="0"/>
              <a:t>Improved working conditions,</a:t>
            </a:r>
          </a:p>
          <a:p>
            <a:pPr fontAlgn="base"/>
            <a:r>
              <a:rPr lang="en-US" dirty="0" smtClean="0"/>
              <a:t> </a:t>
            </a:r>
            <a:r>
              <a:rPr lang="en-US" dirty="0"/>
              <a:t>Improved customer service, and </a:t>
            </a:r>
            <a:endParaRPr lang="en-US" dirty="0" smtClean="0"/>
          </a:p>
          <a:p>
            <a:pPr fontAlgn="base"/>
            <a:r>
              <a:rPr lang="en-US" dirty="0"/>
              <a:t>Improved productivity</a:t>
            </a:r>
          </a:p>
          <a:p>
            <a:endParaRPr lang="en-US" dirty="0"/>
          </a:p>
        </p:txBody>
      </p:sp>
    </p:spTree>
    <p:extLst>
      <p:ext uri="{BB962C8B-B14F-4D97-AF65-F5344CB8AC3E}">
        <p14:creationId xmlns:p14="http://schemas.microsoft.com/office/powerpoint/2010/main" val="402255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Principles of Material handling</a:t>
            </a:r>
            <a:endParaRPr lang="en-US" b="1" dirty="0">
              <a:solidFill>
                <a:srgbClr val="FF0000"/>
              </a:solidFill>
            </a:endParaRPr>
          </a:p>
        </p:txBody>
      </p:sp>
      <p:sp>
        <p:nvSpPr>
          <p:cNvPr id="3" name="Content Placeholder 2"/>
          <p:cNvSpPr>
            <a:spLocks noGrp="1"/>
          </p:cNvSpPr>
          <p:nvPr>
            <p:ph idx="1"/>
          </p:nvPr>
        </p:nvSpPr>
        <p:spPr>
          <a:xfrm>
            <a:off x="357388" y="1442434"/>
            <a:ext cx="8490398" cy="5280338"/>
          </a:xfrm>
        </p:spPr>
        <p:txBody>
          <a:bodyPr>
            <a:normAutofit fontScale="77500" lnSpcReduction="20000"/>
          </a:bodyPr>
          <a:lstStyle/>
          <a:p>
            <a:r>
              <a:rPr lang="en-US" b="1" dirty="0"/>
              <a:t>Planning principle: </a:t>
            </a:r>
            <a:r>
              <a:rPr lang="en-US" dirty="0"/>
              <a:t>All handling activities should be planned</a:t>
            </a:r>
            <a:r>
              <a:rPr lang="en-US" b="1" dirty="0"/>
              <a:t>. </a:t>
            </a:r>
          </a:p>
          <a:p>
            <a:r>
              <a:rPr lang="en-US" b="1" dirty="0"/>
              <a:t>Systems principle: </a:t>
            </a:r>
            <a:r>
              <a:rPr lang="en-US" dirty="0"/>
              <a:t>Plan a system integrating as many handling activities as </a:t>
            </a:r>
            <a:r>
              <a:rPr lang="en-US" dirty="0" smtClean="0"/>
              <a:t>possible and </a:t>
            </a:r>
            <a:r>
              <a:rPr lang="en-US" dirty="0"/>
              <a:t>co-coordinating the full scope of operations (receiving, storage, </a:t>
            </a:r>
            <a:r>
              <a:rPr lang="en-US" dirty="0" smtClean="0"/>
              <a:t>production, inspection</a:t>
            </a:r>
            <a:r>
              <a:rPr lang="en-US" dirty="0"/>
              <a:t>, packing, warehousing, supply and transportation). </a:t>
            </a:r>
          </a:p>
          <a:p>
            <a:r>
              <a:rPr lang="en-US" b="1" dirty="0"/>
              <a:t>Space utilization principle: </a:t>
            </a:r>
            <a:r>
              <a:rPr lang="en-US" dirty="0"/>
              <a:t>Make optimum use of cubic space</a:t>
            </a:r>
            <a:r>
              <a:rPr lang="en-US" b="1" dirty="0"/>
              <a:t>. </a:t>
            </a:r>
          </a:p>
          <a:p>
            <a:r>
              <a:rPr lang="en-US" b="1" dirty="0"/>
              <a:t>Unit load principle: </a:t>
            </a:r>
            <a:r>
              <a:rPr lang="en-US" dirty="0"/>
              <a:t>Increase quantity, size, weight of load handled</a:t>
            </a:r>
            <a:r>
              <a:rPr lang="en-US" b="1" dirty="0"/>
              <a:t>. </a:t>
            </a:r>
          </a:p>
          <a:p>
            <a:r>
              <a:rPr lang="en-US" b="1" dirty="0"/>
              <a:t>Gravity principle: </a:t>
            </a:r>
            <a:r>
              <a:rPr lang="en-US" dirty="0"/>
              <a:t>Utilize gravity to move a material wherever practicable</a:t>
            </a:r>
            <a:r>
              <a:rPr lang="en-US" b="1" dirty="0"/>
              <a:t>. </a:t>
            </a:r>
          </a:p>
          <a:p>
            <a:r>
              <a:rPr lang="en-US" b="1" dirty="0"/>
              <a:t>Material flow principle: </a:t>
            </a:r>
            <a:r>
              <a:rPr lang="en-US" dirty="0"/>
              <a:t>Plan an operation sequence and equipment </a:t>
            </a:r>
            <a:r>
              <a:rPr lang="en-US" dirty="0" smtClean="0"/>
              <a:t>arrangement to </a:t>
            </a:r>
            <a:r>
              <a:rPr lang="en-US" dirty="0"/>
              <a:t>optimize material flow. </a:t>
            </a:r>
          </a:p>
        </p:txBody>
      </p:sp>
    </p:spTree>
    <p:extLst>
      <p:ext uri="{BB962C8B-B14F-4D97-AF65-F5344CB8AC3E}">
        <p14:creationId xmlns:p14="http://schemas.microsoft.com/office/powerpoint/2010/main" val="321304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Principles of Material handling</a:t>
            </a:r>
            <a:endParaRPr lang="en-US" dirty="0"/>
          </a:p>
        </p:txBody>
      </p:sp>
      <p:sp>
        <p:nvSpPr>
          <p:cNvPr id="3" name="Content Placeholder 2"/>
          <p:cNvSpPr>
            <a:spLocks noGrp="1"/>
          </p:cNvSpPr>
          <p:nvPr>
            <p:ph idx="1"/>
          </p:nvPr>
        </p:nvSpPr>
        <p:spPr>
          <a:xfrm>
            <a:off x="202843" y="1584101"/>
            <a:ext cx="8941158" cy="5100034"/>
          </a:xfrm>
        </p:spPr>
        <p:txBody>
          <a:bodyPr>
            <a:normAutofit fontScale="92500" lnSpcReduction="20000"/>
          </a:bodyPr>
          <a:lstStyle/>
          <a:p>
            <a:r>
              <a:rPr lang="en-US" b="1" dirty="0"/>
              <a:t>Simplification principle: </a:t>
            </a:r>
            <a:r>
              <a:rPr lang="en-US" dirty="0"/>
              <a:t>Reduce combine or eliminate unnecessary </a:t>
            </a:r>
            <a:r>
              <a:rPr lang="en-US" dirty="0" smtClean="0"/>
              <a:t>movement and/or </a:t>
            </a:r>
            <a:r>
              <a:rPr lang="en-US" dirty="0"/>
              <a:t>equipment. </a:t>
            </a:r>
          </a:p>
          <a:p>
            <a:r>
              <a:rPr lang="en-US" b="1" dirty="0" smtClean="0"/>
              <a:t>Safety principle</a:t>
            </a:r>
            <a:r>
              <a:rPr lang="en-US" b="1" dirty="0"/>
              <a:t>: </a:t>
            </a:r>
            <a:r>
              <a:rPr lang="en-US" dirty="0"/>
              <a:t>Provide for safe handling methods and equipment</a:t>
            </a:r>
            <a:r>
              <a:rPr lang="en-US" b="1" dirty="0" smtClean="0"/>
              <a:t>.</a:t>
            </a:r>
          </a:p>
          <a:p>
            <a:r>
              <a:rPr lang="en-US" b="1" dirty="0"/>
              <a:t>Mechanization principle: </a:t>
            </a:r>
            <a:r>
              <a:rPr lang="en-US" dirty="0"/>
              <a:t>Use mechanical or automated material </a:t>
            </a:r>
            <a:r>
              <a:rPr lang="en-US" dirty="0" smtClean="0"/>
              <a:t>handling equipment</a:t>
            </a:r>
            <a:r>
              <a:rPr lang="en-US" dirty="0"/>
              <a:t>. </a:t>
            </a:r>
          </a:p>
          <a:p>
            <a:r>
              <a:rPr lang="en-US" b="1" dirty="0"/>
              <a:t>Standardization principle: </a:t>
            </a:r>
            <a:r>
              <a:rPr lang="en-US" dirty="0"/>
              <a:t>Standardize method, types, size of material </a:t>
            </a:r>
            <a:r>
              <a:rPr lang="en-US" dirty="0" smtClean="0"/>
              <a:t>handling equipment</a:t>
            </a:r>
            <a:r>
              <a:rPr lang="en-US" dirty="0"/>
              <a:t>. </a:t>
            </a:r>
          </a:p>
          <a:p>
            <a:r>
              <a:rPr lang="en-US" b="1" dirty="0"/>
              <a:t>Flexibility principle: </a:t>
            </a:r>
            <a:r>
              <a:rPr lang="en-US" dirty="0"/>
              <a:t>Use methods and equipment that can perform a variety of </a:t>
            </a:r>
            <a:r>
              <a:rPr lang="en-US" dirty="0" err="1" smtClean="0"/>
              <a:t>taskand</a:t>
            </a:r>
            <a:r>
              <a:rPr lang="en-US" dirty="0" smtClean="0"/>
              <a:t> </a:t>
            </a:r>
            <a:r>
              <a:rPr lang="en-US" dirty="0"/>
              <a:t>applications. </a:t>
            </a:r>
          </a:p>
          <a:p>
            <a:r>
              <a:rPr lang="en-US" b="1" dirty="0"/>
              <a:t>Equipment selection principle: </a:t>
            </a:r>
            <a:r>
              <a:rPr lang="en-US" dirty="0"/>
              <a:t>Consider all aspect of material, move and </a:t>
            </a:r>
            <a:r>
              <a:rPr lang="en-US" dirty="0" smtClean="0"/>
              <a:t>method to </a:t>
            </a:r>
            <a:r>
              <a:rPr lang="en-US" dirty="0"/>
              <a:t>be utilized. </a:t>
            </a:r>
            <a:r>
              <a:rPr lang="en-US" dirty="0" smtClean="0"/>
              <a:t> </a:t>
            </a:r>
            <a:endParaRPr lang="en-US" dirty="0"/>
          </a:p>
        </p:txBody>
      </p:sp>
    </p:spTree>
    <p:extLst>
      <p:ext uri="{BB962C8B-B14F-4D97-AF65-F5344CB8AC3E}">
        <p14:creationId xmlns:p14="http://schemas.microsoft.com/office/powerpoint/2010/main" val="292459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Principles of Material handling</a:t>
            </a:r>
            <a:endParaRPr lang="en-US" dirty="0"/>
          </a:p>
        </p:txBody>
      </p:sp>
      <p:sp>
        <p:nvSpPr>
          <p:cNvPr id="3" name="Content Placeholder 2"/>
          <p:cNvSpPr>
            <a:spLocks noGrp="1"/>
          </p:cNvSpPr>
          <p:nvPr>
            <p:ph idx="1"/>
          </p:nvPr>
        </p:nvSpPr>
        <p:spPr>
          <a:xfrm>
            <a:off x="289774" y="1825625"/>
            <a:ext cx="8664262" cy="4858510"/>
          </a:xfrm>
        </p:spPr>
        <p:txBody>
          <a:bodyPr>
            <a:normAutofit fontScale="92500" lnSpcReduction="20000"/>
          </a:bodyPr>
          <a:lstStyle/>
          <a:p>
            <a:r>
              <a:rPr lang="en-US" b="1" dirty="0"/>
              <a:t>Dead weight principle: </a:t>
            </a:r>
            <a:r>
              <a:rPr lang="en-US" dirty="0"/>
              <a:t>Reduce the ratio of dead weight to pay load in </a:t>
            </a:r>
            <a:r>
              <a:rPr lang="en-US" dirty="0" smtClean="0"/>
              <a:t>mobile equipment</a:t>
            </a:r>
            <a:r>
              <a:rPr lang="en-US" dirty="0"/>
              <a:t>. </a:t>
            </a:r>
          </a:p>
          <a:p>
            <a:r>
              <a:rPr lang="en-US" b="1" dirty="0"/>
              <a:t>Motion principle: </a:t>
            </a:r>
            <a:r>
              <a:rPr lang="en-US" dirty="0"/>
              <a:t>Equipment designed to transport material should be kept </a:t>
            </a:r>
            <a:r>
              <a:rPr lang="en-US" dirty="0" smtClean="0"/>
              <a:t>in motion</a:t>
            </a:r>
            <a:r>
              <a:rPr lang="en-US" dirty="0"/>
              <a:t>. </a:t>
            </a:r>
          </a:p>
          <a:p>
            <a:r>
              <a:rPr lang="en-US" b="1" dirty="0"/>
              <a:t>Idle time principle: </a:t>
            </a:r>
            <a:r>
              <a:rPr lang="en-US" dirty="0"/>
              <a:t>Reduce idle time/unproductive time of both MH equipment </a:t>
            </a:r>
            <a:r>
              <a:rPr lang="en-US" dirty="0" smtClean="0"/>
              <a:t>and man </a:t>
            </a:r>
            <a:r>
              <a:rPr lang="en-US" dirty="0"/>
              <a:t>power. </a:t>
            </a:r>
          </a:p>
          <a:p>
            <a:r>
              <a:rPr lang="en-US" b="1" dirty="0"/>
              <a:t>Maintenance principle: </a:t>
            </a:r>
            <a:r>
              <a:rPr lang="en-US" dirty="0"/>
              <a:t>Plan for preventive maintenance or scheduled repair of </a:t>
            </a:r>
            <a:r>
              <a:rPr lang="en-US" dirty="0" smtClean="0"/>
              <a:t>all handling </a:t>
            </a:r>
            <a:r>
              <a:rPr lang="en-US" dirty="0"/>
              <a:t>equipment. </a:t>
            </a:r>
            <a:endParaRPr lang="en-US" dirty="0" smtClean="0"/>
          </a:p>
          <a:p>
            <a:r>
              <a:rPr lang="en-US" b="1" dirty="0"/>
              <a:t>Performance principle: </a:t>
            </a:r>
            <a:r>
              <a:rPr lang="en-US" dirty="0"/>
              <a:t>Determine efficiency of handling performance in terms </a:t>
            </a:r>
            <a:r>
              <a:rPr lang="en-US" dirty="0" smtClean="0"/>
              <a:t>of cost </a:t>
            </a:r>
            <a:r>
              <a:rPr lang="en-US" dirty="0"/>
              <a:t>per unit handled which is the primary criterion. </a:t>
            </a:r>
          </a:p>
        </p:txBody>
      </p:sp>
    </p:spTree>
    <p:extLst>
      <p:ext uri="{BB962C8B-B14F-4D97-AF65-F5344CB8AC3E}">
        <p14:creationId xmlns:p14="http://schemas.microsoft.com/office/powerpoint/2010/main" val="55151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normAutofit fontScale="77500" lnSpcReduction="20000"/>
          </a:bodyPr>
          <a:lstStyle/>
          <a:p>
            <a:r>
              <a:rPr lang="en-US" dirty="0"/>
              <a:t>Plant Location : Need and factors influencing plant </a:t>
            </a:r>
            <a:r>
              <a:rPr lang="en-US" dirty="0" smtClean="0"/>
              <a:t>location.</a:t>
            </a:r>
          </a:p>
          <a:p>
            <a:r>
              <a:rPr lang="en-US" dirty="0"/>
              <a:t>Plant Layout: Objectives, principles, types of plant layouts, Introduction to Assembly Line Balancing, and Layout parameters to evaluate. </a:t>
            </a:r>
            <a:endParaRPr lang="en-US" dirty="0" smtClean="0"/>
          </a:p>
          <a:p>
            <a:r>
              <a:rPr lang="en-US" dirty="0"/>
              <a:t>Material Handling: Objectives, relation with plant layout, principles. Types and purpose of different material handling equipment, Selection of material handling equipment. </a:t>
            </a:r>
            <a:endParaRPr lang="en-US" dirty="0" smtClean="0"/>
          </a:p>
          <a:p>
            <a:r>
              <a:rPr lang="en-US" dirty="0"/>
              <a:t>Inventory control and Management: Types of inventories, Need of inventories, terminology, costs, Inventory Models: Basic production models, (with and without shortage and discount), ABC, VED Analysis.</a:t>
            </a:r>
          </a:p>
        </p:txBody>
      </p:sp>
    </p:spTree>
    <p:extLst>
      <p:ext uri="{BB962C8B-B14F-4D97-AF65-F5344CB8AC3E}">
        <p14:creationId xmlns:p14="http://schemas.microsoft.com/office/powerpoint/2010/main" val="4190711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Material Handling Devices</a:t>
            </a:r>
          </a:p>
        </p:txBody>
      </p:sp>
      <p:sp>
        <p:nvSpPr>
          <p:cNvPr id="3" name="Content Placeholder 2"/>
          <p:cNvSpPr>
            <a:spLocks noGrp="1"/>
          </p:cNvSpPr>
          <p:nvPr>
            <p:ph idx="1"/>
          </p:nvPr>
        </p:nvSpPr>
        <p:spPr/>
        <p:txBody>
          <a:bodyPr/>
          <a:lstStyle/>
          <a:p>
            <a:pPr marL="514350" indent="-514350">
              <a:buAutoNum type="arabicPeriod"/>
            </a:pPr>
            <a:r>
              <a:rPr lang="en-US" dirty="0" smtClean="0"/>
              <a:t>Storage </a:t>
            </a:r>
            <a:r>
              <a:rPr lang="en-US" dirty="0"/>
              <a:t>and Handling Equipment </a:t>
            </a:r>
            <a:endParaRPr lang="en-US" dirty="0" smtClean="0"/>
          </a:p>
          <a:p>
            <a:pPr marL="514350" indent="-514350">
              <a:buAutoNum type="arabicPeriod"/>
            </a:pPr>
            <a:r>
              <a:rPr lang="en-US" dirty="0"/>
              <a:t>Engineered Systems </a:t>
            </a:r>
            <a:endParaRPr lang="en-US" dirty="0" smtClean="0"/>
          </a:p>
          <a:p>
            <a:pPr marL="514350" indent="-514350">
              <a:buAutoNum type="arabicPeriod"/>
            </a:pPr>
            <a:r>
              <a:rPr lang="en-US" dirty="0"/>
              <a:t>Industrial Trucks </a:t>
            </a:r>
            <a:endParaRPr lang="en-US" dirty="0" smtClean="0"/>
          </a:p>
          <a:p>
            <a:pPr marL="514350" indent="-514350">
              <a:buAutoNum type="arabicPeriod"/>
            </a:pPr>
            <a:r>
              <a:rPr lang="en-US" dirty="0"/>
              <a:t>Bulk Material Handling Equipment</a:t>
            </a:r>
          </a:p>
        </p:txBody>
      </p:sp>
    </p:spTree>
    <p:extLst>
      <p:ext uri="{BB962C8B-B14F-4D97-AF65-F5344CB8AC3E}">
        <p14:creationId xmlns:p14="http://schemas.microsoft.com/office/powerpoint/2010/main" val="3081461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Storage and Handling Equipment </a:t>
            </a:r>
          </a:p>
        </p:txBody>
      </p:sp>
      <p:sp>
        <p:nvSpPr>
          <p:cNvPr id="3" name="Content Placeholder 2"/>
          <p:cNvSpPr>
            <a:spLocks noGrp="1"/>
          </p:cNvSpPr>
          <p:nvPr>
            <p:ph idx="1"/>
          </p:nvPr>
        </p:nvSpPr>
        <p:spPr/>
        <p:txBody>
          <a:bodyPr>
            <a:normAutofit fontScale="77500" lnSpcReduction="20000"/>
          </a:bodyPr>
          <a:lstStyle/>
          <a:p>
            <a:r>
              <a:rPr lang="en-US" dirty="0"/>
              <a:t>Storage equipment  is usually limited to non-automated examples, which are grouped in with engineered systems. </a:t>
            </a:r>
            <a:endParaRPr lang="en-US" dirty="0" smtClean="0"/>
          </a:p>
          <a:p>
            <a:r>
              <a:rPr lang="en-US" dirty="0" smtClean="0"/>
              <a:t>Storage </a:t>
            </a:r>
            <a:r>
              <a:rPr lang="en-US" dirty="0"/>
              <a:t>equipment is used to hold or buffer materials during “downtimes,” or times when they are not being transported. </a:t>
            </a:r>
            <a:endParaRPr lang="en-US" dirty="0" smtClean="0"/>
          </a:p>
          <a:p>
            <a:r>
              <a:rPr lang="en-US" dirty="0" smtClean="0"/>
              <a:t>These </a:t>
            </a:r>
            <a:r>
              <a:rPr lang="en-US" dirty="0"/>
              <a:t>periods could refer to temporary pauses during long-term transportation or long-term storage designed to allow the buildup of stock. </a:t>
            </a:r>
            <a:endParaRPr lang="en-US" dirty="0" smtClean="0"/>
          </a:p>
          <a:p>
            <a:r>
              <a:rPr lang="en-US" dirty="0" smtClean="0"/>
              <a:t>The </a:t>
            </a:r>
            <a:r>
              <a:rPr lang="en-US" dirty="0"/>
              <a:t>majority of storage equipment refers to pallets, shelves or racks onto which materials may be stacked in an orderly manner to await transportation or consumption.</a:t>
            </a:r>
          </a:p>
        </p:txBody>
      </p:sp>
    </p:spTree>
    <p:extLst>
      <p:ext uri="{BB962C8B-B14F-4D97-AF65-F5344CB8AC3E}">
        <p14:creationId xmlns:p14="http://schemas.microsoft.com/office/powerpoint/2010/main" val="4245281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Examples of storage and handling equipment include: </a:t>
            </a:r>
            <a:endParaRPr lang="en-US" dirty="0" smtClean="0"/>
          </a:p>
          <a:p>
            <a:r>
              <a:rPr lang="en-US" dirty="0"/>
              <a:t>Racks, such as pallet racks, drive-through or drive-in racks, push-back racks, and sliding </a:t>
            </a:r>
            <a:r>
              <a:rPr lang="en-US" dirty="0" smtClean="0"/>
              <a:t>racks.</a:t>
            </a:r>
          </a:p>
          <a:p>
            <a:r>
              <a:rPr lang="en-US" dirty="0"/>
              <a:t>Stacking frames </a:t>
            </a:r>
            <a:endParaRPr lang="en-US" dirty="0" smtClean="0"/>
          </a:p>
          <a:p>
            <a:r>
              <a:rPr lang="en-US" dirty="0"/>
              <a:t>Shelves, bins and drawers </a:t>
            </a:r>
            <a:endParaRPr lang="en-US" dirty="0" smtClean="0"/>
          </a:p>
          <a:p>
            <a:r>
              <a:rPr lang="en-US" dirty="0"/>
              <a:t>Mezzanines</a:t>
            </a:r>
          </a:p>
        </p:txBody>
      </p:sp>
    </p:spTree>
    <p:extLst>
      <p:ext uri="{BB962C8B-B14F-4D97-AF65-F5344CB8AC3E}">
        <p14:creationId xmlns:p14="http://schemas.microsoft.com/office/powerpoint/2010/main" val="4175885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Engineered Systems </a:t>
            </a:r>
          </a:p>
        </p:txBody>
      </p:sp>
      <p:sp>
        <p:nvSpPr>
          <p:cNvPr id="3" name="Content Placeholder 2"/>
          <p:cNvSpPr>
            <a:spLocks noGrp="1"/>
          </p:cNvSpPr>
          <p:nvPr>
            <p:ph idx="1"/>
          </p:nvPr>
        </p:nvSpPr>
        <p:spPr/>
        <p:txBody>
          <a:bodyPr>
            <a:normAutofit fontScale="85000" lnSpcReduction="20000"/>
          </a:bodyPr>
          <a:lstStyle/>
          <a:p>
            <a:r>
              <a:rPr lang="en-US" dirty="0"/>
              <a:t>Engineered systems cover a variety of units that work cohesively to enable storage and transportation. They are often automated. A good example of an engineered system is an Automated Storage and Retrieval System, often abbreviated AS/RS, which is a large automated organizational structure involving racks, aisles and shelves accessible by a “shuttle” system of retrieval</a:t>
            </a:r>
            <a:r>
              <a:rPr lang="en-US" dirty="0" smtClean="0"/>
              <a:t>.</a:t>
            </a:r>
          </a:p>
          <a:p>
            <a:r>
              <a:rPr lang="en-US" dirty="0"/>
              <a:t>Other types of engineered systems include</a:t>
            </a:r>
            <a:r>
              <a:rPr lang="en-US" dirty="0" smtClean="0"/>
              <a:t>:</a:t>
            </a:r>
          </a:p>
          <a:p>
            <a:r>
              <a:rPr lang="en-US" dirty="0"/>
              <a:t>Conveyor systems </a:t>
            </a:r>
            <a:endParaRPr lang="en-US" dirty="0" smtClean="0"/>
          </a:p>
          <a:p>
            <a:r>
              <a:rPr lang="en-US" dirty="0"/>
              <a:t>Robotic delivery </a:t>
            </a:r>
            <a:r>
              <a:rPr lang="en-US" dirty="0" smtClean="0"/>
              <a:t>systems</a:t>
            </a:r>
          </a:p>
          <a:p>
            <a:r>
              <a:rPr lang="en-US" dirty="0"/>
              <a:t>Automatic guided vehicles (AGV)</a:t>
            </a:r>
          </a:p>
        </p:txBody>
      </p:sp>
    </p:spTree>
    <p:extLst>
      <p:ext uri="{BB962C8B-B14F-4D97-AF65-F5344CB8AC3E}">
        <p14:creationId xmlns:p14="http://schemas.microsoft.com/office/powerpoint/2010/main" val="74485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Industrial Trucks </a:t>
            </a:r>
          </a:p>
        </p:txBody>
      </p:sp>
      <p:sp>
        <p:nvSpPr>
          <p:cNvPr id="3" name="Content Placeholder 2"/>
          <p:cNvSpPr>
            <a:spLocks noGrp="1"/>
          </p:cNvSpPr>
          <p:nvPr>
            <p:ph idx="1"/>
          </p:nvPr>
        </p:nvSpPr>
        <p:spPr/>
        <p:txBody>
          <a:bodyPr>
            <a:normAutofit fontScale="77500" lnSpcReduction="20000"/>
          </a:bodyPr>
          <a:lstStyle/>
          <a:p>
            <a:pPr algn="just"/>
            <a:r>
              <a:rPr lang="en-US" dirty="0"/>
              <a:t>Industrial trucks refer to the different kinds of transportation items and vehicles used to move materials and products in materials handling. These transportation devices can include small hand-operated trucks, pallet-jacks, and various kinds of forklifts. These trucks have a variety of characteristics to make them suitable for different operations. Some trucks have forks, as in a forklift, or a flat surface with which to lift items, while some trucks require a separate piece of equipment for loading. Trucks can also be manual or powered lift and operation can be walk or ride, requiring a user to manually push them or to ride along on the truck. A stack truck can be used to stack items, while a non-stack truck is typically used for transportation and not for loading. </a:t>
            </a:r>
          </a:p>
        </p:txBody>
      </p:sp>
    </p:spTree>
    <p:extLst>
      <p:ext uri="{BB962C8B-B14F-4D97-AF65-F5344CB8AC3E}">
        <p14:creationId xmlns:p14="http://schemas.microsoft.com/office/powerpoint/2010/main" val="2471075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There are many types of industrial trucks: </a:t>
            </a:r>
            <a:endParaRPr lang="en-US" dirty="0" smtClean="0"/>
          </a:p>
          <a:p>
            <a:r>
              <a:rPr lang="en-US" dirty="0"/>
              <a:t>Hand trucks </a:t>
            </a:r>
            <a:endParaRPr lang="en-US" dirty="0" smtClean="0"/>
          </a:p>
          <a:p>
            <a:r>
              <a:rPr lang="en-US" dirty="0"/>
              <a:t>Pallet </a:t>
            </a:r>
            <a:r>
              <a:rPr lang="en-US" dirty="0" smtClean="0"/>
              <a:t>jacks</a:t>
            </a:r>
          </a:p>
          <a:p>
            <a:r>
              <a:rPr lang="en-US" dirty="0"/>
              <a:t>Pallet </a:t>
            </a:r>
            <a:r>
              <a:rPr lang="en-US" dirty="0" smtClean="0"/>
              <a:t>truck</a:t>
            </a:r>
          </a:p>
          <a:p>
            <a:r>
              <a:rPr lang="en-US" dirty="0" err="1"/>
              <a:t>Walkie</a:t>
            </a:r>
            <a:r>
              <a:rPr lang="en-US" dirty="0"/>
              <a:t> stackers </a:t>
            </a:r>
            <a:endParaRPr lang="en-US" dirty="0" smtClean="0"/>
          </a:p>
          <a:p>
            <a:r>
              <a:rPr lang="en-US" dirty="0" smtClean="0"/>
              <a:t>Platform trucks</a:t>
            </a:r>
          </a:p>
          <a:p>
            <a:r>
              <a:rPr lang="en-US" dirty="0"/>
              <a:t>Order picker </a:t>
            </a:r>
            <a:endParaRPr lang="en-US" dirty="0" smtClean="0"/>
          </a:p>
          <a:p>
            <a:r>
              <a:rPr lang="en-US" dirty="0" smtClean="0"/>
              <a:t>Side loader </a:t>
            </a:r>
          </a:p>
          <a:p>
            <a:r>
              <a:rPr lang="en-US" dirty="0"/>
              <a:t>Many types of AGV </a:t>
            </a:r>
          </a:p>
        </p:txBody>
      </p:sp>
    </p:spTree>
    <p:extLst>
      <p:ext uri="{BB962C8B-B14F-4D97-AF65-F5344CB8AC3E}">
        <p14:creationId xmlns:p14="http://schemas.microsoft.com/office/powerpoint/2010/main" val="3533058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Bulk Material Handling Equipment</a:t>
            </a:r>
          </a:p>
        </p:txBody>
      </p:sp>
      <p:sp>
        <p:nvSpPr>
          <p:cNvPr id="3" name="Content Placeholder 2"/>
          <p:cNvSpPr>
            <a:spLocks noGrp="1"/>
          </p:cNvSpPr>
          <p:nvPr>
            <p:ph idx="1"/>
          </p:nvPr>
        </p:nvSpPr>
        <p:spPr/>
        <p:txBody>
          <a:bodyPr>
            <a:normAutofit fontScale="92500"/>
          </a:bodyPr>
          <a:lstStyle/>
          <a:p>
            <a:r>
              <a:rPr lang="en-US" dirty="0"/>
              <a:t>Bulk material handling refers to the storing, transportation and control of materials in loose bulk form. </a:t>
            </a:r>
            <a:endParaRPr lang="en-US" dirty="0" smtClean="0"/>
          </a:p>
          <a:p>
            <a:r>
              <a:rPr lang="en-US" dirty="0" smtClean="0"/>
              <a:t>These </a:t>
            </a:r>
            <a:r>
              <a:rPr lang="en-US" dirty="0"/>
              <a:t>materials can include food, liquid, or minerals, among others. Generally, these pieces of equipment deal with the items in loose form, such as conveyor belts or elevators designed to move large quantities of material, or in packaged form, through the use of drums and hoppers.</a:t>
            </a:r>
          </a:p>
        </p:txBody>
      </p:sp>
    </p:spTree>
    <p:extLst>
      <p:ext uri="{BB962C8B-B14F-4D97-AF65-F5344CB8AC3E}">
        <p14:creationId xmlns:p14="http://schemas.microsoft.com/office/powerpoint/2010/main" val="2419228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Examples </a:t>
            </a:r>
            <a:endParaRPr lang="en-US" b="1" dirty="0" smtClean="0"/>
          </a:p>
          <a:p>
            <a:r>
              <a:rPr lang="en-US" dirty="0" smtClean="0"/>
              <a:t>Conveyor belt</a:t>
            </a:r>
          </a:p>
          <a:p>
            <a:r>
              <a:rPr lang="en-US" dirty="0" smtClean="0"/>
              <a:t>Stackers</a:t>
            </a:r>
          </a:p>
          <a:p>
            <a:r>
              <a:rPr lang="en-US" dirty="0" err="1" smtClean="0"/>
              <a:t>Reclaimers</a:t>
            </a:r>
            <a:endParaRPr lang="en-US" dirty="0" smtClean="0"/>
          </a:p>
          <a:p>
            <a:r>
              <a:rPr lang="en-US" dirty="0" smtClean="0"/>
              <a:t>Bucket elevators</a:t>
            </a:r>
          </a:p>
          <a:p>
            <a:r>
              <a:rPr lang="en-US" dirty="0" smtClean="0"/>
              <a:t>Grain elevators</a:t>
            </a:r>
          </a:p>
          <a:p>
            <a:r>
              <a:rPr lang="en-US" dirty="0" smtClean="0"/>
              <a:t>Hoppers</a:t>
            </a:r>
          </a:p>
          <a:p>
            <a:r>
              <a:rPr lang="en-US" dirty="0" smtClean="0"/>
              <a:t>Silos </a:t>
            </a:r>
            <a:endParaRPr lang="en-US" dirty="0"/>
          </a:p>
        </p:txBody>
      </p:sp>
    </p:spTree>
    <p:extLst>
      <p:ext uri="{BB962C8B-B14F-4D97-AF65-F5344CB8AC3E}">
        <p14:creationId xmlns:p14="http://schemas.microsoft.com/office/powerpoint/2010/main" val="3278652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allet r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87760"/>
            <a:ext cx="3113871" cy="41518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rive through and drive in ra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1854" y="296214"/>
            <a:ext cx="3000743" cy="40009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ush back r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7769" y="3369703"/>
            <a:ext cx="2846231" cy="32909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ezzan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565471"/>
            <a:ext cx="3334613" cy="32901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60430" y="953038"/>
            <a:ext cx="1654970" cy="646331"/>
          </a:xfrm>
          <a:prstGeom prst="rect">
            <a:avLst/>
          </a:prstGeom>
          <a:noFill/>
        </p:spPr>
        <p:txBody>
          <a:bodyPr wrap="square" rtlCol="0">
            <a:spAutoFit/>
          </a:bodyPr>
          <a:lstStyle/>
          <a:p>
            <a:r>
              <a:rPr lang="en-US" dirty="0" smtClean="0"/>
              <a:t>Drive in through racks</a:t>
            </a:r>
            <a:endParaRPr lang="en-US" dirty="0"/>
          </a:p>
        </p:txBody>
      </p:sp>
      <p:sp>
        <p:nvSpPr>
          <p:cNvPr id="5" name="TextBox 4"/>
          <p:cNvSpPr txBox="1"/>
          <p:nvPr/>
        </p:nvSpPr>
        <p:spPr>
          <a:xfrm>
            <a:off x="5105400" y="5177709"/>
            <a:ext cx="1192368" cy="369332"/>
          </a:xfrm>
          <a:prstGeom prst="rect">
            <a:avLst/>
          </a:prstGeom>
          <a:noFill/>
        </p:spPr>
        <p:txBody>
          <a:bodyPr wrap="square" rtlCol="0">
            <a:spAutoFit/>
          </a:bodyPr>
          <a:lstStyle/>
          <a:p>
            <a:r>
              <a:rPr lang="en-US" dirty="0" smtClean="0"/>
              <a:t>Push back </a:t>
            </a:r>
            <a:endParaRPr lang="en-US" dirty="0"/>
          </a:p>
        </p:txBody>
      </p:sp>
      <p:sp>
        <p:nvSpPr>
          <p:cNvPr id="6" name="TextBox 5"/>
          <p:cNvSpPr txBox="1"/>
          <p:nvPr/>
        </p:nvSpPr>
        <p:spPr>
          <a:xfrm>
            <a:off x="0" y="5500874"/>
            <a:ext cx="1447799" cy="369332"/>
          </a:xfrm>
          <a:prstGeom prst="rect">
            <a:avLst/>
          </a:prstGeom>
          <a:noFill/>
        </p:spPr>
        <p:txBody>
          <a:bodyPr wrap="square" rtlCol="0">
            <a:spAutoFit/>
          </a:bodyPr>
          <a:lstStyle/>
          <a:p>
            <a:r>
              <a:rPr lang="en-US" dirty="0" smtClean="0"/>
              <a:t>mezzanines</a:t>
            </a:r>
            <a:endParaRPr lang="en-US" dirty="0"/>
          </a:p>
        </p:txBody>
      </p:sp>
      <p:sp>
        <p:nvSpPr>
          <p:cNvPr id="7" name="TextBox 6"/>
          <p:cNvSpPr txBox="1"/>
          <p:nvPr/>
        </p:nvSpPr>
        <p:spPr>
          <a:xfrm>
            <a:off x="3581400" y="405043"/>
            <a:ext cx="1066800" cy="646331"/>
          </a:xfrm>
          <a:prstGeom prst="rect">
            <a:avLst/>
          </a:prstGeom>
          <a:noFill/>
        </p:spPr>
        <p:txBody>
          <a:bodyPr wrap="square" rtlCol="0">
            <a:spAutoFit/>
          </a:bodyPr>
          <a:lstStyle/>
          <a:p>
            <a:r>
              <a:rPr lang="en-US" dirty="0" smtClean="0"/>
              <a:t>Pallets rack</a:t>
            </a:r>
            <a:endParaRPr lang="en-US" dirty="0"/>
          </a:p>
        </p:txBody>
      </p:sp>
    </p:spTree>
    <p:extLst>
      <p:ext uri="{BB962C8B-B14F-4D97-AF65-F5344CB8AC3E}">
        <p14:creationId xmlns:p14="http://schemas.microsoft.com/office/powerpoint/2010/main" val="786544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pic>
        <p:nvPicPr>
          <p:cNvPr id="2050" name="Picture 2" descr="Image result for stacking fra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22" y="309294"/>
            <a:ext cx="4238165" cy="44430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ins and draw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259" y="1"/>
            <a:ext cx="3722765" cy="49636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52847" y="4976565"/>
            <a:ext cx="1535806" cy="646331"/>
          </a:xfrm>
          <a:prstGeom prst="rect">
            <a:avLst/>
          </a:prstGeom>
          <a:noFill/>
        </p:spPr>
        <p:txBody>
          <a:bodyPr wrap="square" rtlCol="0">
            <a:spAutoFit/>
          </a:bodyPr>
          <a:lstStyle/>
          <a:p>
            <a:r>
              <a:rPr lang="en-US" dirty="0" smtClean="0"/>
              <a:t>Stacking frames</a:t>
            </a:r>
            <a:endParaRPr lang="en-US" dirty="0"/>
          </a:p>
        </p:txBody>
      </p:sp>
      <p:sp>
        <p:nvSpPr>
          <p:cNvPr id="5" name="TextBox 4"/>
          <p:cNvSpPr txBox="1"/>
          <p:nvPr/>
        </p:nvSpPr>
        <p:spPr>
          <a:xfrm>
            <a:off x="5911403" y="4752304"/>
            <a:ext cx="1584102" cy="646331"/>
          </a:xfrm>
          <a:prstGeom prst="rect">
            <a:avLst/>
          </a:prstGeom>
          <a:noFill/>
        </p:spPr>
        <p:txBody>
          <a:bodyPr wrap="square" rtlCol="0">
            <a:spAutoFit/>
          </a:bodyPr>
          <a:lstStyle/>
          <a:p>
            <a:r>
              <a:rPr lang="en-US" dirty="0" smtClean="0"/>
              <a:t>Bins and Drawers</a:t>
            </a:r>
            <a:endParaRPr lang="en-US" dirty="0"/>
          </a:p>
        </p:txBody>
      </p:sp>
    </p:spTree>
    <p:extLst>
      <p:ext uri="{BB962C8B-B14F-4D97-AF65-F5344CB8AC3E}">
        <p14:creationId xmlns:p14="http://schemas.microsoft.com/office/powerpoint/2010/main" val="53306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Plant Location</a:t>
            </a:r>
          </a:p>
        </p:txBody>
      </p:sp>
      <p:sp>
        <p:nvSpPr>
          <p:cNvPr id="3" name="Content Placeholder 2"/>
          <p:cNvSpPr>
            <a:spLocks noGrp="1"/>
          </p:cNvSpPr>
          <p:nvPr>
            <p:ph idx="1"/>
          </p:nvPr>
        </p:nvSpPr>
        <p:spPr/>
        <p:txBody>
          <a:bodyPr>
            <a:normAutofit fontScale="62500" lnSpcReduction="20000"/>
          </a:bodyPr>
          <a:lstStyle/>
          <a:p>
            <a:r>
              <a:rPr lang="en-US" dirty="0" smtClean="0"/>
              <a:t>Factors affecting Location:</a:t>
            </a:r>
          </a:p>
          <a:p>
            <a:r>
              <a:rPr lang="en-US" dirty="0" smtClean="0"/>
              <a:t>Facility </a:t>
            </a:r>
            <a:r>
              <a:rPr lang="en-US" dirty="0"/>
              <a:t>Location is the right location for the manufacturing facility, it will have sufficient access to the customers, workers, transportation, etc</a:t>
            </a:r>
            <a:r>
              <a:rPr lang="en-US" dirty="0" smtClean="0"/>
              <a:t>.</a:t>
            </a:r>
          </a:p>
          <a:p>
            <a:pPr marL="571500" indent="-571500">
              <a:buAutoNum type="romanLcParenBoth"/>
            </a:pPr>
            <a:r>
              <a:rPr lang="en-US" dirty="0" smtClean="0"/>
              <a:t>Availability </a:t>
            </a:r>
            <a:r>
              <a:rPr lang="en-US" dirty="0"/>
              <a:t>of Raw Materials</a:t>
            </a:r>
            <a:r>
              <a:rPr lang="en-US" dirty="0" smtClean="0"/>
              <a:t>:</a:t>
            </a:r>
          </a:p>
          <a:p>
            <a:pPr marL="571500" indent="-571500">
              <a:buAutoNum type="romanLcParenBoth"/>
            </a:pPr>
            <a:r>
              <a:rPr lang="en-US" dirty="0"/>
              <a:t>Proximity to Market</a:t>
            </a:r>
            <a:r>
              <a:rPr lang="en-US" dirty="0" smtClean="0"/>
              <a:t>:</a:t>
            </a:r>
          </a:p>
          <a:p>
            <a:pPr marL="571500" indent="-571500">
              <a:buAutoNum type="romanLcParenBoth"/>
            </a:pPr>
            <a:r>
              <a:rPr lang="en-US" dirty="0"/>
              <a:t>Infrastructural Facilities</a:t>
            </a:r>
            <a:r>
              <a:rPr lang="en-US" dirty="0" smtClean="0"/>
              <a:t>:</a:t>
            </a:r>
          </a:p>
          <a:p>
            <a:pPr marL="571500" indent="-571500">
              <a:buAutoNum type="romanLcParenBoth"/>
            </a:pPr>
            <a:r>
              <a:rPr lang="en-US" dirty="0"/>
              <a:t>Government Policy</a:t>
            </a:r>
            <a:r>
              <a:rPr lang="en-US" dirty="0" smtClean="0"/>
              <a:t>:</a:t>
            </a:r>
          </a:p>
          <a:p>
            <a:pPr marL="571500" indent="-571500">
              <a:buAutoNum type="romanLcParenBoth"/>
            </a:pPr>
            <a:r>
              <a:rPr lang="en-US" dirty="0"/>
              <a:t>Availability of Manpower</a:t>
            </a:r>
            <a:r>
              <a:rPr lang="en-US" dirty="0" smtClean="0"/>
              <a:t>:</a:t>
            </a:r>
          </a:p>
          <a:p>
            <a:pPr marL="571500" indent="-571500">
              <a:buAutoNum type="romanLcParenBoth"/>
            </a:pPr>
            <a:r>
              <a:rPr lang="en-US" dirty="0"/>
              <a:t>Local Laws, Regulations and Taxes</a:t>
            </a:r>
            <a:r>
              <a:rPr lang="en-US" dirty="0" smtClean="0"/>
              <a:t>:</a:t>
            </a:r>
          </a:p>
          <a:p>
            <a:pPr marL="571500" indent="-571500">
              <a:buAutoNum type="romanLcParenBoth"/>
            </a:pPr>
            <a:r>
              <a:rPr lang="en-US" dirty="0"/>
              <a:t>Ecological and Environmental Factors</a:t>
            </a:r>
            <a:r>
              <a:rPr lang="en-US" dirty="0" smtClean="0"/>
              <a:t>:</a:t>
            </a:r>
          </a:p>
          <a:p>
            <a:pPr marL="571500" indent="-571500">
              <a:buAutoNum type="romanLcParenBoth"/>
            </a:pPr>
            <a:r>
              <a:rPr lang="en-US" dirty="0"/>
              <a:t>Competition</a:t>
            </a:r>
            <a:r>
              <a:rPr lang="en-US" dirty="0" smtClean="0"/>
              <a:t>:</a:t>
            </a:r>
          </a:p>
          <a:p>
            <a:pPr marL="571500" indent="-571500">
              <a:buAutoNum type="romanLcParenBoth"/>
            </a:pPr>
            <a:r>
              <a:rPr lang="en-US" dirty="0"/>
              <a:t>Incentives, Land Costs, Subsidies for Backward Areas</a:t>
            </a:r>
            <a:r>
              <a:rPr lang="en-US" dirty="0" smtClean="0"/>
              <a:t>:</a:t>
            </a:r>
          </a:p>
          <a:p>
            <a:pPr marL="571500" indent="-571500">
              <a:buAutoNum type="romanLcParenBoth"/>
            </a:pPr>
            <a:r>
              <a:rPr lang="en-US" dirty="0"/>
              <a:t>Climatic Conditions</a:t>
            </a:r>
            <a:r>
              <a:rPr lang="en-US" dirty="0" smtClean="0"/>
              <a:t>:</a:t>
            </a:r>
          </a:p>
          <a:p>
            <a:pPr marL="571500" indent="-571500">
              <a:buAutoNum type="romanLcParenBoth"/>
            </a:pPr>
            <a:r>
              <a:rPr lang="en-US" dirty="0"/>
              <a:t>Political Conditions:</a:t>
            </a:r>
          </a:p>
        </p:txBody>
      </p:sp>
    </p:spTree>
    <p:extLst>
      <p:ext uri="{BB962C8B-B14F-4D97-AF65-F5344CB8AC3E}">
        <p14:creationId xmlns:p14="http://schemas.microsoft.com/office/powerpoint/2010/main" val="2452994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descr="Image result for agv vehi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71" y="160987"/>
            <a:ext cx="4372252" cy="27326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259" y="160986"/>
            <a:ext cx="4089042" cy="40890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onveyor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04" y="2893643"/>
            <a:ext cx="4607719" cy="39643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86966" y="4623515"/>
            <a:ext cx="2173310" cy="369332"/>
          </a:xfrm>
          <a:prstGeom prst="rect">
            <a:avLst/>
          </a:prstGeom>
          <a:noFill/>
        </p:spPr>
        <p:txBody>
          <a:bodyPr wrap="square" rtlCol="0">
            <a:spAutoFit/>
          </a:bodyPr>
          <a:lstStyle/>
          <a:p>
            <a:r>
              <a:rPr lang="en-US" dirty="0" smtClean="0"/>
              <a:t>Robot syste</a:t>
            </a:r>
            <a:r>
              <a:rPr lang="en-US" dirty="0"/>
              <a:t>m</a:t>
            </a:r>
          </a:p>
        </p:txBody>
      </p:sp>
      <p:sp>
        <p:nvSpPr>
          <p:cNvPr id="5" name="TextBox 4"/>
          <p:cNvSpPr txBox="1"/>
          <p:nvPr/>
        </p:nvSpPr>
        <p:spPr>
          <a:xfrm>
            <a:off x="685800" y="2305318"/>
            <a:ext cx="927279" cy="369332"/>
          </a:xfrm>
          <a:prstGeom prst="rect">
            <a:avLst/>
          </a:prstGeom>
          <a:noFill/>
        </p:spPr>
        <p:txBody>
          <a:bodyPr wrap="square" rtlCol="0">
            <a:spAutoFit/>
          </a:bodyPr>
          <a:lstStyle/>
          <a:p>
            <a:r>
              <a:rPr lang="en-US" dirty="0" smtClean="0"/>
              <a:t>AGV</a:t>
            </a:r>
            <a:endParaRPr lang="en-US" dirty="0"/>
          </a:p>
        </p:txBody>
      </p:sp>
      <p:sp>
        <p:nvSpPr>
          <p:cNvPr id="6" name="TextBox 5"/>
          <p:cNvSpPr txBox="1"/>
          <p:nvPr/>
        </p:nvSpPr>
        <p:spPr>
          <a:xfrm>
            <a:off x="5186967" y="6297769"/>
            <a:ext cx="1803814" cy="369332"/>
          </a:xfrm>
          <a:prstGeom prst="rect">
            <a:avLst/>
          </a:prstGeom>
          <a:noFill/>
        </p:spPr>
        <p:txBody>
          <a:bodyPr wrap="square" rtlCol="0">
            <a:spAutoFit/>
          </a:bodyPr>
          <a:lstStyle/>
          <a:p>
            <a:r>
              <a:rPr lang="en-US" dirty="0" smtClean="0"/>
              <a:t>Conveyor system</a:t>
            </a:r>
            <a:endParaRPr lang="en-US" dirty="0"/>
          </a:p>
        </p:txBody>
      </p:sp>
    </p:spTree>
    <p:extLst>
      <p:ext uri="{BB962C8B-B14F-4D97-AF65-F5344CB8AC3E}">
        <p14:creationId xmlns:p14="http://schemas.microsoft.com/office/powerpoint/2010/main" val="4225286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descr="Image result for hand tru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2" y="66675"/>
            <a:ext cx="4279106" cy="32099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01710" y="3477296"/>
            <a:ext cx="1574443" cy="369332"/>
          </a:xfrm>
          <a:prstGeom prst="rect">
            <a:avLst/>
          </a:prstGeom>
          <a:noFill/>
        </p:spPr>
        <p:txBody>
          <a:bodyPr wrap="square" rtlCol="0">
            <a:spAutoFit/>
          </a:bodyPr>
          <a:lstStyle/>
          <a:p>
            <a:r>
              <a:rPr lang="en-US" dirty="0" smtClean="0"/>
              <a:t>Hand Truck</a:t>
            </a:r>
            <a:endParaRPr lang="en-US" dirty="0"/>
          </a:p>
        </p:txBody>
      </p:sp>
      <p:pic>
        <p:nvPicPr>
          <p:cNvPr id="2052" name="Picture 4" descr="Image result for pallet j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370" y="206131"/>
            <a:ext cx="3145630" cy="41941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727324" y="2794715"/>
            <a:ext cx="1246031" cy="369332"/>
          </a:xfrm>
          <a:prstGeom prst="rect">
            <a:avLst/>
          </a:prstGeom>
          <a:noFill/>
        </p:spPr>
        <p:txBody>
          <a:bodyPr wrap="square" rtlCol="0">
            <a:spAutoFit/>
          </a:bodyPr>
          <a:lstStyle/>
          <a:p>
            <a:r>
              <a:rPr lang="en-US" dirty="0" smtClean="0"/>
              <a:t>Pallet Jack</a:t>
            </a:r>
            <a:endParaRPr lang="en-US" dirty="0"/>
          </a:p>
        </p:txBody>
      </p:sp>
      <p:pic>
        <p:nvPicPr>
          <p:cNvPr id="2054" name="Picture 6" descr="Image result for pallet tru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744" y="4152900"/>
            <a:ext cx="2500313" cy="27051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walkie s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3022" y="3276602"/>
            <a:ext cx="2848260" cy="33594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01710" y="5821251"/>
            <a:ext cx="1246031" cy="646331"/>
          </a:xfrm>
          <a:prstGeom prst="rect">
            <a:avLst/>
          </a:prstGeom>
          <a:noFill/>
        </p:spPr>
        <p:txBody>
          <a:bodyPr wrap="square" rtlCol="0">
            <a:spAutoFit/>
          </a:bodyPr>
          <a:lstStyle/>
          <a:p>
            <a:r>
              <a:rPr lang="en-US" dirty="0" err="1" smtClean="0"/>
              <a:t>Walkie</a:t>
            </a:r>
            <a:r>
              <a:rPr lang="en-US" dirty="0" smtClean="0"/>
              <a:t> Stacker</a:t>
            </a:r>
            <a:endParaRPr lang="en-US" dirty="0"/>
          </a:p>
        </p:txBody>
      </p:sp>
    </p:spTree>
    <p:extLst>
      <p:ext uri="{BB962C8B-B14F-4D97-AF65-F5344CB8AC3E}">
        <p14:creationId xmlns:p14="http://schemas.microsoft.com/office/powerpoint/2010/main" val="1480097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188076" y="3477296"/>
            <a:ext cx="1497170" cy="646331"/>
          </a:xfrm>
          <a:prstGeom prst="rect">
            <a:avLst/>
          </a:prstGeom>
          <a:noFill/>
        </p:spPr>
        <p:txBody>
          <a:bodyPr wrap="square" rtlCol="0">
            <a:spAutoFit/>
          </a:bodyPr>
          <a:lstStyle/>
          <a:p>
            <a:r>
              <a:rPr lang="en-US" dirty="0" smtClean="0"/>
              <a:t>Platform Truck</a:t>
            </a:r>
            <a:endParaRPr lang="en-US" dirty="0"/>
          </a:p>
        </p:txBody>
      </p:sp>
      <p:pic>
        <p:nvPicPr>
          <p:cNvPr id="3076" name="Picture 4" descr="Image result for platform tru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78" y="72690"/>
            <a:ext cx="2906165" cy="340460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order pi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484" y="241076"/>
            <a:ext cx="2914589" cy="61983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01166" y="1094704"/>
            <a:ext cx="1236372" cy="646331"/>
          </a:xfrm>
          <a:prstGeom prst="rect">
            <a:avLst/>
          </a:prstGeom>
          <a:noFill/>
        </p:spPr>
        <p:txBody>
          <a:bodyPr wrap="square" rtlCol="0">
            <a:spAutoFit/>
          </a:bodyPr>
          <a:lstStyle/>
          <a:p>
            <a:r>
              <a:rPr lang="en-US" dirty="0" smtClean="0"/>
              <a:t>Order Picker</a:t>
            </a:r>
            <a:endParaRPr lang="en-US" dirty="0"/>
          </a:p>
        </p:txBody>
      </p:sp>
      <p:pic>
        <p:nvPicPr>
          <p:cNvPr id="3080" name="Picture 8" descr="Image result for side loa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072" y="3090931"/>
            <a:ext cx="3347324" cy="37490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86944" y="5975797"/>
            <a:ext cx="1400577" cy="369332"/>
          </a:xfrm>
          <a:prstGeom prst="rect">
            <a:avLst/>
          </a:prstGeom>
          <a:noFill/>
        </p:spPr>
        <p:txBody>
          <a:bodyPr wrap="square" rtlCol="0">
            <a:spAutoFit/>
          </a:bodyPr>
          <a:lstStyle/>
          <a:p>
            <a:r>
              <a:rPr lang="en-US" dirty="0" err="1" smtClean="0"/>
              <a:t>Sideloader</a:t>
            </a:r>
            <a:endParaRPr lang="en-US" dirty="0"/>
          </a:p>
        </p:txBody>
      </p:sp>
    </p:spTree>
    <p:extLst>
      <p:ext uri="{BB962C8B-B14F-4D97-AF65-F5344CB8AC3E}">
        <p14:creationId xmlns:p14="http://schemas.microsoft.com/office/powerpoint/2010/main" val="4232851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descr="Image result for conveyor be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2" y="161836"/>
            <a:ext cx="4124460" cy="30945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27279" y="3305509"/>
            <a:ext cx="1709670" cy="369332"/>
          </a:xfrm>
          <a:prstGeom prst="rect">
            <a:avLst/>
          </a:prstGeom>
          <a:noFill/>
        </p:spPr>
        <p:txBody>
          <a:bodyPr wrap="square" rtlCol="0">
            <a:spAutoFit/>
          </a:bodyPr>
          <a:lstStyle/>
          <a:p>
            <a:r>
              <a:rPr lang="en-US" dirty="0" smtClean="0"/>
              <a:t>Conveyor belts</a:t>
            </a:r>
            <a:endParaRPr lang="en-US" dirty="0"/>
          </a:p>
        </p:txBody>
      </p:sp>
      <p:pic>
        <p:nvPicPr>
          <p:cNvPr id="4100" name="Picture 4" descr="Image result for stack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5719" y="119215"/>
            <a:ext cx="3638282" cy="38612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62530" y="1925782"/>
            <a:ext cx="1043189" cy="369332"/>
          </a:xfrm>
          <a:prstGeom prst="rect">
            <a:avLst/>
          </a:prstGeom>
          <a:noFill/>
        </p:spPr>
        <p:txBody>
          <a:bodyPr wrap="square" rtlCol="0">
            <a:spAutoFit/>
          </a:bodyPr>
          <a:lstStyle/>
          <a:p>
            <a:r>
              <a:rPr lang="en-US" dirty="0" smtClean="0"/>
              <a:t>Stacker</a:t>
            </a:r>
            <a:endParaRPr lang="en-US" dirty="0"/>
          </a:p>
        </p:txBody>
      </p:sp>
      <p:sp>
        <p:nvSpPr>
          <p:cNvPr id="6" name="TextBox 5"/>
          <p:cNvSpPr txBox="1"/>
          <p:nvPr/>
        </p:nvSpPr>
        <p:spPr>
          <a:xfrm>
            <a:off x="3892640" y="6387921"/>
            <a:ext cx="1265350" cy="369332"/>
          </a:xfrm>
          <a:prstGeom prst="rect">
            <a:avLst/>
          </a:prstGeom>
          <a:noFill/>
        </p:spPr>
        <p:txBody>
          <a:bodyPr wrap="square" rtlCol="0">
            <a:spAutoFit/>
          </a:bodyPr>
          <a:lstStyle/>
          <a:p>
            <a:r>
              <a:rPr lang="en-US" dirty="0" err="1" smtClean="0"/>
              <a:t>Reclaimer</a:t>
            </a:r>
            <a:endParaRPr lang="en-US" dirty="0"/>
          </a:p>
        </p:txBody>
      </p:sp>
      <p:pic>
        <p:nvPicPr>
          <p:cNvPr id="4104" name="Picture 8" descr="Image result for bucket eleva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913" y="2810382"/>
            <a:ext cx="2040262" cy="39537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109138" y="5782615"/>
            <a:ext cx="1023870" cy="646331"/>
          </a:xfrm>
          <a:prstGeom prst="rect">
            <a:avLst/>
          </a:prstGeom>
          <a:noFill/>
        </p:spPr>
        <p:txBody>
          <a:bodyPr wrap="square" rtlCol="0">
            <a:spAutoFit/>
          </a:bodyPr>
          <a:lstStyle/>
          <a:p>
            <a:r>
              <a:rPr lang="en-US" dirty="0" smtClean="0"/>
              <a:t>Bucket elevator</a:t>
            </a:r>
            <a:endParaRPr lang="en-US" dirty="0"/>
          </a:p>
        </p:txBody>
      </p:sp>
      <p:pic>
        <p:nvPicPr>
          <p:cNvPr id="4106" name="Picture 10" descr="Image result for reclaim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90" y="3814029"/>
            <a:ext cx="30289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486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grain elev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42" y="107863"/>
            <a:ext cx="3811501" cy="3176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4662" y="3451538"/>
            <a:ext cx="2492063" cy="369332"/>
          </a:xfrm>
          <a:prstGeom prst="rect">
            <a:avLst/>
          </a:prstGeom>
          <a:noFill/>
        </p:spPr>
        <p:txBody>
          <a:bodyPr wrap="square" rtlCol="0">
            <a:spAutoFit/>
          </a:bodyPr>
          <a:lstStyle/>
          <a:p>
            <a:r>
              <a:rPr lang="en-US" dirty="0" smtClean="0"/>
              <a:t>Grain elevator </a:t>
            </a:r>
            <a:endParaRPr lang="en-US" dirty="0"/>
          </a:p>
        </p:txBody>
      </p:sp>
      <p:pic>
        <p:nvPicPr>
          <p:cNvPr id="5124"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3558" y="107863"/>
            <a:ext cx="3698097" cy="36638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35539" y="533400"/>
            <a:ext cx="2622461" cy="369332"/>
          </a:xfrm>
          <a:prstGeom prst="rect">
            <a:avLst/>
          </a:prstGeom>
          <a:noFill/>
        </p:spPr>
        <p:txBody>
          <a:bodyPr wrap="square" rtlCol="0">
            <a:spAutoFit/>
          </a:bodyPr>
          <a:lstStyle/>
          <a:p>
            <a:r>
              <a:rPr lang="en-US" dirty="0" smtClean="0"/>
              <a:t>Elevator with Hopper</a:t>
            </a:r>
            <a:endParaRPr lang="en-US" dirty="0"/>
          </a:p>
        </p:txBody>
      </p:sp>
      <p:pic>
        <p:nvPicPr>
          <p:cNvPr id="5126" name="Picture 6" descr="Image result for sil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4568" y="2517605"/>
            <a:ext cx="2405130" cy="40085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596523" y="5602310"/>
            <a:ext cx="1584102" cy="369332"/>
          </a:xfrm>
          <a:prstGeom prst="rect">
            <a:avLst/>
          </a:prstGeom>
          <a:noFill/>
        </p:spPr>
        <p:txBody>
          <a:bodyPr wrap="square" rtlCol="0">
            <a:spAutoFit/>
          </a:bodyPr>
          <a:lstStyle/>
          <a:p>
            <a:r>
              <a:rPr lang="en-US" dirty="0" smtClean="0"/>
              <a:t>Silos</a:t>
            </a:r>
            <a:endParaRPr lang="en-US" dirty="0"/>
          </a:p>
        </p:txBody>
      </p:sp>
    </p:spTree>
    <p:extLst>
      <p:ext uri="{BB962C8B-B14F-4D97-AF65-F5344CB8AC3E}">
        <p14:creationId xmlns:p14="http://schemas.microsoft.com/office/powerpoint/2010/main" val="2010919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Facility Layout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Facility </a:t>
            </a:r>
            <a:r>
              <a:rPr lang="en-US" dirty="0"/>
              <a:t>layout is an arrangement of different aspects of manufacturing in an appropriate manner as to achieve desired production results</a:t>
            </a:r>
            <a:r>
              <a:rPr lang="en-US" dirty="0" smtClean="0"/>
              <a:t>.</a:t>
            </a:r>
          </a:p>
          <a:p>
            <a:r>
              <a:rPr lang="en-US" dirty="0"/>
              <a:t>Facility Layout </a:t>
            </a:r>
            <a:r>
              <a:rPr lang="en-US" dirty="0" smtClean="0"/>
              <a:t>Objective:</a:t>
            </a:r>
          </a:p>
          <a:p>
            <a:r>
              <a:rPr lang="en-US" dirty="0" smtClean="0"/>
              <a:t>To </a:t>
            </a:r>
            <a:r>
              <a:rPr lang="en-US" dirty="0"/>
              <a:t>provide optimum space to organize equipment and facilitate movement of goods and to create safe and comfortable work environment. </a:t>
            </a:r>
            <a:endParaRPr lang="en-US" dirty="0" smtClean="0"/>
          </a:p>
          <a:p>
            <a:r>
              <a:rPr lang="en-US" dirty="0"/>
              <a:t>To promote order in production towards a single </a:t>
            </a:r>
            <a:r>
              <a:rPr lang="en-US" dirty="0" smtClean="0"/>
              <a:t>objective.</a:t>
            </a:r>
          </a:p>
          <a:p>
            <a:r>
              <a:rPr lang="en-US" dirty="0"/>
              <a:t>To reduce movement of workers, raw material and </a:t>
            </a:r>
            <a:r>
              <a:rPr lang="en-US" dirty="0" smtClean="0"/>
              <a:t>equipment.</a:t>
            </a:r>
          </a:p>
          <a:p>
            <a:r>
              <a:rPr lang="en-US" dirty="0"/>
              <a:t>To promote safety of plant as well as its </a:t>
            </a:r>
            <a:r>
              <a:rPr lang="en-US" dirty="0" smtClean="0"/>
              <a:t>workers.</a:t>
            </a:r>
          </a:p>
          <a:p>
            <a:r>
              <a:rPr lang="en-US" dirty="0"/>
              <a:t>To facilitate extension or change in the layout to accommodate new product line or technology </a:t>
            </a:r>
            <a:r>
              <a:rPr lang="en-US" dirty="0" smtClean="0"/>
              <a:t>up-gradation.</a:t>
            </a:r>
          </a:p>
          <a:p>
            <a:r>
              <a:rPr lang="en-US" dirty="0"/>
              <a:t>To increase production capacity of the </a:t>
            </a:r>
            <a:r>
              <a:rPr lang="en-US" dirty="0" smtClean="0"/>
              <a:t>organization.</a:t>
            </a:r>
            <a:endParaRPr lang="en-US" dirty="0"/>
          </a:p>
        </p:txBody>
      </p:sp>
    </p:spTree>
    <p:extLst>
      <p:ext uri="{BB962C8B-B14F-4D97-AF65-F5344CB8AC3E}">
        <p14:creationId xmlns:p14="http://schemas.microsoft.com/office/powerpoint/2010/main" val="194324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Plant </a:t>
            </a:r>
            <a:r>
              <a:rPr lang="en-US" dirty="0" smtClean="0"/>
              <a:t>Layout</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Product </a:t>
            </a:r>
            <a:r>
              <a:rPr lang="en-US" dirty="0"/>
              <a:t>or Line </a:t>
            </a:r>
            <a:r>
              <a:rPr lang="en-US" dirty="0" smtClean="0"/>
              <a:t>Layout</a:t>
            </a:r>
          </a:p>
          <a:p>
            <a:pPr marL="514350" indent="-514350">
              <a:buAutoNum type="arabicPeriod"/>
            </a:pPr>
            <a:r>
              <a:rPr lang="en-US" dirty="0"/>
              <a:t>Process or Functional Layout. </a:t>
            </a:r>
            <a:endParaRPr lang="en-US" dirty="0" smtClean="0"/>
          </a:p>
          <a:p>
            <a:pPr marL="514350" indent="-514350">
              <a:buAutoNum type="arabicPeriod"/>
            </a:pPr>
            <a:r>
              <a:rPr lang="en-US" dirty="0"/>
              <a:t>Process or Functional Layout. </a:t>
            </a:r>
            <a:endParaRPr lang="en-US" dirty="0" smtClean="0"/>
          </a:p>
          <a:p>
            <a:pPr marL="514350" indent="-514350">
              <a:buAutoNum type="arabicPeriod"/>
            </a:pPr>
            <a:r>
              <a:rPr lang="en-US" dirty="0"/>
              <a:t>Combination type of Layout.</a:t>
            </a:r>
          </a:p>
        </p:txBody>
      </p:sp>
    </p:spTree>
    <p:extLst>
      <p:ext uri="{BB962C8B-B14F-4D97-AF65-F5344CB8AC3E}">
        <p14:creationId xmlns:p14="http://schemas.microsoft.com/office/powerpoint/2010/main" val="388534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Product </a:t>
            </a:r>
            <a:r>
              <a:rPr lang="en-US" dirty="0"/>
              <a:t>or Line </a:t>
            </a:r>
            <a:r>
              <a:rPr lang="en-US" dirty="0" smtClean="0"/>
              <a:t>Layout</a:t>
            </a:r>
            <a:endParaRPr lang="en-US" dirty="0"/>
          </a:p>
        </p:txBody>
      </p:sp>
      <p:sp>
        <p:nvSpPr>
          <p:cNvPr id="3" name="Content Placeholder 2"/>
          <p:cNvSpPr>
            <a:spLocks noGrp="1"/>
          </p:cNvSpPr>
          <p:nvPr>
            <p:ph idx="1"/>
          </p:nvPr>
        </p:nvSpPr>
        <p:spPr/>
        <p:txBody>
          <a:bodyPr>
            <a:normAutofit/>
          </a:bodyPr>
          <a:lstStyle/>
          <a:p>
            <a:r>
              <a:rPr lang="en-US" sz="2000" dirty="0"/>
              <a:t>This type of layout is generally used in systems where a product has to be manufactured or assembled in large quantities. In product layout the machinery and auxiliary services are located according to the processing sequence of the product without any buffer storage within the line itself.</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491" y="2868769"/>
            <a:ext cx="6524625" cy="401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88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Process </a:t>
            </a:r>
            <a:r>
              <a:rPr lang="en-US" dirty="0"/>
              <a:t>or Functional Layout</a:t>
            </a:r>
          </a:p>
        </p:txBody>
      </p:sp>
      <p:sp>
        <p:nvSpPr>
          <p:cNvPr id="3" name="Content Placeholder 2"/>
          <p:cNvSpPr>
            <a:spLocks noGrp="1"/>
          </p:cNvSpPr>
          <p:nvPr>
            <p:ph idx="1"/>
          </p:nvPr>
        </p:nvSpPr>
        <p:spPr/>
        <p:txBody>
          <a:bodyPr>
            <a:normAutofit fontScale="92500" lnSpcReduction="10000"/>
          </a:bodyPr>
          <a:lstStyle/>
          <a:p>
            <a:r>
              <a:rPr lang="en-US" dirty="0"/>
              <a:t>In a process layout, (also referred to as a job shop layout) similar machines and services are located together. Therefore, in a process type of layout all drills are located in one area of the layout and all milling machines are located in another area. A manufacturing example of a process layout is a machine shop. Process layouts are also quite common in non-manufacturing environments. Examples include hospitals, colleges, banks, auto repair shops, and public libraries.</a:t>
            </a:r>
          </a:p>
        </p:txBody>
      </p:sp>
    </p:spTree>
    <p:extLst>
      <p:ext uri="{BB962C8B-B14F-4D97-AF65-F5344CB8AC3E}">
        <p14:creationId xmlns:p14="http://schemas.microsoft.com/office/powerpoint/2010/main" val="69746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447800"/>
            <a:ext cx="878205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70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Process </a:t>
            </a:r>
            <a:r>
              <a:rPr lang="en-US" dirty="0"/>
              <a:t>or Functional Layout</a:t>
            </a:r>
          </a:p>
        </p:txBody>
      </p:sp>
      <p:sp>
        <p:nvSpPr>
          <p:cNvPr id="3" name="Content Placeholder 2"/>
          <p:cNvSpPr>
            <a:spLocks noGrp="1"/>
          </p:cNvSpPr>
          <p:nvPr>
            <p:ph idx="1"/>
          </p:nvPr>
        </p:nvSpPr>
        <p:spPr/>
        <p:txBody>
          <a:bodyPr>
            <a:normAutofit fontScale="92500"/>
          </a:bodyPr>
          <a:lstStyle/>
          <a:p>
            <a:r>
              <a:rPr lang="en-US" dirty="0"/>
              <a:t>n this type of layout, the product is kept at a fixed position and all other material; components, tools, machines, workers, etc. are brought and arranged around it. Then assembly or fabrication is carried out. The layout of the fixed material location department involves the sequencing and placement of workstations around the material or product. It is used in aircraft assembly, shipbuilding, and most construction projects.</a:t>
            </a:r>
          </a:p>
        </p:txBody>
      </p:sp>
    </p:spTree>
    <p:extLst>
      <p:ext uri="{BB962C8B-B14F-4D97-AF65-F5344CB8AC3E}">
        <p14:creationId xmlns:p14="http://schemas.microsoft.com/office/powerpoint/2010/main" val="1373956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1768</Words>
  <Application>Microsoft Office PowerPoint</Application>
  <PresentationFormat>On-screen Show (4:3)</PresentationFormat>
  <Paragraphs>152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Facility Design</vt:lpstr>
      <vt:lpstr>Syllabus</vt:lpstr>
      <vt:lpstr>Plant Location</vt:lpstr>
      <vt:lpstr>Facility Layout</vt:lpstr>
      <vt:lpstr>Types of Plant Layout</vt:lpstr>
      <vt:lpstr>1. Product or Line Layout</vt:lpstr>
      <vt:lpstr>2. Process or Functional Layout</vt:lpstr>
      <vt:lpstr>PowerPoint Presentation</vt:lpstr>
      <vt:lpstr>3. Process or Functional Layout</vt:lpstr>
      <vt:lpstr>PowerPoint Presentation</vt:lpstr>
      <vt:lpstr>4. Combination Layout:</vt:lpstr>
      <vt:lpstr>PowerPoint Presentation</vt:lpstr>
      <vt:lpstr>Assembly Line Balancing</vt:lpstr>
      <vt:lpstr>PowerPoint Presentation</vt:lpstr>
      <vt:lpstr>Materials handling</vt:lpstr>
      <vt:lpstr>Objectives of materials handling</vt:lpstr>
      <vt:lpstr>Principles of Material handling</vt:lpstr>
      <vt:lpstr>Principles of Material handling</vt:lpstr>
      <vt:lpstr>Principles of Material handling</vt:lpstr>
      <vt:lpstr>Types of Material Handling Devices</vt:lpstr>
      <vt:lpstr>Storage and Handling Equipment </vt:lpstr>
      <vt:lpstr>PowerPoint Presentation</vt:lpstr>
      <vt:lpstr>Engineered Systems </vt:lpstr>
      <vt:lpstr>Industrial Trucks </vt:lpstr>
      <vt:lpstr>PowerPoint Presentation</vt:lpstr>
      <vt:lpstr>Bulk Material Handling Equipment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Facility Design</dc:title>
  <dc:creator>Nagesh S</dc:creator>
  <cp:lastModifiedBy>saishtech.com</cp:lastModifiedBy>
  <cp:revision>29</cp:revision>
  <dcterms:created xsi:type="dcterms:W3CDTF">2006-08-16T00:00:00Z</dcterms:created>
  <dcterms:modified xsi:type="dcterms:W3CDTF">2020-03-03T11:16:01Z</dcterms:modified>
</cp:coreProperties>
</file>