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9144000" cy="5143500" type="screen16x9"/>
  <p:notesSz cx="6858000" cy="9144000"/>
  <p:embeddedFontLst>
    <p:embeddedFont>
      <p:font typeface="Comfortaa" panose="020B0604020202020204" charset="0"/>
      <p:regular r:id="rId15"/>
      <p:bold r:id="rId16"/>
    </p:embeddedFont>
    <p:embeddedFont>
      <p:font typeface="Comfortaa Medium" panose="020B0604020202020204" charset="0"/>
      <p:regular r:id="rId17"/>
      <p:bold r:id="rId18"/>
    </p:embeddedFont>
    <p:embeddedFont>
      <p:font typeface="Roboto" panose="02000000000000000000" pitchFamily="2" charset="0"/>
      <p:regular r:id="rId19"/>
      <p:bold r:id="rId20"/>
      <p:italic r:id="rId21"/>
      <p:boldItalic r:id="rId22"/>
    </p:embeddedFont>
    <p:embeddedFont>
      <p:font typeface="Roboto Slab"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744120813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744120813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744120813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744120813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75fceb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6f75fceb_0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75fce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75fc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744120813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744120813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6f75fce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6f75f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omfortaa"/>
                <a:ea typeface="Comfortaa"/>
                <a:cs typeface="Comfortaa"/>
                <a:sym typeface="Comfortaa"/>
              </a:rPr>
              <a:t>Personal Finance Tracker</a:t>
            </a:r>
            <a:endParaRPr>
              <a:latin typeface="Comfortaa"/>
              <a:ea typeface="Comfortaa"/>
              <a:cs typeface="Comfortaa"/>
              <a:sym typeface="Comfortaa"/>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mfortaa"/>
                <a:ea typeface="Comfortaa"/>
                <a:cs typeface="Comfortaa"/>
                <a:sym typeface="Comfortaa"/>
              </a:rPr>
              <a:t>(Group-19)</a:t>
            </a:r>
            <a:endParaRPr>
              <a:latin typeface="Comfortaa"/>
              <a:ea typeface="Comfortaa"/>
              <a:cs typeface="Comfortaa"/>
              <a:sym typeface="Comfortaa"/>
            </a:endParaRPr>
          </a:p>
          <a:p>
            <a:pPr marL="0" lvl="0" indent="0" algn="ctr" rtl="0">
              <a:spcBef>
                <a:spcPts val="0"/>
              </a:spcBef>
              <a:spcAft>
                <a:spcPts val="0"/>
              </a:spcAft>
              <a:buNone/>
            </a:pPr>
            <a:r>
              <a:rPr lang="en">
                <a:latin typeface="Comfortaa"/>
                <a:ea typeface="Comfortaa"/>
                <a:cs typeface="Comfortaa"/>
                <a:sym typeface="Comfortaa"/>
              </a:rPr>
              <a:t>Aniruddha Bywar &amp; Atul Singh</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idx="4294967295"/>
          </p:nvPr>
        </p:nvSpPr>
        <p:spPr>
          <a:xfrm>
            <a:off x="311700" y="46935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omfortaa"/>
                <a:ea typeface="Comfortaa"/>
                <a:cs typeface="Comfortaa"/>
                <a:sym typeface="Comfortaa"/>
              </a:rPr>
              <a:t>Functionality &amp; Features</a:t>
            </a:r>
            <a:endParaRPr>
              <a:latin typeface="Comfortaa"/>
              <a:ea typeface="Comfortaa"/>
              <a:cs typeface="Comfortaa"/>
              <a:sym typeface="Comfortaa"/>
            </a:endParaRPr>
          </a:p>
        </p:txBody>
      </p:sp>
      <p:sp>
        <p:nvSpPr>
          <p:cNvPr id="120" name="Google Shape;120;p21"/>
          <p:cNvSpPr txBox="1">
            <a:spLocks noGrp="1"/>
          </p:cNvSpPr>
          <p:nvPr>
            <p:ph type="body" idx="4294967295"/>
          </p:nvPr>
        </p:nvSpPr>
        <p:spPr>
          <a:xfrm>
            <a:off x="311700" y="1456975"/>
            <a:ext cx="8520600" cy="335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Comfortaa"/>
              <a:buChar char="●"/>
            </a:pPr>
            <a:r>
              <a:rPr lang="en" sz="1600" b="1">
                <a:latin typeface="Comfortaa"/>
                <a:ea typeface="Comfortaa"/>
                <a:cs typeface="Comfortaa"/>
                <a:sym typeface="Comfortaa"/>
              </a:rPr>
              <a:t>The Personal Finance Manager system initiates with secure authentication to validate user identity, followed by account management functionalities enabling CRUD operations on financial accounts.</a:t>
            </a:r>
            <a:endParaRPr sz="1600" b="1">
              <a:latin typeface="Comfortaa"/>
              <a:ea typeface="Comfortaa"/>
              <a:cs typeface="Comfortaa"/>
              <a:sym typeface="Comfortaa"/>
            </a:endParaRPr>
          </a:p>
          <a:p>
            <a:pPr marL="457200" lvl="0" indent="-330200" algn="l" rtl="0">
              <a:spcBef>
                <a:spcPts val="0"/>
              </a:spcBef>
              <a:spcAft>
                <a:spcPts val="0"/>
              </a:spcAft>
              <a:buSzPts val="1600"/>
              <a:buFont typeface="Comfortaa"/>
              <a:buChar char="●"/>
            </a:pPr>
            <a:r>
              <a:rPr lang="en" sz="1600" b="1">
                <a:latin typeface="Comfortaa"/>
                <a:ea typeface="Comfortaa"/>
                <a:cs typeface="Comfortaa"/>
                <a:sym typeface="Comfortaa"/>
              </a:rPr>
              <a:t>Users can then configure budgets by setting category-based expenditure limits, after which transactions—both income and expenses—are recorded with categorical and account-level tagging. Advanced filtering and reporting tools support financial analysis. </a:t>
            </a:r>
            <a:endParaRPr sz="1600" b="1">
              <a:latin typeface="Comfortaa"/>
              <a:ea typeface="Comfortaa"/>
              <a:cs typeface="Comfortaa"/>
              <a:sym typeface="Comfortaa"/>
            </a:endParaRPr>
          </a:p>
          <a:p>
            <a:pPr marL="457200" lvl="0" indent="-330200" algn="l" rtl="0">
              <a:spcBef>
                <a:spcPts val="0"/>
              </a:spcBef>
              <a:spcAft>
                <a:spcPts val="0"/>
              </a:spcAft>
              <a:buSzPts val="1600"/>
              <a:buFont typeface="Comfortaa"/>
              <a:buChar char="●"/>
            </a:pPr>
            <a:r>
              <a:rPr lang="en" sz="1600" b="1">
                <a:latin typeface="Comfortaa"/>
                <a:ea typeface="Comfortaa"/>
                <a:cs typeface="Comfortaa"/>
                <a:sym typeface="Comfortaa"/>
              </a:rPr>
              <a:t>Lastly, the system facilitates category management through predefined and user-defined classifications, enhancing personalization and usability throughout the financial tracking workflow.</a:t>
            </a:r>
            <a:endParaRPr sz="1600">
              <a:latin typeface="Comfortaa"/>
              <a:ea typeface="Comfortaa"/>
              <a:cs typeface="Comfortaa"/>
              <a:sym typeface="Comfortaa"/>
            </a:endParaRPr>
          </a:p>
          <a:p>
            <a:pPr marL="0" lvl="0" indent="0" algn="l" rtl="0">
              <a:spcBef>
                <a:spcPts val="1600"/>
              </a:spcBef>
              <a:spcAft>
                <a:spcPts val="1600"/>
              </a:spcAft>
              <a:buNone/>
            </a:pPr>
            <a:endParaRPr sz="16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276250" y="724200"/>
            <a:ext cx="4045200" cy="118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omfortaa"/>
                <a:ea typeface="Comfortaa"/>
                <a:cs typeface="Comfortaa"/>
                <a:sym typeface="Comfortaa"/>
              </a:rPr>
              <a:t>Conclusion &amp; Future Scope</a:t>
            </a:r>
            <a:endParaRPr>
              <a:latin typeface="Comfortaa"/>
              <a:ea typeface="Comfortaa"/>
              <a:cs typeface="Comfortaa"/>
              <a:sym typeface="Comfortaa"/>
            </a:endParaRPr>
          </a:p>
        </p:txBody>
      </p:sp>
      <p:sp>
        <p:nvSpPr>
          <p:cNvPr id="126" name="Google Shape;126;p22"/>
          <p:cNvSpPr txBox="1">
            <a:spLocks noGrp="1"/>
          </p:cNvSpPr>
          <p:nvPr>
            <p:ph type="body" idx="2"/>
          </p:nvPr>
        </p:nvSpPr>
        <p:spPr>
          <a:xfrm>
            <a:off x="4939500" y="1058825"/>
            <a:ext cx="3837000" cy="34623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 sz="1600">
                <a:latin typeface="Comfortaa"/>
                <a:ea typeface="Comfortaa"/>
                <a:cs typeface="Comfortaa"/>
                <a:sym typeface="Comfortaa"/>
              </a:rPr>
              <a:t>The Personal Finance Manager system successfully integrates core functionalities essential for individual financial oversight, including secure authentication, modular account and transaction management, budget tracking, and customizable categorization. Its structured architecture and intuitive interface promote usability, data integrity, and analytical clarity, making it a robust tool for personal finance administration.</a:t>
            </a:r>
            <a:endParaRPr sz="1600">
              <a:latin typeface="Comfortaa"/>
              <a:ea typeface="Comfortaa"/>
              <a:cs typeface="Comfortaa"/>
              <a:sym typeface="Comfortaa"/>
            </a:endParaRPr>
          </a:p>
        </p:txBody>
      </p:sp>
      <p:sp>
        <p:nvSpPr>
          <p:cNvPr id="127" name="Google Shape;127;p22"/>
          <p:cNvSpPr txBox="1">
            <a:spLocks noGrp="1"/>
          </p:cNvSpPr>
          <p:nvPr>
            <p:ph type="body" idx="2"/>
          </p:nvPr>
        </p:nvSpPr>
        <p:spPr>
          <a:xfrm>
            <a:off x="380350" y="2500725"/>
            <a:ext cx="3837000" cy="2344800"/>
          </a:xfrm>
          <a:prstGeom prst="rect">
            <a:avLst/>
          </a:prstGeom>
        </p:spPr>
        <p:txBody>
          <a:bodyPr spcFirstLastPara="1" wrap="square" lIns="91425" tIns="91425" rIns="91425" bIns="91425" anchor="ctr" anchorCtr="0">
            <a:noAutofit/>
          </a:bodyPr>
          <a:lstStyle/>
          <a:p>
            <a:pPr marL="457200" lvl="0" indent="-298450" algn="just" rtl="0">
              <a:spcBef>
                <a:spcPts val="0"/>
              </a:spcBef>
              <a:spcAft>
                <a:spcPts val="0"/>
              </a:spcAft>
              <a:buSzPts val="1100"/>
              <a:buFont typeface="Comfortaa"/>
              <a:buChar char="●"/>
            </a:pPr>
            <a:r>
              <a:rPr lang="en" sz="1100" b="1">
                <a:latin typeface="Comfortaa"/>
                <a:ea typeface="Comfortaa"/>
                <a:cs typeface="Comfortaa"/>
                <a:sym typeface="Comfortaa"/>
              </a:rPr>
              <a:t>Banking API integration for automated transaction syncing</a:t>
            </a:r>
            <a:endParaRPr sz="1100" b="1">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b="1">
                <a:latin typeface="Comfortaa"/>
                <a:ea typeface="Comfortaa"/>
                <a:cs typeface="Comfortaa"/>
                <a:sym typeface="Comfortaa"/>
              </a:rPr>
              <a:t>Mobile app development for enhanced accessibility</a:t>
            </a:r>
            <a:endParaRPr sz="1100" b="1">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b="1">
                <a:latin typeface="Comfortaa"/>
                <a:ea typeface="Comfortaa"/>
                <a:cs typeface="Comfortaa"/>
                <a:sym typeface="Comfortaa"/>
              </a:rPr>
              <a:t>AI-driven insights for budget recommendations</a:t>
            </a:r>
            <a:endParaRPr sz="1100" b="1">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b="1">
                <a:latin typeface="Comfortaa"/>
                <a:ea typeface="Comfortaa"/>
                <a:cs typeface="Comfortaa"/>
                <a:sym typeface="Comfortaa"/>
              </a:rPr>
              <a:t>Shared accounts for collaborative financial planning</a:t>
            </a:r>
            <a:endParaRPr sz="1100" b="1">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b="1">
                <a:latin typeface="Comfortaa"/>
                <a:ea typeface="Comfortaa"/>
                <a:cs typeface="Comfortaa"/>
                <a:sym typeface="Comfortaa"/>
              </a:rPr>
              <a:t>Advanced data visualizations for improved analysis</a:t>
            </a:r>
            <a:endParaRPr sz="1100" b="1">
              <a:latin typeface="Comfortaa"/>
              <a:ea typeface="Comfortaa"/>
              <a:cs typeface="Comfortaa"/>
              <a:sym typeface="Comfortaa"/>
            </a:endParaRPr>
          </a:p>
          <a:p>
            <a:pPr marL="0" lvl="0" indent="0" algn="just" rtl="0">
              <a:spcBef>
                <a:spcPts val="1600"/>
              </a:spcBef>
              <a:spcAft>
                <a:spcPts val="1600"/>
              </a:spcAft>
              <a:buNone/>
            </a:pPr>
            <a:endParaRPr sz="1100" b="1">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60950" y="1797225"/>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Comfortaa"/>
                <a:ea typeface="Comfortaa"/>
                <a:cs typeface="Comfortaa"/>
                <a:sym typeface="Comfortaa"/>
              </a:rPr>
              <a:t>Thank you for your attention</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510800" y="939400"/>
            <a:ext cx="42873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None/>
            </a:pPr>
            <a:r>
              <a:rPr lang="en" sz="1400">
                <a:latin typeface="Comfortaa Medium"/>
                <a:ea typeface="Comfortaa Medium"/>
                <a:cs typeface="Comfortaa Medium"/>
                <a:sym typeface="Comfortaa Medium"/>
              </a:rPr>
              <a:t>Tracking personal finances is vital for informed budgeting and decision-making. Fragmented tools and manual methods often hinder visibility and control, leading to missed opportunities and financial missteps.</a:t>
            </a:r>
            <a:endParaRPr sz="1400">
              <a:latin typeface="Comfortaa Medium"/>
              <a:ea typeface="Comfortaa Medium"/>
              <a:cs typeface="Comfortaa Medium"/>
              <a:sym typeface="Comfortaa Medium"/>
            </a:endParaRPr>
          </a:p>
          <a:p>
            <a:pPr marL="0" lvl="0" indent="0" algn="l" rtl="0">
              <a:spcBef>
                <a:spcPts val="1600"/>
              </a:spcBef>
              <a:spcAft>
                <a:spcPts val="1600"/>
              </a:spcAft>
              <a:buClr>
                <a:schemeClr val="dk2"/>
              </a:buClr>
              <a:buSzPts val="1100"/>
              <a:buNone/>
            </a:pPr>
            <a:r>
              <a:rPr lang="en" sz="1400">
                <a:latin typeface="Comfortaa Medium"/>
                <a:ea typeface="Comfortaa Medium"/>
                <a:cs typeface="Comfortaa Medium"/>
                <a:sym typeface="Comfortaa Medium"/>
              </a:rPr>
              <a:t>This system offers a user-friendly, single-user platform to manage personal accounts, set budgets, categorize transactions, and gain insights—without relying on third-party integrations. It ensures simplicity, privacy, and actionable financial clarity.ide theme, or if you're adding narration alongside it.</a:t>
            </a:r>
            <a:endParaRPr sz="1400">
              <a:latin typeface="Comfortaa Medium"/>
              <a:ea typeface="Comfortaa Medium"/>
              <a:cs typeface="Comfortaa Medium"/>
              <a:sym typeface="Comfortaa Medium"/>
            </a:endParaRPr>
          </a:p>
        </p:txBody>
      </p:sp>
      <p:sp>
        <p:nvSpPr>
          <p:cNvPr id="70" name="Google Shape;70;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mfortaa"/>
                <a:ea typeface="Comfortaa"/>
                <a:cs typeface="Comfortaa"/>
                <a:sym typeface="Comfortaa"/>
              </a:rPr>
              <a:t>Introduction &amp; Objective</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omfortaa"/>
                <a:ea typeface="Comfortaa"/>
                <a:cs typeface="Comfortaa"/>
                <a:sym typeface="Comfortaa"/>
              </a:rPr>
              <a:t>Problem Statement</a:t>
            </a:r>
            <a:endParaRPr>
              <a:latin typeface="Comfortaa"/>
              <a:ea typeface="Comfortaa"/>
              <a:cs typeface="Comfortaa"/>
              <a:sym typeface="Comfortaa"/>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fortaa"/>
                <a:ea typeface="Comfortaa"/>
                <a:cs typeface="Comfortaa"/>
                <a:sym typeface="Comfortaa"/>
              </a:rPr>
              <a:t>Managing personal finances is often fragmented and error-prone due to:</a:t>
            </a:r>
            <a:endParaRPr>
              <a:latin typeface="Comfortaa"/>
              <a:ea typeface="Comfortaa"/>
              <a:cs typeface="Comfortaa"/>
              <a:sym typeface="Comfortaa"/>
            </a:endParaRPr>
          </a:p>
          <a:p>
            <a:pPr marL="457200" lvl="0" indent="-342900" algn="l" rtl="0">
              <a:spcBef>
                <a:spcPts val="1600"/>
              </a:spcBef>
              <a:spcAft>
                <a:spcPts val="0"/>
              </a:spcAft>
              <a:buSzPts val="1800"/>
              <a:buFont typeface="Comfortaa"/>
              <a:buChar char="●"/>
            </a:pPr>
            <a:r>
              <a:rPr lang="en">
                <a:latin typeface="Comfortaa"/>
                <a:ea typeface="Comfortaa"/>
                <a:cs typeface="Comfortaa"/>
                <a:sym typeface="Comfortaa"/>
              </a:rPr>
              <a:t>Absence of a centralized system: Users juggle multiple tools and methods, reducing financial visibility.</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Manual tracking limitations: Reliance on spreadsheets leads to data inconsistencies and human error.</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Lack of real-time insights: Without timely updates, users struggle to monitor budgets and expenses effectively</a:t>
            </a:r>
            <a:endParaRPr>
              <a:latin typeface="Comfortaa"/>
              <a:ea typeface="Comfortaa"/>
              <a:cs typeface="Comfortaa"/>
              <a:sym typeface="Comfortaa"/>
            </a:endParaRPr>
          </a:p>
          <a:p>
            <a:pPr marL="0" lvl="0" indent="0" algn="l" rtl="0">
              <a:spcBef>
                <a:spcPts val="1600"/>
              </a:spcBef>
              <a:spcAft>
                <a:spcPts val="1600"/>
              </a:spcAft>
              <a:buNone/>
            </a:pP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omfortaa"/>
                <a:ea typeface="Comfortaa"/>
                <a:cs typeface="Comfortaa"/>
                <a:sym typeface="Comfortaa"/>
              </a:rPr>
              <a:t>Proposed Solution</a:t>
            </a:r>
            <a:endParaRPr>
              <a:latin typeface="Comfortaa"/>
              <a:ea typeface="Comfortaa"/>
              <a:cs typeface="Comfortaa"/>
              <a:sym typeface="Comfortaa"/>
            </a:endParaRPr>
          </a:p>
        </p:txBody>
      </p:sp>
      <p:cxnSp>
        <p:nvCxnSpPr>
          <p:cNvPr id="82" name="Google Shape;82;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83" name="Google Shape;83;p16"/>
          <p:cNvSpPr txBox="1">
            <a:spLocks noGrp="1"/>
          </p:cNvSpPr>
          <p:nvPr>
            <p:ph type="body" idx="4294967295"/>
          </p:nvPr>
        </p:nvSpPr>
        <p:spPr>
          <a:xfrm>
            <a:off x="418675" y="1201625"/>
            <a:ext cx="83403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accent5"/>
                </a:solidFill>
              </a:rPr>
              <a:t>How about when??</a:t>
            </a:r>
            <a:endParaRPr sz="2400">
              <a:solidFill>
                <a:schemeClr val="accent5"/>
              </a:solidFill>
            </a:endParaRPr>
          </a:p>
        </p:txBody>
      </p:sp>
      <p:sp>
        <p:nvSpPr>
          <p:cNvPr id="84" name="Google Shape;84;p16"/>
          <p:cNvSpPr txBox="1">
            <a:spLocks noGrp="1"/>
          </p:cNvSpPr>
          <p:nvPr>
            <p:ph type="body" idx="4294967295"/>
          </p:nvPr>
        </p:nvSpPr>
        <p:spPr>
          <a:xfrm>
            <a:off x="550925" y="1916325"/>
            <a:ext cx="3960000" cy="27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Comfortaa"/>
                <a:ea typeface="Comfortaa"/>
                <a:cs typeface="Comfortaa"/>
                <a:sym typeface="Comfortaa"/>
              </a:rPr>
              <a:t>A secure, accessible platform for personal financial management.</a:t>
            </a:r>
            <a:endParaRPr sz="1300">
              <a:latin typeface="Comfortaa"/>
              <a:ea typeface="Comfortaa"/>
              <a:cs typeface="Comfortaa"/>
              <a:sym typeface="Comfortaa"/>
            </a:endParaRPr>
          </a:p>
          <a:p>
            <a:pPr marL="457200" lvl="0" indent="-311150" algn="l" rtl="0">
              <a:spcBef>
                <a:spcPts val="1600"/>
              </a:spcBef>
              <a:spcAft>
                <a:spcPts val="0"/>
              </a:spcAft>
              <a:buSzPts val="1300"/>
              <a:buFont typeface="Comfortaa"/>
              <a:buChar char="●"/>
            </a:pPr>
            <a:r>
              <a:rPr lang="en" sz="1300">
                <a:latin typeface="Comfortaa"/>
                <a:ea typeface="Comfortaa"/>
                <a:cs typeface="Comfortaa"/>
                <a:sym typeface="Comfortaa"/>
              </a:rPr>
              <a:t>Web-based System: Centralized tool to manage accounts, budgets, and transactions from anywhere.</a:t>
            </a:r>
            <a:endParaRPr sz="1300">
              <a:latin typeface="Comfortaa"/>
              <a:ea typeface="Comfortaa"/>
              <a:cs typeface="Comfortaa"/>
              <a:sym typeface="Comfortaa"/>
            </a:endParaRPr>
          </a:p>
          <a:p>
            <a:pPr marL="457200" lvl="0" indent="-311150" algn="l" rtl="0">
              <a:spcBef>
                <a:spcPts val="0"/>
              </a:spcBef>
              <a:spcAft>
                <a:spcPts val="0"/>
              </a:spcAft>
              <a:buSzPts val="1300"/>
              <a:buFont typeface="Comfortaa"/>
              <a:buChar char="●"/>
            </a:pPr>
            <a:r>
              <a:rPr lang="en" sz="1300">
                <a:latin typeface="Comfortaa"/>
                <a:ea typeface="Comfortaa"/>
                <a:cs typeface="Comfortaa"/>
                <a:sym typeface="Comfortaa"/>
              </a:rPr>
              <a:t>Responsive Design: Seamless experience across desktops, tablets, and smartphones.</a:t>
            </a:r>
            <a:endParaRPr sz="1300">
              <a:latin typeface="Comfortaa"/>
              <a:ea typeface="Comfortaa"/>
              <a:cs typeface="Comfortaa"/>
              <a:sym typeface="Comfortaa"/>
            </a:endParaRPr>
          </a:p>
          <a:p>
            <a:pPr marL="457200" lvl="0" indent="-311150" algn="l" rtl="0">
              <a:spcBef>
                <a:spcPts val="0"/>
              </a:spcBef>
              <a:spcAft>
                <a:spcPts val="0"/>
              </a:spcAft>
              <a:buSzPts val="1300"/>
              <a:buFont typeface="Comfortaa"/>
              <a:buChar char="●"/>
            </a:pPr>
            <a:r>
              <a:rPr lang="en" sz="1300">
                <a:latin typeface="Comfortaa"/>
                <a:ea typeface="Comfortaa"/>
                <a:cs typeface="Comfortaa"/>
                <a:sym typeface="Comfortaa"/>
              </a:rPr>
              <a:t>Data Security: Password-encrypted storage ensures confidentiality and user control.</a:t>
            </a:r>
            <a:endParaRPr sz="1300">
              <a:latin typeface="Comfortaa"/>
              <a:ea typeface="Comfortaa"/>
              <a:cs typeface="Comfortaa"/>
              <a:sym typeface="Comfortaa"/>
            </a:endParaRPr>
          </a:p>
          <a:p>
            <a:pPr marL="0" lvl="0" indent="0" algn="l" rtl="0">
              <a:spcBef>
                <a:spcPts val="1600"/>
              </a:spcBef>
              <a:spcAft>
                <a:spcPts val="1600"/>
              </a:spcAft>
              <a:buNone/>
            </a:pPr>
            <a:endParaRPr sz="14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latin typeface="Comfortaa"/>
                <a:ea typeface="Comfortaa"/>
                <a:cs typeface="Comfortaa"/>
                <a:sym typeface="Comfortaa"/>
              </a:rPr>
              <a:t>Technology Stack</a:t>
            </a:r>
            <a:endParaRPr>
              <a:solidFill>
                <a:schemeClr val="accent1"/>
              </a:solidFill>
              <a:latin typeface="Comfortaa"/>
              <a:ea typeface="Comfortaa"/>
              <a:cs typeface="Comfortaa"/>
              <a:sym typeface="Comfortaa"/>
            </a:endParaRPr>
          </a:p>
        </p:txBody>
      </p:sp>
      <p:sp>
        <p:nvSpPr>
          <p:cNvPr id="91" name="Google Shape;91;p17"/>
          <p:cNvSpPr txBox="1">
            <a:spLocks noGrp="1"/>
          </p:cNvSpPr>
          <p:nvPr>
            <p:ph type="body" idx="4294967295"/>
          </p:nvPr>
        </p:nvSpPr>
        <p:spPr>
          <a:xfrm>
            <a:off x="464700" y="2627700"/>
            <a:ext cx="2625600" cy="20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FFFFFF"/>
                </a:solidFill>
                <a:latin typeface="Comfortaa"/>
                <a:ea typeface="Comfortaa"/>
                <a:cs typeface="Comfortaa"/>
                <a:sym typeface="Comfortaa"/>
              </a:rPr>
              <a:t> Frontend: React.js · HTML5 · CSS3 · JavaScript</a:t>
            </a:r>
            <a:endParaRPr sz="1400" b="1">
              <a:solidFill>
                <a:srgbClr val="FFFFFF"/>
              </a:solidFill>
              <a:latin typeface="Comfortaa"/>
              <a:ea typeface="Comfortaa"/>
              <a:cs typeface="Comfortaa"/>
              <a:sym typeface="Comfortaa"/>
            </a:endParaRPr>
          </a:p>
          <a:p>
            <a:pPr marL="0" lvl="0" indent="0" algn="l" rtl="0">
              <a:spcBef>
                <a:spcPts val="1600"/>
              </a:spcBef>
              <a:spcAft>
                <a:spcPts val="0"/>
              </a:spcAft>
              <a:buNone/>
            </a:pPr>
            <a:r>
              <a:rPr lang="en" sz="1400" i="1">
                <a:solidFill>
                  <a:srgbClr val="FFFFFF"/>
                </a:solidFill>
                <a:latin typeface="Comfortaa"/>
                <a:ea typeface="Comfortaa"/>
                <a:cs typeface="Comfortaa"/>
                <a:sym typeface="Comfortaa"/>
              </a:rPr>
              <a:t>Responsive, modular UI for seamless interaction across devices</a:t>
            </a:r>
            <a:endParaRPr sz="1400" i="1">
              <a:solidFill>
                <a:srgbClr val="FFFFFF"/>
              </a:solidFill>
              <a:latin typeface="Comfortaa"/>
              <a:ea typeface="Comfortaa"/>
              <a:cs typeface="Comfortaa"/>
              <a:sym typeface="Comfortaa"/>
            </a:endParaRPr>
          </a:p>
          <a:p>
            <a:pPr marL="0" lvl="0" indent="0" algn="ctr" rtl="0">
              <a:spcBef>
                <a:spcPts val="1600"/>
              </a:spcBef>
              <a:spcAft>
                <a:spcPts val="1600"/>
              </a:spcAft>
              <a:buNone/>
            </a:pPr>
            <a:endParaRPr sz="1100">
              <a:solidFill>
                <a:srgbClr val="FFFFFF"/>
              </a:solidFill>
              <a:latin typeface="Comfortaa"/>
              <a:ea typeface="Comfortaa"/>
              <a:cs typeface="Comfortaa"/>
              <a:sym typeface="Comfortaa"/>
            </a:endParaRPr>
          </a:p>
        </p:txBody>
      </p:sp>
      <p:sp>
        <p:nvSpPr>
          <p:cNvPr id="92" name="Google Shape;92;p17"/>
          <p:cNvSpPr txBox="1">
            <a:spLocks noGrp="1"/>
          </p:cNvSpPr>
          <p:nvPr>
            <p:ph type="body" idx="4294967295"/>
          </p:nvPr>
        </p:nvSpPr>
        <p:spPr>
          <a:xfrm>
            <a:off x="3259200" y="2627700"/>
            <a:ext cx="2625600" cy="216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FFFFFF"/>
                </a:solidFill>
                <a:latin typeface="Comfortaa"/>
                <a:ea typeface="Comfortaa"/>
                <a:cs typeface="Comfortaa"/>
                <a:sym typeface="Comfortaa"/>
              </a:rPr>
              <a:t>Backend: Spring Boot · Java 17+</a:t>
            </a:r>
            <a:endParaRPr sz="1400" b="1">
              <a:solidFill>
                <a:srgbClr val="FFFFFF"/>
              </a:solidFill>
              <a:latin typeface="Comfortaa"/>
              <a:ea typeface="Comfortaa"/>
              <a:cs typeface="Comfortaa"/>
              <a:sym typeface="Comfortaa"/>
            </a:endParaRPr>
          </a:p>
          <a:p>
            <a:pPr marL="0" lvl="0" indent="0" algn="ctr" rtl="0">
              <a:spcBef>
                <a:spcPts val="1600"/>
              </a:spcBef>
              <a:spcAft>
                <a:spcPts val="0"/>
              </a:spcAft>
              <a:buNone/>
            </a:pPr>
            <a:r>
              <a:rPr lang="en" sz="1400" b="1" i="1">
                <a:solidFill>
                  <a:srgbClr val="FFFFFF"/>
                </a:solidFill>
                <a:latin typeface="Comfortaa"/>
                <a:ea typeface="Comfortaa"/>
                <a:cs typeface="Comfortaa"/>
                <a:sym typeface="Comfortaa"/>
              </a:rPr>
              <a:t>Secure, scalable RESTful services with high performance</a:t>
            </a:r>
            <a:endParaRPr sz="1400" b="1" i="1">
              <a:solidFill>
                <a:srgbClr val="FFFFFF"/>
              </a:solidFill>
              <a:latin typeface="Comfortaa"/>
              <a:ea typeface="Comfortaa"/>
              <a:cs typeface="Comfortaa"/>
              <a:sym typeface="Comfortaa"/>
            </a:endParaRPr>
          </a:p>
          <a:p>
            <a:pPr marL="0" lvl="0" indent="0" algn="ctr" rtl="0">
              <a:spcBef>
                <a:spcPts val="1600"/>
              </a:spcBef>
              <a:spcAft>
                <a:spcPts val="1600"/>
              </a:spcAft>
              <a:buNone/>
            </a:pPr>
            <a:endParaRPr sz="1400" b="1">
              <a:solidFill>
                <a:srgbClr val="FFFFFF"/>
              </a:solidFill>
              <a:latin typeface="Comfortaa"/>
              <a:ea typeface="Comfortaa"/>
              <a:cs typeface="Comfortaa"/>
              <a:sym typeface="Comfortaa"/>
            </a:endParaRPr>
          </a:p>
        </p:txBody>
      </p:sp>
      <p:sp>
        <p:nvSpPr>
          <p:cNvPr id="93" name="Google Shape;93;p17"/>
          <p:cNvSpPr txBox="1"/>
          <p:nvPr/>
        </p:nvSpPr>
        <p:spPr>
          <a:xfrm>
            <a:off x="5929000" y="2627700"/>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Comfortaa"/>
                <a:ea typeface="Comfortaa"/>
                <a:cs typeface="Comfortaa"/>
                <a:sym typeface="Comfortaa"/>
              </a:rPr>
              <a:t>Database: MySQL 8+</a:t>
            </a:r>
            <a:endParaRPr b="1">
              <a:solidFill>
                <a:schemeClr val="dk1"/>
              </a:solidFill>
              <a:latin typeface="Comfortaa"/>
              <a:ea typeface="Comfortaa"/>
              <a:cs typeface="Comfortaa"/>
              <a:sym typeface="Comfortaa"/>
            </a:endParaRPr>
          </a:p>
          <a:p>
            <a:pPr marL="0" lvl="0" indent="0" algn="l" rtl="0">
              <a:spcBef>
                <a:spcPts val="0"/>
              </a:spcBef>
              <a:spcAft>
                <a:spcPts val="0"/>
              </a:spcAft>
              <a:buNone/>
            </a:pPr>
            <a:endParaRPr b="1">
              <a:solidFill>
                <a:schemeClr val="dk1"/>
              </a:solidFill>
              <a:latin typeface="Comfortaa"/>
              <a:ea typeface="Comfortaa"/>
              <a:cs typeface="Comfortaa"/>
              <a:sym typeface="Comfortaa"/>
            </a:endParaRPr>
          </a:p>
          <a:p>
            <a:pPr marL="0" lvl="0" indent="0" algn="l" rtl="0">
              <a:spcBef>
                <a:spcPts val="0"/>
              </a:spcBef>
              <a:spcAft>
                <a:spcPts val="0"/>
              </a:spcAft>
              <a:buNone/>
            </a:pPr>
            <a:r>
              <a:rPr lang="en" b="1" i="1">
                <a:solidFill>
                  <a:schemeClr val="dk1"/>
                </a:solidFill>
                <a:latin typeface="Comfortaa"/>
                <a:ea typeface="Comfortaa"/>
                <a:cs typeface="Comfortaa"/>
                <a:sym typeface="Comfortaa"/>
              </a:rPr>
              <a:t>Structured storage supporting complex queries and relationships</a:t>
            </a:r>
            <a:endParaRPr b="1" i="1">
              <a:solidFill>
                <a:schemeClr val="dk1"/>
              </a:solidFill>
              <a:latin typeface="Comfortaa"/>
              <a:ea typeface="Comfortaa"/>
              <a:cs typeface="Comfortaa"/>
              <a:sym typeface="Comfortaa"/>
            </a:endParaRPr>
          </a:p>
          <a:p>
            <a:pPr marL="0" lvl="0" indent="0" algn="l" rtl="0">
              <a:spcBef>
                <a:spcPts val="0"/>
              </a:spcBef>
              <a:spcAft>
                <a:spcPts val="0"/>
              </a:spcAft>
              <a:buNone/>
            </a:pPr>
            <a:endParaRPr b="1"/>
          </a:p>
        </p:txBody>
      </p:sp>
      <p:pic>
        <p:nvPicPr>
          <p:cNvPr id="94" name="Google Shape;94;p17" title="1611079.png"/>
          <p:cNvPicPr preferRelativeResize="0"/>
          <p:nvPr/>
        </p:nvPicPr>
        <p:blipFill>
          <a:blip r:embed="rId3">
            <a:alphaModFix/>
          </a:blip>
          <a:stretch>
            <a:fillRect/>
          </a:stretch>
        </p:blipFill>
        <p:spPr>
          <a:xfrm>
            <a:off x="991950" y="768225"/>
            <a:ext cx="1571100" cy="1571100"/>
          </a:xfrm>
          <a:prstGeom prst="rect">
            <a:avLst/>
          </a:prstGeom>
          <a:noFill/>
          <a:ln>
            <a:noFill/>
          </a:ln>
        </p:spPr>
      </p:pic>
      <p:pic>
        <p:nvPicPr>
          <p:cNvPr id="95" name="Google Shape;95;p17" title="174-1746763_spring-framework-logo-01-spring-boot-hd-png.png"/>
          <p:cNvPicPr preferRelativeResize="0"/>
          <p:nvPr/>
        </p:nvPicPr>
        <p:blipFill>
          <a:blip r:embed="rId4">
            <a:alphaModFix/>
          </a:blip>
          <a:stretch>
            <a:fillRect/>
          </a:stretch>
        </p:blipFill>
        <p:spPr>
          <a:xfrm>
            <a:off x="3376425" y="1150650"/>
            <a:ext cx="2391174" cy="1231725"/>
          </a:xfrm>
          <a:prstGeom prst="rect">
            <a:avLst/>
          </a:prstGeom>
          <a:noFill/>
          <a:ln>
            <a:noFill/>
          </a:ln>
        </p:spPr>
      </p:pic>
      <p:pic>
        <p:nvPicPr>
          <p:cNvPr id="96" name="Google Shape;96;p17" title="mysql-logo.png"/>
          <p:cNvPicPr preferRelativeResize="0"/>
          <p:nvPr/>
        </p:nvPicPr>
        <p:blipFill>
          <a:blip r:embed="rId5">
            <a:alphaModFix/>
          </a:blip>
          <a:stretch>
            <a:fillRect/>
          </a:stretch>
        </p:blipFill>
        <p:spPr>
          <a:xfrm>
            <a:off x="6418752" y="1078375"/>
            <a:ext cx="2020500" cy="1376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175050" y="139975"/>
            <a:ext cx="85215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mfortaa"/>
                <a:ea typeface="Comfortaa"/>
                <a:cs typeface="Comfortaa"/>
                <a:sym typeface="Comfortaa"/>
              </a:rPr>
              <a:t>System Architecture</a:t>
            </a:r>
            <a:endParaRPr>
              <a:latin typeface="Comfortaa"/>
              <a:ea typeface="Comfortaa"/>
              <a:cs typeface="Comfortaa"/>
              <a:sym typeface="Comfortaa"/>
            </a:endParaRPr>
          </a:p>
        </p:txBody>
      </p:sp>
      <p:sp>
        <p:nvSpPr>
          <p:cNvPr id="102" name="Google Shape;102;p18"/>
          <p:cNvSpPr txBox="1">
            <a:spLocks noGrp="1"/>
          </p:cNvSpPr>
          <p:nvPr>
            <p:ph type="body" idx="2"/>
          </p:nvPr>
        </p:nvSpPr>
        <p:spPr>
          <a:xfrm>
            <a:off x="432575" y="1646275"/>
            <a:ext cx="8264100" cy="2902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500">
                <a:latin typeface="Comfortaa"/>
                <a:ea typeface="Comfortaa"/>
                <a:cs typeface="Comfortaa"/>
                <a:sym typeface="Comfortaa"/>
              </a:rPr>
              <a:t>Presentation Layer - React UI</a:t>
            </a:r>
            <a:endParaRPr sz="1500">
              <a:latin typeface="Comfortaa"/>
              <a:ea typeface="Comfortaa"/>
              <a:cs typeface="Comfortaa"/>
              <a:sym typeface="Comfortaa"/>
            </a:endParaRPr>
          </a:p>
          <a:p>
            <a:pPr marL="457200" lvl="0" indent="-298450" algn="just" rtl="0">
              <a:spcBef>
                <a:spcPts val="1600"/>
              </a:spcBef>
              <a:spcAft>
                <a:spcPts val="0"/>
              </a:spcAft>
              <a:buSzPts val="1100"/>
              <a:buFont typeface="Comfortaa"/>
              <a:buChar char="●"/>
            </a:pPr>
            <a:r>
              <a:rPr lang="en" sz="1100">
                <a:latin typeface="Comfortaa"/>
                <a:ea typeface="Comfortaa"/>
                <a:cs typeface="Comfortaa"/>
                <a:sym typeface="Comfortaa"/>
              </a:rPr>
              <a:t>Interactive dashboard for tracking income, expenses, budgets, and financial goals</a:t>
            </a:r>
            <a:endParaRPr sz="1100">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a:latin typeface="Comfortaa"/>
                <a:ea typeface="Comfortaa"/>
                <a:cs typeface="Comfortaa"/>
                <a:sym typeface="Comfortaa"/>
              </a:rPr>
              <a:t>Responsive views for account summaries, transaction history, and visual analytics</a:t>
            </a:r>
            <a:endParaRPr sz="1100">
              <a:latin typeface="Comfortaa"/>
              <a:ea typeface="Comfortaa"/>
              <a:cs typeface="Comfortaa"/>
              <a:sym typeface="Comfortaa"/>
            </a:endParaRPr>
          </a:p>
          <a:p>
            <a:pPr marL="0" lvl="0" indent="0" algn="just" rtl="0">
              <a:spcBef>
                <a:spcPts val="1600"/>
              </a:spcBef>
              <a:spcAft>
                <a:spcPts val="0"/>
              </a:spcAft>
              <a:buNone/>
            </a:pPr>
            <a:r>
              <a:rPr lang="en" sz="1500">
                <a:latin typeface="Comfortaa"/>
                <a:ea typeface="Comfortaa"/>
                <a:cs typeface="Comfortaa"/>
                <a:sym typeface="Comfortaa"/>
              </a:rPr>
              <a:t>Business Layer - Spring boot &amp; REST API</a:t>
            </a:r>
            <a:endParaRPr sz="1500">
              <a:latin typeface="Comfortaa"/>
              <a:ea typeface="Comfortaa"/>
              <a:cs typeface="Comfortaa"/>
              <a:sym typeface="Comfortaa"/>
            </a:endParaRPr>
          </a:p>
          <a:p>
            <a:pPr marL="457200" lvl="0" indent="-298450" algn="just" rtl="0">
              <a:spcBef>
                <a:spcPts val="1600"/>
              </a:spcBef>
              <a:spcAft>
                <a:spcPts val="0"/>
              </a:spcAft>
              <a:buSzPts val="1100"/>
              <a:buFont typeface="Comfortaa"/>
              <a:buChar char="●"/>
            </a:pPr>
            <a:r>
              <a:rPr lang="en" sz="1100">
                <a:latin typeface="Comfortaa"/>
                <a:ea typeface="Comfortaa"/>
                <a:cs typeface="Comfortaa"/>
                <a:sym typeface="Comfortaa"/>
              </a:rPr>
              <a:t>Implements core services: user authentication, budget forecasting, and transaction categorization</a:t>
            </a:r>
            <a:endParaRPr sz="1100">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a:latin typeface="Comfortaa"/>
                <a:ea typeface="Comfortaa"/>
                <a:cs typeface="Comfortaa"/>
                <a:sym typeface="Comfortaa"/>
              </a:rPr>
              <a:t>RESTful endpoints for CRUD operations on accounts, categories, budgets, and logs</a:t>
            </a:r>
            <a:endParaRPr sz="1100">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a:latin typeface="Comfortaa"/>
                <a:ea typeface="Comfortaa"/>
                <a:cs typeface="Comfortaa"/>
                <a:sym typeface="Comfortaa"/>
              </a:rPr>
              <a:t>Validates inputs and enforces business rules before data persistence</a:t>
            </a:r>
            <a:endParaRPr sz="1100">
              <a:latin typeface="Comfortaa"/>
              <a:ea typeface="Comfortaa"/>
              <a:cs typeface="Comfortaa"/>
              <a:sym typeface="Comfortaa"/>
            </a:endParaRPr>
          </a:p>
          <a:p>
            <a:pPr marL="0" lvl="0" indent="0" algn="just" rtl="0">
              <a:spcBef>
                <a:spcPts val="1600"/>
              </a:spcBef>
              <a:spcAft>
                <a:spcPts val="0"/>
              </a:spcAft>
              <a:buNone/>
            </a:pPr>
            <a:r>
              <a:rPr lang="en" sz="1500">
                <a:latin typeface="Comfortaa"/>
                <a:ea typeface="Comfortaa"/>
                <a:cs typeface="Comfortaa"/>
                <a:sym typeface="Comfortaa"/>
              </a:rPr>
              <a:t>Data Layer – MySQL Database</a:t>
            </a:r>
            <a:endParaRPr sz="1500">
              <a:latin typeface="Comfortaa"/>
              <a:ea typeface="Comfortaa"/>
              <a:cs typeface="Comfortaa"/>
              <a:sym typeface="Comfortaa"/>
            </a:endParaRPr>
          </a:p>
          <a:p>
            <a:pPr marL="457200" lvl="0" indent="-298450" algn="just" rtl="0">
              <a:spcBef>
                <a:spcPts val="1600"/>
              </a:spcBef>
              <a:spcAft>
                <a:spcPts val="0"/>
              </a:spcAft>
              <a:buSzPts val="1100"/>
              <a:buFont typeface="Comfortaa"/>
              <a:buChar char="●"/>
            </a:pPr>
            <a:r>
              <a:rPr lang="en" sz="1100">
                <a:latin typeface="Comfortaa"/>
                <a:ea typeface="Comfortaa"/>
                <a:cs typeface="Comfortaa"/>
                <a:sym typeface="Comfortaa"/>
              </a:rPr>
              <a:t>Normalized schema for efficient querying and referential integrity</a:t>
            </a:r>
            <a:endParaRPr sz="1100">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a:latin typeface="Comfortaa"/>
                <a:ea typeface="Comfortaa"/>
                <a:cs typeface="Comfortaa"/>
                <a:sym typeface="Comfortaa"/>
              </a:rPr>
              <a:t>Tables for Users, Accounts, Transactions, Budgets, Categories, and Logs</a:t>
            </a:r>
            <a:endParaRPr sz="1100">
              <a:latin typeface="Comfortaa"/>
              <a:ea typeface="Comfortaa"/>
              <a:cs typeface="Comfortaa"/>
              <a:sym typeface="Comfortaa"/>
            </a:endParaRPr>
          </a:p>
          <a:p>
            <a:pPr marL="457200" lvl="0" indent="-298450" algn="just" rtl="0">
              <a:spcBef>
                <a:spcPts val="0"/>
              </a:spcBef>
              <a:spcAft>
                <a:spcPts val="0"/>
              </a:spcAft>
              <a:buSzPts val="1100"/>
              <a:buFont typeface="Comfortaa"/>
              <a:buChar char="●"/>
            </a:pPr>
            <a:r>
              <a:rPr lang="en" sz="1100">
                <a:latin typeface="Comfortaa"/>
                <a:ea typeface="Comfortaa"/>
                <a:cs typeface="Comfortaa"/>
                <a:sym typeface="Comfortaa"/>
              </a:rPr>
              <a:t>Supports auditability and historical tracking via time-stamped entries</a:t>
            </a:r>
            <a:endParaRPr sz="11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omputer screen shot of a computer&#10;&#10;AI-generated content may be incorrect.">
            <a:extLst>
              <a:ext uri="{FF2B5EF4-FFF2-40B4-BE49-F238E27FC236}">
                <a16:creationId xmlns:a16="http://schemas.microsoft.com/office/drawing/2014/main" id="{16E59788-7A80-8817-72E6-59A4E9C2B4C4}"/>
              </a:ext>
            </a:extLst>
          </p:cNvPr>
          <p:cNvPicPr>
            <a:picLocks noChangeAspect="1"/>
          </p:cNvPicPr>
          <p:nvPr/>
        </p:nvPicPr>
        <p:blipFill>
          <a:blip r:embed="rId2"/>
          <a:stretch>
            <a:fillRect/>
          </a:stretch>
        </p:blipFill>
        <p:spPr>
          <a:xfrm>
            <a:off x="1345579" y="0"/>
            <a:ext cx="6542049" cy="5143500"/>
          </a:xfrm>
          <a:prstGeom prst="rect">
            <a:avLst/>
          </a:prstGeom>
        </p:spPr>
      </p:pic>
    </p:spTree>
    <p:extLst>
      <p:ext uri="{BB962C8B-B14F-4D97-AF65-F5344CB8AC3E}">
        <p14:creationId xmlns:p14="http://schemas.microsoft.com/office/powerpoint/2010/main" val="287310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136350" y="2160750"/>
            <a:ext cx="3513600" cy="8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mfortaa"/>
                <a:ea typeface="Comfortaa"/>
                <a:cs typeface="Comfortaa"/>
                <a:sym typeface="Comfortaa"/>
              </a:rPr>
              <a:t>Class Diagram</a:t>
            </a:r>
            <a:endParaRPr>
              <a:latin typeface="Comfortaa"/>
              <a:ea typeface="Comfortaa"/>
              <a:cs typeface="Comfortaa"/>
              <a:sym typeface="Comfortaa"/>
            </a:endParaRPr>
          </a:p>
        </p:txBody>
      </p:sp>
      <p:pic>
        <p:nvPicPr>
          <p:cNvPr id="108" name="Google Shape;108;p19" title="Class Diagram.jpg"/>
          <p:cNvPicPr preferRelativeResize="0"/>
          <p:nvPr/>
        </p:nvPicPr>
        <p:blipFill>
          <a:blip r:embed="rId3">
            <a:alphaModFix/>
          </a:blip>
          <a:stretch>
            <a:fillRect/>
          </a:stretch>
        </p:blipFill>
        <p:spPr>
          <a:xfrm>
            <a:off x="3284100" y="532650"/>
            <a:ext cx="5685975" cy="407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136350" y="2160750"/>
            <a:ext cx="3513600" cy="8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mfortaa"/>
                <a:ea typeface="Comfortaa"/>
                <a:cs typeface="Comfortaa"/>
                <a:sym typeface="Comfortaa"/>
              </a:rPr>
              <a:t>ER Diagram</a:t>
            </a:r>
            <a:endParaRPr>
              <a:latin typeface="Comfortaa"/>
              <a:ea typeface="Comfortaa"/>
              <a:cs typeface="Comfortaa"/>
              <a:sym typeface="Comfortaa"/>
            </a:endParaRPr>
          </a:p>
        </p:txBody>
      </p:sp>
      <p:pic>
        <p:nvPicPr>
          <p:cNvPr id="114" name="Google Shape;114;p20" title="ER_Diagram.jpg"/>
          <p:cNvPicPr preferRelativeResize="0"/>
          <p:nvPr/>
        </p:nvPicPr>
        <p:blipFill>
          <a:blip r:embed="rId3">
            <a:alphaModFix/>
          </a:blip>
          <a:stretch>
            <a:fillRect/>
          </a:stretch>
        </p:blipFill>
        <p:spPr>
          <a:xfrm>
            <a:off x="3649950" y="501225"/>
            <a:ext cx="5350526" cy="41410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On-screen Show (16:9)</PresentationFormat>
  <Paragraphs>51</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Comfortaa</vt:lpstr>
      <vt:lpstr>Comfortaa Medium</vt:lpstr>
      <vt:lpstr>Roboto Slab</vt:lpstr>
      <vt:lpstr>Roboto</vt:lpstr>
      <vt:lpstr>Marina</vt:lpstr>
      <vt:lpstr>Personal Finance Tracker</vt:lpstr>
      <vt:lpstr>Introduction &amp; Objective</vt:lpstr>
      <vt:lpstr>Problem Statement</vt:lpstr>
      <vt:lpstr>Proposed Solution</vt:lpstr>
      <vt:lpstr>Technology Stack</vt:lpstr>
      <vt:lpstr>System Architecture</vt:lpstr>
      <vt:lpstr>PowerPoint Presentation</vt:lpstr>
      <vt:lpstr>Class Diagram</vt:lpstr>
      <vt:lpstr>ER Diagram</vt:lpstr>
      <vt:lpstr>Functionality &amp; Features</vt:lpstr>
      <vt:lpstr>Conclusion &amp; Future Scope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Atul Singh</dc:creator>
  <cp:lastModifiedBy>Atul Singh</cp:lastModifiedBy>
  <cp:revision>2</cp:revision>
  <dcterms:modified xsi:type="dcterms:W3CDTF">2025-08-10T17:58:59Z</dcterms:modified>
</cp:coreProperties>
</file>