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60" r:id="rId5"/>
    <p:sldId id="259" r:id="rId6"/>
    <p:sldId id="267" r:id="rId7"/>
    <p:sldId id="268" r:id="rId8"/>
    <p:sldId id="270" r:id="rId9"/>
    <p:sldId id="271" r:id="rId10"/>
    <p:sldId id="281" r:id="rId11"/>
    <p:sldId id="269" r:id="rId12"/>
    <p:sldId id="275" r:id="rId13"/>
    <p:sldId id="277" r:id="rId14"/>
    <p:sldId id="282" r:id="rId15"/>
    <p:sldId id="276" r:id="rId16"/>
    <p:sldId id="278" r:id="rId17"/>
    <p:sldId id="279" r:id="rId18"/>
    <p:sldId id="280" r:id="rId19"/>
    <p:sldId id="262" r:id="rId20"/>
    <p:sldId id="265" r:id="rId21"/>
    <p:sldId id="266" r:id="rId22"/>
  </p:sldIdLst>
  <p:sldSz cx="9144000" cy="5143500" type="screen16x9"/>
  <p:notesSz cx="6858000" cy="9144000"/>
  <p:embeddedFontLs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107" d="100"/>
          <a:sy n="107" d="100"/>
        </p:scale>
        <p:origin x="893"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7223bd2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7223bd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120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964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16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649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aee8303e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aee8303e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aee8303e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aee8303e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524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aee8303e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aee8303e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984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6727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155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74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255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287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087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30" name="Google Shape;330;p13"/>
          <p:cNvSpPr txBox="1"/>
          <p:nvPr/>
        </p:nvSpPr>
        <p:spPr>
          <a:xfrm>
            <a:off x="153150" y="1642206"/>
            <a:ext cx="8520600" cy="137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a:solidFill>
                  <a:srgbClr val="FF6A0E"/>
                </a:solidFill>
              </a:rPr>
              <a:t>Stroke Prediction</a:t>
            </a:r>
            <a:endParaRPr sz="4000" b="1" dirty="0">
              <a:solidFill>
                <a:srgbClr val="FF6A0E"/>
              </a:solidFill>
            </a:endParaRPr>
          </a:p>
        </p:txBody>
      </p:sp>
      <p:sp>
        <p:nvSpPr>
          <p:cNvPr id="334" name="Google Shape;334;p13"/>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lnSpc>
                <a:spcPct val="100000"/>
              </a:lnSpc>
              <a:spcBef>
                <a:spcPts val="0"/>
              </a:spcBef>
              <a:spcAft>
                <a:spcPts val="0"/>
              </a:spcAft>
              <a:buClr>
                <a:srgbClr val="000000"/>
              </a:buClr>
              <a:buSzPts val="1200"/>
              <a:buFont typeface="Arial"/>
              <a:buNone/>
            </a:pPr>
            <a:r>
              <a:rPr lang="en-GB" sz="1200" b="0" i="0" u="none" strike="noStrike" cap="none">
                <a:solidFill>
                  <a:srgbClr val="FFFFFF"/>
                </a:solidFill>
                <a:latin typeface="Roboto"/>
                <a:ea typeface="Roboto"/>
                <a:cs typeface="Roboto"/>
                <a:sym typeface="Roboto"/>
              </a:rPr>
              <a:t>© All rights reserved by Fireblaze Technologies Pvt. Ltd.</a:t>
            </a:r>
            <a:endParaRPr sz="1200" b="0" i="0" u="none" strike="noStrike" cap="none">
              <a:solidFill>
                <a:srgbClr val="FFFFFF"/>
              </a:solidFill>
              <a:latin typeface="Roboto"/>
              <a:ea typeface="Roboto"/>
              <a:cs typeface="Roboto"/>
              <a:sym typeface="Roboto"/>
            </a:endParaRPr>
          </a:p>
        </p:txBody>
      </p:sp>
      <p:sp>
        <p:nvSpPr>
          <p:cNvPr id="335" name="Google Shape;335;p13"/>
          <p:cNvSpPr/>
          <p:nvPr/>
        </p:nvSpPr>
        <p:spPr>
          <a:xfrm>
            <a:off x="-1005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4D63B57-2B6C-4AEF-AA4E-F393A4E8B2DF}"/>
              </a:ext>
            </a:extLst>
          </p:cNvPr>
          <p:cNvSpPr txBox="1"/>
          <p:nvPr/>
        </p:nvSpPr>
        <p:spPr>
          <a:xfrm>
            <a:off x="6294474" y="3976577"/>
            <a:ext cx="2379276" cy="307777"/>
          </a:xfrm>
          <a:prstGeom prst="rect">
            <a:avLst/>
          </a:prstGeom>
          <a:noFill/>
        </p:spPr>
        <p:txBody>
          <a:bodyPr wrap="square" rtlCol="0">
            <a:spAutoFit/>
          </a:bodyPr>
          <a:lstStyle/>
          <a:p>
            <a:r>
              <a:rPr lang="en-IN" b="1" dirty="0">
                <a:solidFill>
                  <a:srgbClr val="FF6A0E"/>
                </a:solidFill>
              </a:rPr>
              <a:t>Aniruddha S. Mane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5446" y="129243"/>
            <a:ext cx="636607" cy="5507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0500"/>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Data Visualization</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2;p17">
            <a:extLst>
              <a:ext uri="{FF2B5EF4-FFF2-40B4-BE49-F238E27FC236}">
                <a16:creationId xmlns:a16="http://schemas.microsoft.com/office/drawing/2014/main" id="{9EC1A70C-5FF6-4572-813C-67203C907D25}"/>
              </a:ext>
            </a:extLst>
          </p:cNvPr>
          <p:cNvSpPr txBox="1"/>
          <p:nvPr/>
        </p:nvSpPr>
        <p:spPr>
          <a:xfrm>
            <a:off x="177525" y="679207"/>
            <a:ext cx="9144000" cy="4136400"/>
          </a:xfrm>
          <a:prstGeom prst="rect">
            <a:avLst/>
          </a:prstGeom>
          <a:noFill/>
          <a:ln>
            <a:noFill/>
          </a:ln>
        </p:spPr>
        <p:txBody>
          <a:bodyPr spcFirstLastPara="1" wrap="square" lIns="274300" tIns="274300" rIns="274300" bIns="274300" anchor="t" anchorCtr="0">
            <a:noAutofit/>
          </a:bodyPr>
          <a:lstStyle/>
          <a:p>
            <a:pPr marL="101600" lvl="0" algn="just" rtl="0">
              <a:spcBef>
                <a:spcPts val="0"/>
              </a:spcBef>
              <a:spcAft>
                <a:spcPts val="0"/>
              </a:spcAft>
              <a:buSzPts val="2000"/>
            </a:pPr>
            <a:r>
              <a:rPr lang="en-US" sz="1800" b="1" dirty="0">
                <a:latin typeface="Roboto"/>
                <a:ea typeface="Roboto"/>
                <a:cs typeface="Roboto"/>
                <a:sym typeface="Roboto"/>
              </a:rPr>
              <a:t>Smoking Status vs Stroke</a:t>
            </a:r>
          </a:p>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pic>
        <p:nvPicPr>
          <p:cNvPr id="3" name="Picture 2">
            <a:extLst>
              <a:ext uri="{FF2B5EF4-FFF2-40B4-BE49-F238E27FC236}">
                <a16:creationId xmlns:a16="http://schemas.microsoft.com/office/drawing/2014/main" id="{500EE8FE-A191-4179-B51B-FBBAF7C500C3}"/>
              </a:ext>
            </a:extLst>
          </p:cNvPr>
          <p:cNvPicPr>
            <a:picLocks noChangeAspect="1"/>
          </p:cNvPicPr>
          <p:nvPr/>
        </p:nvPicPr>
        <p:blipFill>
          <a:blip r:embed="rId3"/>
          <a:stretch>
            <a:fillRect/>
          </a:stretch>
        </p:blipFill>
        <p:spPr>
          <a:xfrm>
            <a:off x="199991" y="1583683"/>
            <a:ext cx="4549534" cy="2880610"/>
          </a:xfrm>
          <a:prstGeom prst="rect">
            <a:avLst/>
          </a:prstGeom>
        </p:spPr>
      </p:pic>
    </p:spTree>
    <p:extLst>
      <p:ext uri="{BB962C8B-B14F-4D97-AF65-F5344CB8AC3E}">
        <p14:creationId xmlns:p14="http://schemas.microsoft.com/office/powerpoint/2010/main" val="5634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0500"/>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Data Visualization</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101600" lvl="0" algn="just" rtl="0">
              <a:spcBef>
                <a:spcPts val="0"/>
              </a:spcBef>
              <a:spcAft>
                <a:spcPts val="0"/>
              </a:spcAft>
              <a:buSzPts val="2000"/>
            </a:pPr>
            <a:r>
              <a:rPr lang="en-US" sz="2000" b="1" dirty="0">
                <a:latin typeface="Roboto"/>
                <a:ea typeface="Roboto"/>
                <a:cs typeface="Roboto"/>
                <a:sym typeface="Roboto"/>
              </a:rPr>
              <a:t>      Stroke Status</a:t>
            </a:r>
          </a:p>
          <a:p>
            <a:pPr marL="101600" lvl="0" algn="just" rtl="0">
              <a:spcBef>
                <a:spcPts val="0"/>
              </a:spcBef>
              <a:spcAft>
                <a:spcPts val="0"/>
              </a:spcAft>
              <a:buSzPts val="2000"/>
            </a:pPr>
            <a:endParaRPr lang="en-US" sz="2000" b="1" dirty="0">
              <a:latin typeface="Roboto"/>
              <a:ea typeface="Roboto"/>
              <a:cs typeface="Roboto"/>
              <a:sym typeface="Roboto"/>
            </a:endParaRPr>
          </a:p>
          <a:p>
            <a:pPr marL="101600" lvl="0" algn="just" rtl="0">
              <a:spcBef>
                <a:spcPts val="0"/>
              </a:spcBef>
              <a:spcAft>
                <a:spcPts val="0"/>
              </a:spcAft>
              <a:buSzPts val="2000"/>
            </a:pPr>
            <a:endParaRPr lang="en-US" sz="2000" b="1" dirty="0">
              <a:latin typeface="Roboto"/>
              <a:ea typeface="Roboto"/>
              <a:cs typeface="Roboto"/>
              <a:sym typeface="Roboto"/>
            </a:endParaRPr>
          </a:p>
          <a:p>
            <a:pPr marL="101600" lvl="0" algn="just" rtl="0">
              <a:spcBef>
                <a:spcPts val="0"/>
              </a:spcBef>
              <a:spcAft>
                <a:spcPts val="0"/>
              </a:spcAft>
              <a:buSzPts val="2000"/>
            </a:pPr>
            <a:endParaRPr lang="en-US" sz="2000" b="1" dirty="0">
              <a:latin typeface="Roboto"/>
              <a:ea typeface="Roboto"/>
              <a:cs typeface="Roboto"/>
              <a:sym typeface="Roboto"/>
            </a:endParaRPr>
          </a:p>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9CD2FDC7-51E8-44DC-BF33-618E01A53947}"/>
              </a:ext>
            </a:extLst>
          </p:cNvPr>
          <p:cNvPicPr>
            <a:picLocks noChangeAspect="1"/>
          </p:cNvPicPr>
          <p:nvPr/>
        </p:nvPicPr>
        <p:blipFill>
          <a:blip r:embed="rId3"/>
          <a:stretch>
            <a:fillRect/>
          </a:stretch>
        </p:blipFill>
        <p:spPr>
          <a:xfrm>
            <a:off x="326400" y="1752971"/>
            <a:ext cx="3897808" cy="2518992"/>
          </a:xfrm>
          <a:prstGeom prst="rect">
            <a:avLst/>
          </a:prstGeom>
        </p:spPr>
      </p:pic>
      <p:pic>
        <p:nvPicPr>
          <p:cNvPr id="7" name="Picture 6">
            <a:extLst>
              <a:ext uri="{FF2B5EF4-FFF2-40B4-BE49-F238E27FC236}">
                <a16:creationId xmlns:a16="http://schemas.microsoft.com/office/drawing/2014/main" id="{B2127AEF-6CD9-4D65-A83C-F754893ED87C}"/>
              </a:ext>
            </a:extLst>
          </p:cNvPr>
          <p:cNvPicPr>
            <a:picLocks noChangeAspect="1"/>
          </p:cNvPicPr>
          <p:nvPr/>
        </p:nvPicPr>
        <p:blipFill>
          <a:blip r:embed="rId4"/>
          <a:stretch>
            <a:fillRect/>
          </a:stretch>
        </p:blipFill>
        <p:spPr>
          <a:xfrm>
            <a:off x="4392184" y="1752971"/>
            <a:ext cx="4170031" cy="2711232"/>
          </a:xfrm>
          <a:prstGeom prst="rect">
            <a:avLst/>
          </a:prstGeom>
        </p:spPr>
      </p:pic>
    </p:spTree>
    <p:extLst>
      <p:ext uri="{BB962C8B-B14F-4D97-AF65-F5344CB8AC3E}">
        <p14:creationId xmlns:p14="http://schemas.microsoft.com/office/powerpoint/2010/main" val="222161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0500"/>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Data Visualization</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2;p17">
            <a:extLst>
              <a:ext uri="{FF2B5EF4-FFF2-40B4-BE49-F238E27FC236}">
                <a16:creationId xmlns:a16="http://schemas.microsoft.com/office/drawing/2014/main" id="{9EC1A70C-5FF6-4572-813C-67203C907D25}"/>
              </a:ext>
            </a:extLst>
          </p:cNvPr>
          <p:cNvSpPr txBox="1"/>
          <p:nvPr/>
        </p:nvSpPr>
        <p:spPr>
          <a:xfrm>
            <a:off x="-34194" y="637873"/>
            <a:ext cx="9144000" cy="4136400"/>
          </a:xfrm>
          <a:prstGeom prst="rect">
            <a:avLst/>
          </a:prstGeom>
          <a:noFill/>
          <a:ln>
            <a:noFill/>
          </a:ln>
        </p:spPr>
        <p:txBody>
          <a:bodyPr spcFirstLastPara="1" wrap="square" lIns="274300" tIns="274300" rIns="274300" bIns="274300" anchor="t" anchorCtr="0">
            <a:noAutofit/>
          </a:bodyPr>
          <a:lstStyle/>
          <a:p>
            <a:pPr marL="101600" lvl="0" algn="just" rtl="0">
              <a:spcBef>
                <a:spcPts val="0"/>
              </a:spcBef>
              <a:spcAft>
                <a:spcPts val="0"/>
              </a:spcAft>
              <a:buSzPts val="2000"/>
            </a:pPr>
            <a:r>
              <a:rPr lang="en-US" sz="1800" b="1" dirty="0">
                <a:latin typeface="Roboto"/>
                <a:ea typeface="Roboto"/>
                <a:cs typeface="Roboto"/>
                <a:sym typeface="Roboto"/>
              </a:rPr>
              <a:t>Relation of age , stroke and heart disease</a:t>
            </a:r>
          </a:p>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pic>
        <p:nvPicPr>
          <p:cNvPr id="3" name="Picture 2">
            <a:extLst>
              <a:ext uri="{FF2B5EF4-FFF2-40B4-BE49-F238E27FC236}">
                <a16:creationId xmlns:a16="http://schemas.microsoft.com/office/drawing/2014/main" id="{07EDDAA8-52A6-40FA-B72B-8E1134BC4795}"/>
              </a:ext>
            </a:extLst>
          </p:cNvPr>
          <p:cNvPicPr>
            <a:picLocks noChangeAspect="1"/>
          </p:cNvPicPr>
          <p:nvPr/>
        </p:nvPicPr>
        <p:blipFill>
          <a:blip r:embed="rId3"/>
          <a:stretch>
            <a:fillRect/>
          </a:stretch>
        </p:blipFill>
        <p:spPr>
          <a:xfrm>
            <a:off x="202159" y="1800252"/>
            <a:ext cx="3062535" cy="2138826"/>
          </a:xfrm>
          <a:prstGeom prst="rect">
            <a:avLst/>
          </a:prstGeom>
        </p:spPr>
      </p:pic>
      <p:pic>
        <p:nvPicPr>
          <p:cNvPr id="6" name="Picture 5">
            <a:extLst>
              <a:ext uri="{FF2B5EF4-FFF2-40B4-BE49-F238E27FC236}">
                <a16:creationId xmlns:a16="http://schemas.microsoft.com/office/drawing/2014/main" id="{DE31B8F5-5E66-4E4A-994B-3650E399BB40}"/>
              </a:ext>
            </a:extLst>
          </p:cNvPr>
          <p:cNvPicPr>
            <a:picLocks noChangeAspect="1"/>
          </p:cNvPicPr>
          <p:nvPr/>
        </p:nvPicPr>
        <p:blipFill>
          <a:blip r:embed="rId4"/>
          <a:stretch>
            <a:fillRect/>
          </a:stretch>
        </p:blipFill>
        <p:spPr>
          <a:xfrm>
            <a:off x="3264694" y="1800252"/>
            <a:ext cx="3062535" cy="2117711"/>
          </a:xfrm>
          <a:prstGeom prst="rect">
            <a:avLst/>
          </a:prstGeom>
        </p:spPr>
      </p:pic>
      <p:pic>
        <p:nvPicPr>
          <p:cNvPr id="10" name="Picture 9">
            <a:extLst>
              <a:ext uri="{FF2B5EF4-FFF2-40B4-BE49-F238E27FC236}">
                <a16:creationId xmlns:a16="http://schemas.microsoft.com/office/drawing/2014/main" id="{BEDCF63B-2C2B-4B36-8756-C78E384416BD}"/>
              </a:ext>
            </a:extLst>
          </p:cNvPr>
          <p:cNvPicPr>
            <a:picLocks noChangeAspect="1"/>
          </p:cNvPicPr>
          <p:nvPr/>
        </p:nvPicPr>
        <p:blipFill>
          <a:blip r:embed="rId5"/>
          <a:stretch>
            <a:fillRect/>
          </a:stretch>
        </p:blipFill>
        <p:spPr>
          <a:xfrm>
            <a:off x="6194496" y="1800252"/>
            <a:ext cx="2915310" cy="2051709"/>
          </a:xfrm>
          <a:prstGeom prst="rect">
            <a:avLst/>
          </a:prstGeom>
        </p:spPr>
      </p:pic>
    </p:spTree>
    <p:extLst>
      <p:ext uri="{BB962C8B-B14F-4D97-AF65-F5344CB8AC3E}">
        <p14:creationId xmlns:p14="http://schemas.microsoft.com/office/powerpoint/2010/main" val="1564950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Effect of Data </a:t>
            </a:r>
            <a:r>
              <a:rPr lang="en-GB" sz="3000" b="1" dirty="0" err="1">
                <a:solidFill>
                  <a:srgbClr val="FFFFFF"/>
                </a:solidFill>
                <a:latin typeface="Roboto"/>
                <a:ea typeface="Roboto"/>
                <a:cs typeface="Roboto"/>
                <a:sym typeface="Roboto"/>
              </a:rPr>
              <a:t>Preprocessing</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r>
              <a:rPr lang="en-US" sz="1800" dirty="0">
                <a:latin typeface="Roboto"/>
                <a:ea typeface="Roboto"/>
                <a:cs typeface="Roboto"/>
                <a:sym typeface="Roboto"/>
              </a:rPr>
              <a:t>As </a:t>
            </a:r>
            <a:r>
              <a:rPr lang="en-US" sz="1800" dirty="0" err="1">
                <a:latin typeface="Roboto"/>
                <a:ea typeface="Roboto"/>
                <a:cs typeface="Roboto"/>
                <a:sym typeface="Roboto"/>
              </a:rPr>
              <a:t>bmi</a:t>
            </a:r>
            <a:r>
              <a:rPr lang="en-US" sz="1800" dirty="0">
                <a:latin typeface="Roboto"/>
                <a:ea typeface="Roboto"/>
                <a:cs typeface="Roboto"/>
                <a:sym typeface="Roboto"/>
              </a:rPr>
              <a:t> has 3.93% of null values so we can fill null values with mean or median based on its distribution.</a:t>
            </a:r>
            <a:endParaRPr lang="en-US" sz="2000" dirty="0">
              <a:latin typeface="Roboto"/>
              <a:ea typeface="Roboto"/>
              <a:cs typeface="Roboto"/>
              <a:sym typeface="Roboto"/>
            </a:endParaRPr>
          </a:p>
          <a:p>
            <a:pPr marL="101600" lvl="0" algn="just" rtl="0">
              <a:lnSpc>
                <a:spcPct val="150000"/>
              </a:lnSpc>
              <a:spcBef>
                <a:spcPts val="0"/>
              </a:spcBef>
              <a:spcAft>
                <a:spcPts val="0"/>
              </a:spcAft>
              <a:buSzPts val="2000"/>
            </a:pPr>
            <a:r>
              <a:rPr lang="en-US" sz="2000" dirty="0">
                <a:latin typeface="Roboto"/>
                <a:ea typeface="Roboto"/>
                <a:cs typeface="Roboto"/>
                <a:sym typeface="Roboto"/>
              </a:rPr>
              <a:t>     </a:t>
            </a:r>
            <a:r>
              <a:rPr lang="en-US" sz="1800" dirty="0">
                <a:latin typeface="Roboto"/>
                <a:ea typeface="Roboto"/>
                <a:cs typeface="Roboto"/>
                <a:sym typeface="Roboto"/>
              </a:rPr>
              <a:t>Before processing                                               After Processing</a:t>
            </a: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9C984DEE-EEFF-4EE6-907A-89FF2E8D86EF}"/>
              </a:ext>
            </a:extLst>
          </p:cNvPr>
          <p:cNvPicPr>
            <a:picLocks noChangeAspect="1"/>
          </p:cNvPicPr>
          <p:nvPr/>
        </p:nvPicPr>
        <p:blipFill>
          <a:blip r:embed="rId3"/>
          <a:stretch>
            <a:fillRect/>
          </a:stretch>
        </p:blipFill>
        <p:spPr>
          <a:xfrm>
            <a:off x="641884" y="2281413"/>
            <a:ext cx="3048264" cy="2430991"/>
          </a:xfrm>
          <a:prstGeom prst="rect">
            <a:avLst/>
          </a:prstGeom>
        </p:spPr>
      </p:pic>
      <p:pic>
        <p:nvPicPr>
          <p:cNvPr id="7" name="Picture 6">
            <a:extLst>
              <a:ext uri="{FF2B5EF4-FFF2-40B4-BE49-F238E27FC236}">
                <a16:creationId xmlns:a16="http://schemas.microsoft.com/office/drawing/2014/main" id="{96D39D2F-78EE-40BB-B882-0DB3DDAE16AB}"/>
              </a:ext>
            </a:extLst>
          </p:cNvPr>
          <p:cNvPicPr>
            <a:picLocks noChangeAspect="1"/>
          </p:cNvPicPr>
          <p:nvPr/>
        </p:nvPicPr>
        <p:blipFill>
          <a:blip r:embed="rId4"/>
          <a:stretch>
            <a:fillRect/>
          </a:stretch>
        </p:blipFill>
        <p:spPr>
          <a:xfrm>
            <a:off x="5111487" y="2285782"/>
            <a:ext cx="2392887" cy="25148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Effect of Data </a:t>
            </a:r>
            <a:r>
              <a:rPr lang="en-GB" sz="3000" b="1" dirty="0" err="1">
                <a:solidFill>
                  <a:srgbClr val="FFFFFF"/>
                </a:solidFill>
                <a:latin typeface="Roboto"/>
                <a:ea typeface="Roboto"/>
                <a:cs typeface="Roboto"/>
                <a:sym typeface="Roboto"/>
              </a:rPr>
              <a:t>Preprocessing</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101600" lvl="0" algn="just" rtl="0">
              <a:spcBef>
                <a:spcPts val="0"/>
              </a:spcBef>
              <a:spcAft>
                <a:spcPts val="0"/>
              </a:spcAft>
              <a:buSzPts val="2000"/>
            </a:pPr>
            <a:r>
              <a:rPr lang="en-US" sz="2000" dirty="0">
                <a:latin typeface="Roboto"/>
                <a:ea typeface="Roboto"/>
                <a:cs typeface="Roboto"/>
                <a:sym typeface="Roboto"/>
              </a:rPr>
              <a:t>In our dataset avg glucose level have some outliers and </a:t>
            </a:r>
            <a:r>
              <a:rPr lang="en-US" sz="2000" dirty="0" err="1">
                <a:latin typeface="Roboto"/>
                <a:ea typeface="Roboto"/>
                <a:cs typeface="Roboto"/>
                <a:sym typeface="Roboto"/>
              </a:rPr>
              <a:t>bmi</a:t>
            </a:r>
            <a:r>
              <a:rPr lang="en-US" sz="2000" dirty="0">
                <a:latin typeface="Roboto"/>
                <a:ea typeface="Roboto"/>
                <a:cs typeface="Roboto"/>
                <a:sym typeface="Roboto"/>
              </a:rPr>
              <a:t> have large number of outliers so we will eliminate them using IQR and </a:t>
            </a:r>
            <a:r>
              <a:rPr lang="en-US" sz="2000" dirty="0" err="1">
                <a:latin typeface="Roboto"/>
                <a:ea typeface="Roboto"/>
                <a:cs typeface="Roboto"/>
                <a:sym typeface="Roboto"/>
              </a:rPr>
              <a:t>Zscore</a:t>
            </a:r>
            <a:r>
              <a:rPr lang="en-US" sz="2000" dirty="0">
                <a:latin typeface="Roboto"/>
                <a:ea typeface="Roboto"/>
                <a:cs typeface="Roboto"/>
                <a:sym typeface="Roboto"/>
              </a:rPr>
              <a:t> method.</a:t>
            </a:r>
          </a:p>
          <a:p>
            <a:pPr marL="101600" lvl="0" algn="just" rtl="0">
              <a:lnSpc>
                <a:spcPct val="150000"/>
              </a:lnSpc>
              <a:spcBef>
                <a:spcPts val="0"/>
              </a:spcBef>
              <a:spcAft>
                <a:spcPts val="0"/>
              </a:spcAft>
              <a:buSzPts val="2000"/>
            </a:pPr>
            <a:r>
              <a:rPr lang="en-US" sz="2000" dirty="0">
                <a:latin typeface="Roboto"/>
                <a:ea typeface="Roboto"/>
                <a:cs typeface="Roboto"/>
                <a:sym typeface="Roboto"/>
              </a:rPr>
              <a:t>        </a:t>
            </a:r>
            <a:r>
              <a:rPr lang="en-US" sz="1800" dirty="0">
                <a:latin typeface="Roboto"/>
                <a:ea typeface="Roboto"/>
                <a:cs typeface="Roboto"/>
                <a:sym typeface="Roboto"/>
              </a:rPr>
              <a:t>Before processing                                                   After Processing</a:t>
            </a: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Straight Connector 5">
            <a:extLst>
              <a:ext uri="{FF2B5EF4-FFF2-40B4-BE49-F238E27FC236}">
                <a16:creationId xmlns:a16="http://schemas.microsoft.com/office/drawing/2014/main" id="{2961FA0B-1F70-429B-BD2D-63C9AEEACA40}"/>
              </a:ext>
            </a:extLst>
          </p:cNvPr>
          <p:cNvCxnSpPr>
            <a:cxnSpLocks/>
          </p:cNvCxnSpPr>
          <p:nvPr/>
        </p:nvCxnSpPr>
        <p:spPr>
          <a:xfrm>
            <a:off x="4229100" y="1757363"/>
            <a:ext cx="0" cy="3043237"/>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ED23A22-8280-4909-9EBB-A6929850C3CB}"/>
              </a:ext>
            </a:extLst>
          </p:cNvPr>
          <p:cNvPicPr>
            <a:picLocks noChangeAspect="1"/>
          </p:cNvPicPr>
          <p:nvPr/>
        </p:nvPicPr>
        <p:blipFill>
          <a:blip r:embed="rId3"/>
          <a:stretch>
            <a:fillRect/>
          </a:stretch>
        </p:blipFill>
        <p:spPr>
          <a:xfrm>
            <a:off x="109374" y="2680082"/>
            <a:ext cx="1990890" cy="1457331"/>
          </a:xfrm>
          <a:prstGeom prst="rect">
            <a:avLst/>
          </a:prstGeom>
        </p:spPr>
      </p:pic>
      <p:pic>
        <p:nvPicPr>
          <p:cNvPr id="12" name="Picture 11">
            <a:extLst>
              <a:ext uri="{FF2B5EF4-FFF2-40B4-BE49-F238E27FC236}">
                <a16:creationId xmlns:a16="http://schemas.microsoft.com/office/drawing/2014/main" id="{AEF76735-6119-4A82-8241-9E61EE2B8B7F}"/>
              </a:ext>
            </a:extLst>
          </p:cNvPr>
          <p:cNvPicPr>
            <a:picLocks noChangeAspect="1"/>
          </p:cNvPicPr>
          <p:nvPr/>
        </p:nvPicPr>
        <p:blipFill>
          <a:blip r:embed="rId4"/>
          <a:stretch>
            <a:fillRect/>
          </a:stretch>
        </p:blipFill>
        <p:spPr>
          <a:xfrm>
            <a:off x="2160370" y="2736660"/>
            <a:ext cx="2008623" cy="1344173"/>
          </a:xfrm>
          <a:prstGeom prst="rect">
            <a:avLst/>
          </a:prstGeom>
        </p:spPr>
      </p:pic>
      <p:pic>
        <p:nvPicPr>
          <p:cNvPr id="14" name="Picture 13">
            <a:extLst>
              <a:ext uri="{FF2B5EF4-FFF2-40B4-BE49-F238E27FC236}">
                <a16:creationId xmlns:a16="http://schemas.microsoft.com/office/drawing/2014/main" id="{0251CB2B-54ED-4654-879F-AA2E81722B1A}"/>
              </a:ext>
            </a:extLst>
          </p:cNvPr>
          <p:cNvPicPr>
            <a:picLocks noChangeAspect="1"/>
          </p:cNvPicPr>
          <p:nvPr/>
        </p:nvPicPr>
        <p:blipFill>
          <a:blip r:embed="rId5"/>
          <a:stretch>
            <a:fillRect/>
          </a:stretch>
        </p:blipFill>
        <p:spPr>
          <a:xfrm>
            <a:off x="6953748" y="2680082"/>
            <a:ext cx="2200302" cy="1495874"/>
          </a:xfrm>
          <a:prstGeom prst="rect">
            <a:avLst/>
          </a:prstGeom>
        </p:spPr>
      </p:pic>
      <p:pic>
        <p:nvPicPr>
          <p:cNvPr id="16" name="Picture 15">
            <a:extLst>
              <a:ext uri="{FF2B5EF4-FFF2-40B4-BE49-F238E27FC236}">
                <a16:creationId xmlns:a16="http://schemas.microsoft.com/office/drawing/2014/main" id="{A8153C79-E06B-477C-B1D1-6601D97E8E93}"/>
              </a:ext>
            </a:extLst>
          </p:cNvPr>
          <p:cNvPicPr>
            <a:picLocks noChangeAspect="1"/>
          </p:cNvPicPr>
          <p:nvPr/>
        </p:nvPicPr>
        <p:blipFill>
          <a:blip r:embed="rId6"/>
          <a:stretch>
            <a:fillRect/>
          </a:stretch>
        </p:blipFill>
        <p:spPr>
          <a:xfrm>
            <a:off x="4572000" y="2713904"/>
            <a:ext cx="2234283" cy="1585482"/>
          </a:xfrm>
          <a:prstGeom prst="rect">
            <a:avLst/>
          </a:prstGeom>
        </p:spPr>
      </p:pic>
    </p:spTree>
    <p:extLst>
      <p:ext uri="{BB962C8B-B14F-4D97-AF65-F5344CB8AC3E}">
        <p14:creationId xmlns:p14="http://schemas.microsoft.com/office/powerpoint/2010/main" val="3197281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Effect of Data </a:t>
            </a:r>
            <a:r>
              <a:rPr lang="en-GB" sz="3000" b="1" dirty="0" err="1">
                <a:solidFill>
                  <a:srgbClr val="FFFFFF"/>
                </a:solidFill>
                <a:latin typeface="Roboto"/>
                <a:ea typeface="Roboto"/>
                <a:cs typeface="Roboto"/>
                <a:sym typeface="Roboto"/>
              </a:rPr>
              <a:t>Preprocessing</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7194" y="686351"/>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r>
              <a:rPr lang="en-US" sz="1800" dirty="0">
                <a:latin typeface="Roboto"/>
                <a:ea typeface="Roboto"/>
                <a:cs typeface="Roboto"/>
                <a:sym typeface="Roboto"/>
              </a:rPr>
              <a:t>Using </a:t>
            </a:r>
            <a:r>
              <a:rPr lang="en-US" sz="1800" dirty="0" err="1">
                <a:latin typeface="Roboto"/>
                <a:ea typeface="Roboto"/>
                <a:cs typeface="Roboto"/>
                <a:sym typeface="Roboto"/>
              </a:rPr>
              <a:t>LabelEncoder</a:t>
            </a:r>
            <a:r>
              <a:rPr lang="en-US" sz="1800" dirty="0">
                <a:latin typeface="Roboto"/>
                <a:ea typeface="Roboto"/>
                <a:cs typeface="Roboto"/>
                <a:sym typeface="Roboto"/>
              </a:rPr>
              <a:t> we can handle categorial data in our dataset like </a:t>
            </a:r>
          </a:p>
          <a:p>
            <a:pPr marL="101600" lvl="0" algn="just" rtl="0">
              <a:lnSpc>
                <a:spcPct val="150000"/>
              </a:lnSpc>
              <a:spcBef>
                <a:spcPts val="0"/>
              </a:spcBef>
              <a:spcAft>
                <a:spcPts val="0"/>
              </a:spcAft>
              <a:buSzPts val="2000"/>
            </a:pPr>
            <a:r>
              <a:rPr lang="en-US" sz="1800" dirty="0">
                <a:latin typeface="Roboto"/>
                <a:ea typeface="Roboto"/>
                <a:cs typeface="Roboto"/>
                <a:sym typeface="Roboto"/>
              </a:rPr>
              <a:t>Gender , Ever Married , Residence etc.</a:t>
            </a:r>
          </a:p>
          <a:p>
            <a:pPr marL="101600" lvl="0" algn="just" rtl="0">
              <a:lnSpc>
                <a:spcPct val="150000"/>
              </a:lnSpc>
              <a:spcBef>
                <a:spcPts val="0"/>
              </a:spcBef>
              <a:spcAft>
                <a:spcPts val="0"/>
              </a:spcAft>
              <a:buSzPts val="2000"/>
            </a:pPr>
            <a:endParaRPr lang="en-US" sz="1800" dirty="0">
              <a:latin typeface="Roboto"/>
              <a:ea typeface="Roboto"/>
              <a:cs typeface="Roboto"/>
              <a:sym typeface="Roboto"/>
            </a:endParaRPr>
          </a:p>
          <a:p>
            <a:pPr marL="101600" lvl="0" algn="just" rtl="0">
              <a:lnSpc>
                <a:spcPct val="150000"/>
              </a:lnSpc>
              <a:spcBef>
                <a:spcPts val="0"/>
              </a:spcBef>
              <a:spcAft>
                <a:spcPts val="0"/>
              </a:spcAft>
              <a:buSzPts val="2000"/>
            </a:pPr>
            <a:r>
              <a:rPr lang="en-US" sz="1800" dirty="0">
                <a:latin typeface="Roboto"/>
                <a:ea typeface="Roboto"/>
                <a:cs typeface="Roboto"/>
                <a:sym typeface="Roboto"/>
              </a:rPr>
              <a:t>Before processing</a:t>
            </a:r>
            <a:r>
              <a:rPr lang="en-US" sz="2000" dirty="0">
                <a:latin typeface="Roboto"/>
                <a:ea typeface="Roboto"/>
                <a:cs typeface="Roboto"/>
                <a:sym typeface="Roboto"/>
              </a:rPr>
              <a:t>			</a:t>
            </a:r>
            <a:r>
              <a:rPr lang="en-US" sz="1800" dirty="0">
                <a:latin typeface="Roboto"/>
                <a:ea typeface="Roboto"/>
                <a:cs typeface="Roboto"/>
                <a:sym typeface="Roboto"/>
              </a:rPr>
              <a:t>After Processing</a:t>
            </a:r>
            <a:endParaRPr lang="en-US"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94C0DC9F-BC54-4130-97C6-A54CADD68D43}"/>
              </a:ext>
            </a:extLst>
          </p:cNvPr>
          <p:cNvPicPr>
            <a:picLocks noChangeAspect="1"/>
          </p:cNvPicPr>
          <p:nvPr/>
        </p:nvPicPr>
        <p:blipFill rotWithShape="1">
          <a:blip r:embed="rId3"/>
          <a:srcRect b="8788"/>
          <a:stretch/>
        </p:blipFill>
        <p:spPr>
          <a:xfrm>
            <a:off x="326400" y="2747408"/>
            <a:ext cx="3223539" cy="1716886"/>
          </a:xfrm>
          <a:prstGeom prst="rect">
            <a:avLst/>
          </a:prstGeom>
        </p:spPr>
      </p:pic>
      <p:pic>
        <p:nvPicPr>
          <p:cNvPr id="7" name="Picture 6">
            <a:extLst>
              <a:ext uri="{FF2B5EF4-FFF2-40B4-BE49-F238E27FC236}">
                <a16:creationId xmlns:a16="http://schemas.microsoft.com/office/drawing/2014/main" id="{3C9FEF4F-3739-4A33-9504-2202413A3049}"/>
              </a:ext>
            </a:extLst>
          </p:cNvPr>
          <p:cNvPicPr>
            <a:picLocks noChangeAspect="1"/>
          </p:cNvPicPr>
          <p:nvPr/>
        </p:nvPicPr>
        <p:blipFill>
          <a:blip r:embed="rId4"/>
          <a:stretch>
            <a:fillRect/>
          </a:stretch>
        </p:blipFill>
        <p:spPr>
          <a:xfrm>
            <a:off x="4398508" y="2747407"/>
            <a:ext cx="3147333" cy="166130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18"/>
          <p:cNvSpPr txBox="1">
            <a:spLocks noGrp="1"/>
          </p:cNvSpPr>
          <p:nvPr>
            <p:ph type="ctrTitle"/>
          </p:nvPr>
        </p:nvSpPr>
        <p:spPr>
          <a:xfrm>
            <a:off x="0" y="27645"/>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Machine Learning Modelling</a:t>
            </a:r>
            <a:endParaRPr sz="3000" b="1" dirty="0">
              <a:solidFill>
                <a:srgbClr val="FFFFFF"/>
              </a:solidFill>
              <a:latin typeface="Roboto"/>
              <a:ea typeface="Roboto"/>
              <a:cs typeface="Roboto"/>
              <a:sym typeface="Roboto"/>
            </a:endParaRPr>
          </a:p>
        </p:txBody>
      </p:sp>
      <p:sp>
        <p:nvSpPr>
          <p:cNvPr id="382" name="Google Shape;382;p18"/>
          <p:cNvSpPr txBox="1"/>
          <p:nvPr/>
        </p:nvSpPr>
        <p:spPr>
          <a:xfrm>
            <a:off x="-10050" y="787750"/>
            <a:ext cx="9144000" cy="3995403"/>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r>
              <a:rPr lang="en-US" sz="2000" dirty="0">
                <a:solidFill>
                  <a:schemeClr val="dk1"/>
                </a:solidFill>
                <a:latin typeface="Roboto"/>
                <a:ea typeface="Roboto"/>
                <a:cs typeface="Roboto"/>
                <a:sym typeface="Roboto"/>
              </a:rPr>
              <a:t>By analyzing the correlation of other columns with target variable we will use highly correlated data to train our model. For this project We have used two machine learning models in order to compare which model will provide more accuracy.</a:t>
            </a:r>
            <a:endParaRPr sz="2000" dirty="0">
              <a:solidFill>
                <a:schemeClr val="dk1"/>
              </a:solidFill>
              <a:latin typeface="Roboto"/>
              <a:ea typeface="Roboto"/>
              <a:cs typeface="Roboto"/>
              <a:sym typeface="Roboto"/>
            </a:endParaRPr>
          </a:p>
        </p:txBody>
      </p:sp>
      <p:sp>
        <p:nvSpPr>
          <p:cNvPr id="383" name="Google Shape;383;p18"/>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84" name="Google Shape;384;p18"/>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18"/>
          <p:cNvSpPr txBox="1">
            <a:spLocks noGrp="1"/>
          </p:cNvSpPr>
          <p:nvPr>
            <p:ph type="ctrTitle"/>
          </p:nvPr>
        </p:nvSpPr>
        <p:spPr>
          <a:xfrm>
            <a:off x="0" y="27645"/>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Machine Learning Modelling</a:t>
            </a:r>
            <a:endParaRPr sz="3000" b="1" dirty="0">
              <a:solidFill>
                <a:srgbClr val="FFFFFF"/>
              </a:solidFill>
              <a:latin typeface="Roboto"/>
              <a:ea typeface="Roboto"/>
              <a:cs typeface="Roboto"/>
              <a:sym typeface="Roboto"/>
            </a:endParaRPr>
          </a:p>
        </p:txBody>
      </p:sp>
      <p:sp>
        <p:nvSpPr>
          <p:cNvPr id="382" name="Google Shape;382;p18"/>
          <p:cNvSpPr txBox="1"/>
          <p:nvPr/>
        </p:nvSpPr>
        <p:spPr>
          <a:xfrm>
            <a:off x="-10050" y="787750"/>
            <a:ext cx="9144000" cy="3995403"/>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r>
              <a:rPr lang="en-US" sz="2000" b="1" dirty="0">
                <a:solidFill>
                  <a:schemeClr val="dk1"/>
                </a:solidFill>
                <a:latin typeface="Roboto"/>
                <a:ea typeface="Roboto"/>
                <a:cs typeface="Roboto"/>
                <a:sym typeface="Roboto"/>
              </a:rPr>
              <a:t>Logistic Regression Model</a:t>
            </a:r>
          </a:p>
          <a:p>
            <a:pPr marL="101600" lvl="0" algn="just" rtl="0">
              <a:lnSpc>
                <a:spcPct val="150000"/>
              </a:lnSpc>
              <a:spcBef>
                <a:spcPts val="0"/>
              </a:spcBef>
              <a:spcAft>
                <a:spcPts val="0"/>
              </a:spcAft>
              <a:buSzPts val="2000"/>
            </a:pPr>
            <a:r>
              <a:rPr lang="en-US" sz="1800" dirty="0">
                <a:solidFill>
                  <a:schemeClr val="dk1"/>
                </a:solidFill>
                <a:latin typeface="Roboto"/>
                <a:ea typeface="Roboto"/>
                <a:cs typeface="Roboto"/>
                <a:sym typeface="Roboto"/>
              </a:rPr>
              <a:t>We have trained the logistic regression model using 75% data (training data) and we have used remaining 25% data for testing purpose in order to evaluate the accuracy of our model. After training model and predicting outputs using testing data, we got model accuracy for training data 95.53% and for testing data 94.24%. </a:t>
            </a:r>
          </a:p>
          <a:p>
            <a:pPr marL="101600" lvl="0" algn="just" rtl="0">
              <a:lnSpc>
                <a:spcPct val="150000"/>
              </a:lnSpc>
              <a:spcBef>
                <a:spcPts val="0"/>
              </a:spcBef>
              <a:spcAft>
                <a:spcPts val="0"/>
              </a:spcAft>
              <a:buSzPts val="2000"/>
            </a:pPr>
            <a:endParaRPr lang="en-US" sz="1800" dirty="0">
              <a:solidFill>
                <a:schemeClr val="dk1"/>
              </a:solidFill>
              <a:latin typeface="Roboto"/>
              <a:ea typeface="Roboto"/>
              <a:cs typeface="Roboto"/>
              <a:sym typeface="Roboto"/>
            </a:endParaRPr>
          </a:p>
        </p:txBody>
      </p:sp>
      <p:sp>
        <p:nvSpPr>
          <p:cNvPr id="383" name="Google Shape;383;p18"/>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84" name="Google Shape;384;p18"/>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704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18"/>
          <p:cNvSpPr txBox="1">
            <a:spLocks noGrp="1"/>
          </p:cNvSpPr>
          <p:nvPr>
            <p:ph type="ctrTitle"/>
          </p:nvPr>
        </p:nvSpPr>
        <p:spPr>
          <a:xfrm>
            <a:off x="0" y="27645"/>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Machine Learning Modelling</a:t>
            </a:r>
            <a:endParaRPr sz="3000" b="1" dirty="0">
              <a:solidFill>
                <a:srgbClr val="FFFFFF"/>
              </a:solidFill>
              <a:latin typeface="Roboto"/>
              <a:ea typeface="Roboto"/>
              <a:cs typeface="Roboto"/>
              <a:sym typeface="Roboto"/>
            </a:endParaRPr>
          </a:p>
        </p:txBody>
      </p:sp>
      <p:sp>
        <p:nvSpPr>
          <p:cNvPr id="382" name="Google Shape;382;p18"/>
          <p:cNvSpPr txBox="1"/>
          <p:nvPr/>
        </p:nvSpPr>
        <p:spPr>
          <a:xfrm>
            <a:off x="-10050" y="787750"/>
            <a:ext cx="9144000" cy="3995403"/>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r>
              <a:rPr lang="en-US" sz="2000" b="1" dirty="0">
                <a:solidFill>
                  <a:schemeClr val="dk1"/>
                </a:solidFill>
                <a:latin typeface="Roboto"/>
                <a:ea typeface="Roboto"/>
                <a:cs typeface="Roboto"/>
                <a:sym typeface="Roboto"/>
              </a:rPr>
              <a:t>Random Forest Classifier Model</a:t>
            </a:r>
          </a:p>
          <a:p>
            <a:pPr marL="101600" lvl="0" algn="just" rtl="0">
              <a:lnSpc>
                <a:spcPct val="150000"/>
              </a:lnSpc>
              <a:spcBef>
                <a:spcPts val="0"/>
              </a:spcBef>
              <a:spcAft>
                <a:spcPts val="0"/>
              </a:spcAft>
              <a:buSzPts val="2000"/>
            </a:pPr>
            <a:r>
              <a:rPr lang="en-US" sz="1800" dirty="0">
                <a:solidFill>
                  <a:schemeClr val="dk1"/>
                </a:solidFill>
                <a:latin typeface="Roboto"/>
                <a:ea typeface="Roboto"/>
                <a:cs typeface="Roboto"/>
                <a:sym typeface="Roboto"/>
              </a:rPr>
              <a:t>We have trained the Random Forest Classifier model using 75% data (training data) and we have used remaining 25% data for testing purpose in order to evaluate the accuracy of our model. After training the model and predicting outputs using testing data, we got model accuracy for training data 95.78% and for testing data 94.32%. </a:t>
            </a:r>
          </a:p>
          <a:p>
            <a:pPr marL="101600" lvl="0" algn="just" rtl="0">
              <a:lnSpc>
                <a:spcPct val="150000"/>
              </a:lnSpc>
              <a:spcBef>
                <a:spcPts val="0"/>
              </a:spcBef>
              <a:spcAft>
                <a:spcPts val="0"/>
              </a:spcAft>
              <a:buSzPts val="2000"/>
            </a:pPr>
            <a:endParaRPr lang="en-US" sz="1800" dirty="0">
              <a:solidFill>
                <a:schemeClr val="dk1"/>
              </a:solidFill>
              <a:latin typeface="Roboto"/>
              <a:ea typeface="Roboto"/>
              <a:cs typeface="Roboto"/>
              <a:sym typeface="Roboto"/>
            </a:endParaRPr>
          </a:p>
        </p:txBody>
      </p:sp>
      <p:sp>
        <p:nvSpPr>
          <p:cNvPr id="383" name="Google Shape;383;p18"/>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84" name="Google Shape;384;p18"/>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7799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Optimisation</a:t>
            </a:r>
            <a:endParaRPr sz="3000" b="1" dirty="0">
              <a:solidFill>
                <a:srgbClr val="FFFFFF"/>
              </a:solidFill>
              <a:latin typeface="Roboto"/>
              <a:ea typeface="Roboto"/>
              <a:cs typeface="Roboto"/>
              <a:sym typeface="Roboto"/>
            </a:endParaRPr>
          </a:p>
        </p:txBody>
      </p:sp>
      <p:sp>
        <p:nvSpPr>
          <p:cNvPr id="392" name="Google Shape;392;p19"/>
          <p:cNvSpPr txBox="1"/>
          <p:nvPr/>
        </p:nvSpPr>
        <p:spPr>
          <a:xfrm>
            <a:off x="10050" y="738406"/>
            <a:ext cx="9144000" cy="4062194"/>
          </a:xfrm>
          <a:prstGeom prst="rect">
            <a:avLst/>
          </a:prstGeom>
          <a:noFill/>
          <a:ln>
            <a:noFill/>
          </a:ln>
        </p:spPr>
        <p:txBody>
          <a:bodyPr spcFirstLastPara="1" wrap="square" lIns="274300" tIns="274300" rIns="274300" bIns="274300" anchor="t" anchorCtr="0">
            <a:noAutofit/>
          </a:bodyPr>
          <a:lstStyle/>
          <a:p>
            <a:pPr marL="457200" lvl="0" indent="0" algn="just" rtl="0">
              <a:lnSpc>
                <a:spcPct val="150000"/>
              </a:lnSpc>
              <a:spcBef>
                <a:spcPts val="1600"/>
              </a:spcBef>
              <a:spcAft>
                <a:spcPts val="1600"/>
              </a:spcAft>
              <a:buNone/>
            </a:pPr>
            <a:r>
              <a:rPr lang="en-US" sz="1800" dirty="0">
                <a:solidFill>
                  <a:schemeClr val="dk1"/>
                </a:solidFill>
                <a:latin typeface="Roboto"/>
                <a:ea typeface="Roboto"/>
                <a:cs typeface="Roboto"/>
                <a:sym typeface="Roboto"/>
              </a:rPr>
              <a:t>For optimizing our </a:t>
            </a:r>
            <a:r>
              <a:rPr lang="en-US" sz="1800" dirty="0" err="1">
                <a:solidFill>
                  <a:schemeClr val="dk1"/>
                </a:solidFill>
                <a:latin typeface="Roboto"/>
                <a:ea typeface="Roboto"/>
                <a:cs typeface="Roboto"/>
                <a:sym typeface="Roboto"/>
              </a:rPr>
              <a:t>RandomForestClassifier</a:t>
            </a:r>
            <a:r>
              <a:rPr lang="en-US" sz="1800" dirty="0">
                <a:solidFill>
                  <a:schemeClr val="dk1"/>
                </a:solidFill>
                <a:latin typeface="Roboto"/>
                <a:ea typeface="Roboto"/>
                <a:cs typeface="Roboto"/>
                <a:sym typeface="Roboto"/>
              </a:rPr>
              <a:t> model we used </a:t>
            </a:r>
            <a:r>
              <a:rPr lang="en-US" sz="1800" dirty="0" err="1">
                <a:solidFill>
                  <a:schemeClr val="dk1"/>
                </a:solidFill>
                <a:latin typeface="Roboto"/>
                <a:ea typeface="Roboto"/>
                <a:cs typeface="Roboto"/>
                <a:sym typeface="Roboto"/>
              </a:rPr>
              <a:t>GridSearchCV</a:t>
            </a:r>
            <a:r>
              <a:rPr lang="en-US" sz="1800" dirty="0">
                <a:solidFill>
                  <a:schemeClr val="dk1"/>
                </a:solidFill>
                <a:latin typeface="Roboto"/>
                <a:ea typeface="Roboto"/>
                <a:cs typeface="Roboto"/>
                <a:sym typeface="Roboto"/>
              </a:rPr>
              <a:t> which is a hyper parameter tuning technique. By doing so we increased the accuracy of model slightly.</a:t>
            </a:r>
            <a:endParaRPr sz="1800" dirty="0">
              <a:solidFill>
                <a:schemeClr val="dk1"/>
              </a:solidFill>
              <a:latin typeface="Roboto"/>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0" y="91440"/>
            <a:ext cx="9144000" cy="71076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Problem Statement</a:t>
            </a:r>
            <a:endParaRPr sz="3000" b="1" dirty="0">
              <a:solidFill>
                <a:srgbClr val="FFFFFF"/>
              </a:solidFill>
              <a:latin typeface="Roboto"/>
              <a:ea typeface="Roboto"/>
              <a:cs typeface="Roboto"/>
              <a:sym typeface="Roboto"/>
            </a:endParaRPr>
          </a:p>
        </p:txBody>
      </p:sp>
      <p:sp>
        <p:nvSpPr>
          <p:cNvPr id="342" name="Google Shape;342;p14"/>
          <p:cNvSpPr txBox="1"/>
          <p:nvPr/>
        </p:nvSpPr>
        <p:spPr>
          <a:xfrm>
            <a:off x="20100" y="802200"/>
            <a:ext cx="9144000" cy="3998400"/>
          </a:xfrm>
          <a:prstGeom prst="rect">
            <a:avLst/>
          </a:prstGeom>
          <a:noFill/>
          <a:ln>
            <a:noFill/>
          </a:ln>
        </p:spPr>
        <p:txBody>
          <a:bodyPr spcFirstLastPara="1" wrap="square" lIns="274300" tIns="274300" rIns="274300" bIns="274300" anchor="t" anchorCtr="0">
            <a:noAutofit/>
          </a:bodyPr>
          <a:lstStyle/>
          <a:p>
            <a:pPr algn="l"/>
            <a:r>
              <a:rPr lang="en-US" sz="2000" dirty="0">
                <a:latin typeface="Roboto-Regular"/>
              </a:rPr>
              <a:t>T</a:t>
            </a:r>
            <a:r>
              <a:rPr lang="en-US" sz="2000" b="0" i="0" u="none" strike="noStrike" baseline="0" dirty="0">
                <a:latin typeface="Roboto-Regular"/>
              </a:rPr>
              <a:t>o</a:t>
            </a:r>
            <a:r>
              <a:rPr lang="en-US" sz="1800" b="0" i="0" u="none" strike="noStrike" baseline="0" dirty="0">
                <a:latin typeface="Roboto-Regular"/>
              </a:rPr>
              <a:t> </a:t>
            </a:r>
            <a:r>
              <a:rPr lang="en-US" sz="2000" b="0" i="0" u="none" strike="noStrike" baseline="0" dirty="0">
                <a:latin typeface="Roboto-Regular"/>
              </a:rPr>
              <a:t>predict whether a patient is likely to get a stroke based on the input parameters like gender, age, various diseases, and smoking status.</a:t>
            </a:r>
            <a:endParaRPr sz="2400" dirty="0">
              <a:solidFill>
                <a:schemeClr val="dk1"/>
              </a:solidFill>
              <a:latin typeface="Roboto"/>
              <a:ea typeface="Roboto"/>
              <a:cs typeface="Roboto"/>
              <a:sym typeface="Roboto"/>
            </a:endParaRPr>
          </a:p>
        </p:txBody>
      </p:sp>
      <p:sp>
        <p:nvSpPr>
          <p:cNvPr id="343" name="Google Shape;343;p14"/>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44" name="Google Shape;344;p14"/>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Conclusion</a:t>
            </a:r>
            <a:endParaRPr sz="3000" b="1" dirty="0">
              <a:solidFill>
                <a:srgbClr val="FFFFFF"/>
              </a:solidFill>
              <a:latin typeface="Roboto"/>
              <a:ea typeface="Roboto"/>
              <a:cs typeface="Roboto"/>
              <a:sym typeface="Roboto"/>
            </a:endParaRPr>
          </a:p>
        </p:txBody>
      </p:sp>
      <p:sp>
        <p:nvSpPr>
          <p:cNvPr id="392" name="Google Shape;392;p19"/>
          <p:cNvSpPr txBox="1"/>
          <p:nvPr/>
        </p:nvSpPr>
        <p:spPr>
          <a:xfrm>
            <a:off x="10050" y="738406"/>
            <a:ext cx="9144000" cy="4062194"/>
          </a:xfrm>
          <a:prstGeom prst="rect">
            <a:avLst/>
          </a:prstGeom>
          <a:noFill/>
          <a:ln>
            <a:noFill/>
          </a:ln>
        </p:spPr>
        <p:txBody>
          <a:bodyPr spcFirstLastPara="1" wrap="square" lIns="274300" tIns="274300" rIns="274300" bIns="274300" anchor="t" anchorCtr="0">
            <a:noAutofit/>
          </a:bodyPr>
          <a:lstStyle/>
          <a:p>
            <a:pPr marL="457200" lvl="0" indent="0" algn="just" rtl="0">
              <a:spcBef>
                <a:spcPts val="600"/>
              </a:spcBef>
              <a:spcAft>
                <a:spcPts val="600"/>
              </a:spcAft>
              <a:buNone/>
            </a:pPr>
            <a:r>
              <a:rPr lang="en-US" sz="1600" dirty="0">
                <a:latin typeface="+mn-lt"/>
                <a:ea typeface="Roboto"/>
                <a:cs typeface="Roboto"/>
                <a:sym typeface="Roboto"/>
              </a:rPr>
              <a:t>Here in this project we have used two different models to compare which one will give more accuracy. So we found that Random Forest Classifier model gives more accurate results with accuracy 94.32</a:t>
            </a:r>
            <a:r>
              <a:rPr lang="en-US" sz="1600" dirty="0">
                <a:solidFill>
                  <a:schemeClr val="dk1"/>
                </a:solidFill>
                <a:latin typeface="Roboto"/>
                <a:ea typeface="Roboto"/>
                <a:cs typeface="Roboto"/>
                <a:sym typeface="Roboto"/>
              </a:rPr>
              <a:t>% as compared to Linear Regression model which have accuracy of 94.24%.</a:t>
            </a:r>
            <a:endParaRPr lang="en-US" sz="1600" b="1" dirty="0">
              <a:solidFill>
                <a:schemeClr val="dk1"/>
              </a:solidFill>
              <a:latin typeface="+mn-lt"/>
              <a:ea typeface="Roboto"/>
              <a:cs typeface="Roboto"/>
              <a:sym typeface="Roboto"/>
            </a:endParaRPr>
          </a:p>
          <a:p>
            <a:pPr marL="800100" lvl="0" indent="-342900" algn="just" rtl="0">
              <a:spcBef>
                <a:spcPts val="600"/>
              </a:spcBef>
              <a:spcAft>
                <a:spcPts val="600"/>
              </a:spcAft>
              <a:buFont typeface="Arial" panose="020B0604020202020204" pitchFamily="34" charset="0"/>
              <a:buChar char="•"/>
            </a:pPr>
            <a:endParaRPr lang="en-US" sz="1600" dirty="0">
              <a:solidFill>
                <a:schemeClr val="dk1"/>
              </a:solidFill>
              <a:latin typeface="+mn-lt"/>
              <a:ea typeface="Roboto"/>
              <a:cs typeface="Roboto"/>
              <a:sym typeface="Roboto"/>
            </a:endParaRPr>
          </a:p>
          <a:p>
            <a:pPr marL="457200" lvl="0" indent="0" algn="just" rtl="0">
              <a:spcBef>
                <a:spcPts val="600"/>
              </a:spcBef>
              <a:spcAft>
                <a:spcPts val="600"/>
              </a:spcAft>
              <a:buNone/>
            </a:pPr>
            <a:endParaRPr sz="1600" dirty="0">
              <a:solidFill>
                <a:schemeClr val="dk1"/>
              </a:solidFill>
              <a:latin typeface="+mn-lt"/>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392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Future Scope</a:t>
            </a:r>
            <a:endParaRPr sz="3000" b="1" dirty="0">
              <a:solidFill>
                <a:srgbClr val="FFFFFF"/>
              </a:solidFill>
              <a:latin typeface="Roboto"/>
              <a:ea typeface="Roboto"/>
              <a:cs typeface="Roboto"/>
              <a:sym typeface="Roboto"/>
            </a:endParaRPr>
          </a:p>
        </p:txBody>
      </p:sp>
      <p:sp>
        <p:nvSpPr>
          <p:cNvPr id="392" name="Google Shape;392;p19"/>
          <p:cNvSpPr txBox="1"/>
          <p:nvPr/>
        </p:nvSpPr>
        <p:spPr>
          <a:xfrm>
            <a:off x="0" y="766150"/>
            <a:ext cx="9144000" cy="4034449"/>
          </a:xfrm>
          <a:prstGeom prst="rect">
            <a:avLst/>
          </a:prstGeom>
          <a:noFill/>
          <a:ln>
            <a:noFill/>
          </a:ln>
        </p:spPr>
        <p:txBody>
          <a:bodyPr spcFirstLastPara="1" wrap="square" lIns="274300" tIns="274300" rIns="274300" bIns="274300" anchor="t" anchorCtr="0">
            <a:noAutofit/>
          </a:bodyPr>
          <a:lstStyle/>
          <a:p>
            <a:pPr marL="457200" algn="just">
              <a:lnSpc>
                <a:spcPct val="150000"/>
              </a:lnSpc>
              <a:spcBef>
                <a:spcPts val="600"/>
              </a:spcBef>
              <a:spcAft>
                <a:spcPts val="600"/>
              </a:spcAft>
            </a:pPr>
            <a:r>
              <a:rPr lang="en-US" sz="1600" dirty="0">
                <a:solidFill>
                  <a:schemeClr val="dk1"/>
                </a:solidFill>
                <a:latin typeface="+mn-lt"/>
                <a:ea typeface="Roboto"/>
                <a:cs typeface="Roboto"/>
                <a:sym typeface="Roboto"/>
              </a:rPr>
              <a:t>We can try to use other supervised machine learning classification models and compare them with our existing models to find out if they predict more accurately on our dataset.</a:t>
            </a:r>
          </a:p>
          <a:p>
            <a:pPr marL="457200" algn="just">
              <a:lnSpc>
                <a:spcPct val="150000"/>
              </a:lnSpc>
              <a:spcBef>
                <a:spcPts val="600"/>
              </a:spcBef>
              <a:spcAft>
                <a:spcPts val="600"/>
              </a:spcAft>
            </a:pPr>
            <a:endParaRPr lang="en-US" sz="1600" dirty="0">
              <a:solidFill>
                <a:schemeClr val="dk1"/>
              </a:solidFill>
              <a:latin typeface="+mn-lt"/>
              <a:ea typeface="Roboto"/>
              <a:cs typeface="Roboto"/>
              <a:sym typeface="Roboto"/>
            </a:endParaRPr>
          </a:p>
          <a:p>
            <a:pPr marL="457200" algn="just">
              <a:lnSpc>
                <a:spcPct val="150000"/>
              </a:lnSpc>
              <a:spcBef>
                <a:spcPts val="600"/>
              </a:spcBef>
              <a:spcAft>
                <a:spcPts val="600"/>
              </a:spcAft>
            </a:pPr>
            <a:endParaRPr lang="en-US" sz="1400" dirty="0">
              <a:solidFill>
                <a:schemeClr val="dk1"/>
              </a:solidFill>
              <a:latin typeface="+mn-lt"/>
              <a:ea typeface="Roboto"/>
              <a:cs typeface="Roboto"/>
              <a:sym typeface="Roboto"/>
            </a:endParaRPr>
          </a:p>
          <a:p>
            <a:pPr marL="628650" indent="-171450" algn="just">
              <a:lnSpc>
                <a:spcPct val="150000"/>
              </a:lnSpc>
              <a:spcBef>
                <a:spcPts val="600"/>
              </a:spcBef>
              <a:spcAft>
                <a:spcPts val="600"/>
              </a:spcAft>
              <a:buFont typeface="Arial" panose="020B0604020202020204" pitchFamily="34" charset="0"/>
              <a:buChar char="•"/>
            </a:pPr>
            <a:endParaRPr lang="en-US" sz="1400" dirty="0">
              <a:solidFill>
                <a:schemeClr val="dk1"/>
              </a:solidFill>
              <a:latin typeface="+mn-lt"/>
              <a:ea typeface="Roboto"/>
              <a:cs typeface="Roboto"/>
              <a:sym typeface="Roboto"/>
            </a:endParaRPr>
          </a:p>
          <a:p>
            <a:pPr marL="628650" indent="-171450" algn="just">
              <a:lnSpc>
                <a:spcPct val="150000"/>
              </a:lnSpc>
              <a:spcBef>
                <a:spcPts val="600"/>
              </a:spcBef>
              <a:spcAft>
                <a:spcPts val="600"/>
              </a:spcAft>
              <a:buFont typeface="Arial" panose="020B0604020202020204" pitchFamily="34" charset="0"/>
              <a:buChar char="•"/>
            </a:pPr>
            <a:endParaRPr lang="en-US" dirty="0">
              <a:solidFill>
                <a:schemeClr val="dk1"/>
              </a:solidFill>
              <a:latin typeface="+mn-lt"/>
              <a:ea typeface="Roboto"/>
              <a:cs typeface="Roboto"/>
              <a:sym typeface="Roboto"/>
            </a:endParaRPr>
          </a:p>
          <a:p>
            <a:pPr marL="628650" indent="-171450" algn="just">
              <a:lnSpc>
                <a:spcPct val="150000"/>
              </a:lnSpc>
              <a:spcBef>
                <a:spcPts val="600"/>
              </a:spcBef>
              <a:spcAft>
                <a:spcPts val="600"/>
              </a:spcAft>
              <a:buFont typeface="Arial" panose="020B0604020202020204" pitchFamily="34" charset="0"/>
              <a:buChar char="•"/>
            </a:pPr>
            <a:endParaRPr lang="en-US" dirty="0">
              <a:solidFill>
                <a:schemeClr val="dk1"/>
              </a:solidFill>
              <a:latin typeface="+mn-lt"/>
              <a:ea typeface="Roboto"/>
              <a:cs typeface="Roboto"/>
              <a:sym typeface="Roboto"/>
            </a:endParaRPr>
          </a:p>
          <a:p>
            <a:pPr marL="457200" lvl="0" indent="0" algn="just" rtl="0">
              <a:lnSpc>
                <a:spcPct val="150000"/>
              </a:lnSpc>
              <a:spcBef>
                <a:spcPts val="600"/>
              </a:spcBef>
              <a:spcAft>
                <a:spcPts val="600"/>
              </a:spcAft>
              <a:buNone/>
            </a:pPr>
            <a:endParaRPr dirty="0">
              <a:solidFill>
                <a:schemeClr val="dk1"/>
              </a:solidFill>
              <a:latin typeface="+mn-lt"/>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557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5954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Proposed Solution</a:t>
            </a:r>
            <a:endParaRPr sz="3000" b="1" dirty="0">
              <a:solidFill>
                <a:srgbClr val="FFFFFF"/>
              </a:solidFill>
              <a:latin typeface="Roboto"/>
              <a:ea typeface="Roboto"/>
              <a:cs typeface="Roboto"/>
              <a:sym typeface="Roboto"/>
            </a:endParaRPr>
          </a:p>
        </p:txBody>
      </p:sp>
      <p:sp>
        <p:nvSpPr>
          <p:cNvPr id="352" name="Google Shape;352;p15"/>
          <p:cNvSpPr txBox="1"/>
          <p:nvPr/>
        </p:nvSpPr>
        <p:spPr>
          <a:xfrm>
            <a:off x="0" y="802200"/>
            <a:ext cx="9144000" cy="3998400"/>
          </a:xfrm>
          <a:prstGeom prst="rect">
            <a:avLst/>
          </a:prstGeom>
          <a:noFill/>
          <a:ln>
            <a:noFill/>
          </a:ln>
        </p:spPr>
        <p:txBody>
          <a:bodyPr spcFirstLastPara="1" wrap="square" lIns="274300" tIns="274300" rIns="274300" bIns="274300" anchor="t" anchorCtr="0">
            <a:noAutofit/>
          </a:bodyPr>
          <a:lstStyle/>
          <a:p>
            <a:pPr marL="0" lvl="0" indent="0" algn="just" rtl="0">
              <a:lnSpc>
                <a:spcPct val="150000"/>
              </a:lnSpc>
              <a:spcBef>
                <a:spcPts val="1600"/>
              </a:spcBef>
              <a:spcAft>
                <a:spcPts val="1600"/>
              </a:spcAft>
              <a:buNone/>
            </a:pPr>
            <a:r>
              <a:rPr lang="en-US" sz="2000" dirty="0">
                <a:solidFill>
                  <a:schemeClr val="dk1"/>
                </a:solidFill>
                <a:latin typeface="Roboto"/>
                <a:ea typeface="Roboto"/>
                <a:cs typeface="Roboto"/>
                <a:sym typeface="Roboto"/>
              </a:rPr>
              <a:t>By using Supervised Machine Learning Techniques for classification we will build a model to predict if a person will have stroke or not in future.</a:t>
            </a:r>
            <a:endParaRPr sz="2000" dirty="0">
              <a:solidFill>
                <a:schemeClr val="dk1"/>
              </a:solidFill>
              <a:latin typeface="Roboto"/>
              <a:ea typeface="Roboto"/>
              <a:cs typeface="Roboto"/>
              <a:sym typeface="Roboto"/>
            </a:endParaRPr>
          </a:p>
        </p:txBody>
      </p:sp>
      <p:sp>
        <p:nvSpPr>
          <p:cNvPr id="353" name="Google Shape;353;p15"/>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54" name="Google Shape;354;p15"/>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0500"/>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Data Visualization</a:t>
            </a:r>
            <a:endParaRPr sz="3000" b="1" dirty="0">
              <a:solidFill>
                <a:srgbClr val="FFFFFF"/>
              </a:solidFill>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30FE0CA-7DE8-461D-B299-E5B24FCA8BCF}"/>
              </a:ext>
            </a:extLst>
          </p:cNvPr>
          <p:cNvSpPr txBox="1"/>
          <p:nvPr/>
        </p:nvSpPr>
        <p:spPr>
          <a:xfrm>
            <a:off x="326400" y="961257"/>
            <a:ext cx="5688638" cy="338554"/>
          </a:xfrm>
          <a:prstGeom prst="rect">
            <a:avLst/>
          </a:prstGeom>
          <a:noFill/>
        </p:spPr>
        <p:txBody>
          <a:bodyPr wrap="square" rtlCol="0">
            <a:spAutoFit/>
          </a:bodyPr>
          <a:lstStyle/>
          <a:p>
            <a:r>
              <a:rPr lang="en-US" sz="1600" b="1" dirty="0"/>
              <a:t>Gender Wise Count of People</a:t>
            </a:r>
          </a:p>
        </p:txBody>
      </p:sp>
      <p:pic>
        <p:nvPicPr>
          <p:cNvPr id="5" name="Picture 4">
            <a:extLst>
              <a:ext uri="{FF2B5EF4-FFF2-40B4-BE49-F238E27FC236}">
                <a16:creationId xmlns:a16="http://schemas.microsoft.com/office/drawing/2014/main" id="{294FFF71-856C-45AC-B859-C1162C16B02F}"/>
              </a:ext>
            </a:extLst>
          </p:cNvPr>
          <p:cNvPicPr>
            <a:picLocks noChangeAspect="1"/>
          </p:cNvPicPr>
          <p:nvPr/>
        </p:nvPicPr>
        <p:blipFill>
          <a:blip r:embed="rId3"/>
          <a:stretch>
            <a:fillRect/>
          </a:stretch>
        </p:blipFill>
        <p:spPr>
          <a:xfrm>
            <a:off x="1646680" y="1706339"/>
            <a:ext cx="4450466" cy="293395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11397"/>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Data Visualization</a:t>
            </a:r>
            <a:endParaRPr sz="3000" b="1" dirty="0">
              <a:solidFill>
                <a:srgbClr val="FFFFFF"/>
              </a:solidFill>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623B122B-117E-4EE2-97B6-4F096278384F}"/>
              </a:ext>
            </a:extLst>
          </p:cNvPr>
          <p:cNvSpPr txBox="1"/>
          <p:nvPr/>
        </p:nvSpPr>
        <p:spPr>
          <a:xfrm>
            <a:off x="643781" y="1130569"/>
            <a:ext cx="3433455" cy="584775"/>
          </a:xfrm>
          <a:prstGeom prst="rect">
            <a:avLst/>
          </a:prstGeom>
          <a:noFill/>
        </p:spPr>
        <p:txBody>
          <a:bodyPr wrap="square" rtlCol="0">
            <a:spAutoFit/>
          </a:bodyPr>
          <a:lstStyle/>
          <a:p>
            <a:r>
              <a:rPr lang="en-US" sz="1600" b="1" dirty="0"/>
              <a:t>Number of persons having hypertension</a:t>
            </a:r>
          </a:p>
        </p:txBody>
      </p:sp>
      <p:pic>
        <p:nvPicPr>
          <p:cNvPr id="5" name="Picture 4">
            <a:extLst>
              <a:ext uri="{FF2B5EF4-FFF2-40B4-BE49-F238E27FC236}">
                <a16:creationId xmlns:a16="http://schemas.microsoft.com/office/drawing/2014/main" id="{853752B0-EA0D-486C-89AC-F3EA8F443BA0}"/>
              </a:ext>
            </a:extLst>
          </p:cNvPr>
          <p:cNvPicPr>
            <a:picLocks noChangeAspect="1"/>
          </p:cNvPicPr>
          <p:nvPr/>
        </p:nvPicPr>
        <p:blipFill>
          <a:blip r:embed="rId3"/>
          <a:stretch>
            <a:fillRect/>
          </a:stretch>
        </p:blipFill>
        <p:spPr>
          <a:xfrm>
            <a:off x="0" y="2117352"/>
            <a:ext cx="3593014" cy="2340348"/>
          </a:xfrm>
          <a:prstGeom prst="rect">
            <a:avLst/>
          </a:prstGeom>
        </p:spPr>
      </p:pic>
      <p:pic>
        <p:nvPicPr>
          <p:cNvPr id="8" name="Picture 7">
            <a:extLst>
              <a:ext uri="{FF2B5EF4-FFF2-40B4-BE49-F238E27FC236}">
                <a16:creationId xmlns:a16="http://schemas.microsoft.com/office/drawing/2014/main" id="{5CFF3F7F-AD20-4C9F-BAAE-FD5121AC693F}"/>
              </a:ext>
            </a:extLst>
          </p:cNvPr>
          <p:cNvPicPr>
            <a:picLocks noChangeAspect="1"/>
          </p:cNvPicPr>
          <p:nvPr/>
        </p:nvPicPr>
        <p:blipFill>
          <a:blip r:embed="rId4"/>
          <a:stretch>
            <a:fillRect/>
          </a:stretch>
        </p:blipFill>
        <p:spPr>
          <a:xfrm>
            <a:off x="6511336" y="809724"/>
            <a:ext cx="2632664" cy="2169569"/>
          </a:xfrm>
          <a:prstGeom prst="rect">
            <a:avLst/>
          </a:prstGeom>
        </p:spPr>
      </p:pic>
      <p:pic>
        <p:nvPicPr>
          <p:cNvPr id="10" name="Picture 9">
            <a:extLst>
              <a:ext uri="{FF2B5EF4-FFF2-40B4-BE49-F238E27FC236}">
                <a16:creationId xmlns:a16="http://schemas.microsoft.com/office/drawing/2014/main" id="{D0818AF3-F457-47A3-9FCF-91DCF5169CF9}"/>
              </a:ext>
            </a:extLst>
          </p:cNvPr>
          <p:cNvPicPr>
            <a:picLocks noChangeAspect="1"/>
          </p:cNvPicPr>
          <p:nvPr/>
        </p:nvPicPr>
        <p:blipFill rotWithShape="1">
          <a:blip r:embed="rId5"/>
          <a:srcRect r="7323"/>
          <a:stretch/>
        </p:blipFill>
        <p:spPr>
          <a:xfrm>
            <a:off x="3480063" y="2203145"/>
            <a:ext cx="3031273" cy="210965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0500"/>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Data Visualization</a:t>
            </a:r>
            <a:endParaRPr sz="3000" b="1" dirty="0">
              <a:solidFill>
                <a:srgbClr val="FFFFFF"/>
              </a:solidFill>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4E32B77B-3559-47B5-BF28-4174D7840539}"/>
              </a:ext>
            </a:extLst>
          </p:cNvPr>
          <p:cNvSpPr txBox="1"/>
          <p:nvPr/>
        </p:nvSpPr>
        <p:spPr>
          <a:xfrm>
            <a:off x="636279" y="1023325"/>
            <a:ext cx="3804624" cy="338554"/>
          </a:xfrm>
          <a:prstGeom prst="rect">
            <a:avLst/>
          </a:prstGeom>
          <a:noFill/>
        </p:spPr>
        <p:txBody>
          <a:bodyPr wrap="square">
            <a:spAutoFit/>
          </a:bodyPr>
          <a:lstStyle/>
          <a:p>
            <a:r>
              <a:rPr lang="en-US" sz="1600" b="1" dirty="0"/>
              <a:t>No. of persons with heart disease</a:t>
            </a:r>
          </a:p>
        </p:txBody>
      </p:sp>
      <p:pic>
        <p:nvPicPr>
          <p:cNvPr id="4" name="Picture 3">
            <a:extLst>
              <a:ext uri="{FF2B5EF4-FFF2-40B4-BE49-F238E27FC236}">
                <a16:creationId xmlns:a16="http://schemas.microsoft.com/office/drawing/2014/main" id="{A80C91EF-BE93-4B92-9081-0444BBB712E7}"/>
              </a:ext>
            </a:extLst>
          </p:cNvPr>
          <p:cNvPicPr>
            <a:picLocks noChangeAspect="1"/>
          </p:cNvPicPr>
          <p:nvPr/>
        </p:nvPicPr>
        <p:blipFill>
          <a:blip r:embed="rId3"/>
          <a:stretch>
            <a:fillRect/>
          </a:stretch>
        </p:blipFill>
        <p:spPr>
          <a:xfrm>
            <a:off x="585595" y="1798060"/>
            <a:ext cx="4143568" cy="2790711"/>
          </a:xfrm>
          <a:prstGeom prst="rect">
            <a:avLst/>
          </a:prstGeom>
        </p:spPr>
      </p:pic>
      <p:pic>
        <p:nvPicPr>
          <p:cNvPr id="7" name="Picture 6">
            <a:extLst>
              <a:ext uri="{FF2B5EF4-FFF2-40B4-BE49-F238E27FC236}">
                <a16:creationId xmlns:a16="http://schemas.microsoft.com/office/drawing/2014/main" id="{87E57624-C38C-4704-976C-5F6323607C1F}"/>
              </a:ext>
            </a:extLst>
          </p:cNvPr>
          <p:cNvPicPr>
            <a:picLocks noChangeAspect="1"/>
          </p:cNvPicPr>
          <p:nvPr/>
        </p:nvPicPr>
        <p:blipFill>
          <a:blip r:embed="rId4"/>
          <a:stretch>
            <a:fillRect/>
          </a:stretch>
        </p:blipFill>
        <p:spPr>
          <a:xfrm>
            <a:off x="4729163" y="1851533"/>
            <a:ext cx="3812809" cy="2541873"/>
          </a:xfrm>
          <a:prstGeom prst="rect">
            <a:avLst/>
          </a:prstGeom>
        </p:spPr>
      </p:pic>
    </p:spTree>
    <p:extLst>
      <p:ext uri="{BB962C8B-B14F-4D97-AF65-F5344CB8AC3E}">
        <p14:creationId xmlns:p14="http://schemas.microsoft.com/office/powerpoint/2010/main" val="2174469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0500"/>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Data Visualization</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2;p17">
            <a:extLst>
              <a:ext uri="{FF2B5EF4-FFF2-40B4-BE49-F238E27FC236}">
                <a16:creationId xmlns:a16="http://schemas.microsoft.com/office/drawing/2014/main" id="{AD50ADB8-3665-4980-93F1-1F42C42D020D}"/>
              </a:ext>
            </a:extLst>
          </p:cNvPr>
          <p:cNvSpPr txBox="1"/>
          <p:nvPr/>
        </p:nvSpPr>
        <p:spPr>
          <a:xfrm>
            <a:off x="-10050" y="610706"/>
            <a:ext cx="9144000" cy="4136400"/>
          </a:xfrm>
          <a:prstGeom prst="rect">
            <a:avLst/>
          </a:prstGeom>
          <a:noFill/>
          <a:ln>
            <a:noFill/>
          </a:ln>
        </p:spPr>
        <p:txBody>
          <a:bodyPr spcFirstLastPara="1" wrap="square" lIns="274300" tIns="274300" rIns="274300" bIns="274300" anchor="t" anchorCtr="0">
            <a:noAutofit/>
          </a:bodyPr>
          <a:lstStyle/>
          <a:p>
            <a:endParaRPr lang="en-US" sz="1800" b="1" dirty="0"/>
          </a:p>
          <a:p>
            <a:endParaRPr lang="en-US" sz="1800" b="1" dirty="0"/>
          </a:p>
          <a:p>
            <a:r>
              <a:rPr lang="en-US" sz="1800" b="1" dirty="0"/>
              <a:t>  </a:t>
            </a:r>
          </a:p>
          <a:p>
            <a:r>
              <a:rPr lang="en-US" sz="1800" b="1" dirty="0"/>
              <a:t>  </a:t>
            </a:r>
          </a:p>
          <a:p>
            <a:r>
              <a:rPr lang="en-US" sz="1800" b="1" dirty="0"/>
              <a:t>Classification </a:t>
            </a:r>
          </a:p>
          <a:p>
            <a:r>
              <a:rPr lang="en-US" sz="1800" b="1" dirty="0"/>
              <a:t>Of People</a:t>
            </a:r>
          </a:p>
          <a:p>
            <a:r>
              <a:rPr lang="en-US" sz="1800" b="1" dirty="0" err="1"/>
              <a:t>w.r.t.</a:t>
            </a:r>
            <a:endParaRPr lang="en-US" sz="1800" b="1" dirty="0"/>
          </a:p>
          <a:p>
            <a:r>
              <a:rPr lang="en-US" sz="1800" b="1" dirty="0"/>
              <a:t>Work Type</a:t>
            </a:r>
          </a:p>
          <a:p>
            <a:endParaRPr lang="en-US" sz="2000" b="1" dirty="0"/>
          </a:p>
        </p:txBody>
      </p:sp>
      <p:sp>
        <p:nvSpPr>
          <p:cNvPr id="2" name="Arrow: Right 1">
            <a:extLst>
              <a:ext uri="{FF2B5EF4-FFF2-40B4-BE49-F238E27FC236}">
                <a16:creationId xmlns:a16="http://schemas.microsoft.com/office/drawing/2014/main" id="{483922B6-0C0E-4835-815F-A4788D453D9B}"/>
              </a:ext>
            </a:extLst>
          </p:cNvPr>
          <p:cNvSpPr/>
          <p:nvPr/>
        </p:nvSpPr>
        <p:spPr>
          <a:xfrm>
            <a:off x="1700213" y="2235994"/>
            <a:ext cx="992982" cy="442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2ED1898-17FA-417C-8FD7-C207F4177973}"/>
              </a:ext>
            </a:extLst>
          </p:cNvPr>
          <p:cNvPicPr>
            <a:picLocks noChangeAspect="1"/>
          </p:cNvPicPr>
          <p:nvPr/>
        </p:nvPicPr>
        <p:blipFill>
          <a:blip r:embed="rId3"/>
          <a:stretch>
            <a:fillRect/>
          </a:stretch>
        </p:blipFill>
        <p:spPr>
          <a:xfrm>
            <a:off x="3153519" y="1242444"/>
            <a:ext cx="4808637" cy="2994920"/>
          </a:xfrm>
          <a:prstGeom prst="rect">
            <a:avLst/>
          </a:prstGeom>
        </p:spPr>
      </p:pic>
    </p:spTree>
    <p:extLst>
      <p:ext uri="{BB962C8B-B14F-4D97-AF65-F5344CB8AC3E}">
        <p14:creationId xmlns:p14="http://schemas.microsoft.com/office/powerpoint/2010/main" val="751972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0500"/>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Data Visualization</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2;p17">
            <a:extLst>
              <a:ext uri="{FF2B5EF4-FFF2-40B4-BE49-F238E27FC236}">
                <a16:creationId xmlns:a16="http://schemas.microsoft.com/office/drawing/2014/main" id="{9EC1A70C-5FF6-4572-813C-67203C907D25}"/>
              </a:ext>
            </a:extLst>
          </p:cNvPr>
          <p:cNvSpPr txBox="1"/>
          <p:nvPr/>
        </p:nvSpPr>
        <p:spPr>
          <a:xfrm>
            <a:off x="162450" y="831607"/>
            <a:ext cx="9144000" cy="4136400"/>
          </a:xfrm>
          <a:prstGeom prst="rect">
            <a:avLst/>
          </a:prstGeom>
          <a:noFill/>
          <a:ln>
            <a:noFill/>
          </a:ln>
        </p:spPr>
        <p:txBody>
          <a:bodyPr spcFirstLastPara="1" wrap="square" lIns="274300" tIns="274300" rIns="274300" bIns="274300" anchor="t" anchorCtr="0">
            <a:noAutofit/>
          </a:bodyPr>
          <a:lstStyle/>
          <a:p>
            <a:pPr marL="101600" lvl="0" algn="just" rtl="0">
              <a:spcBef>
                <a:spcPts val="0"/>
              </a:spcBef>
              <a:spcAft>
                <a:spcPts val="0"/>
              </a:spcAft>
              <a:buSzPts val="2000"/>
            </a:pPr>
            <a:r>
              <a:rPr lang="en-US" sz="1800" b="1" dirty="0">
                <a:latin typeface="+mn-lt"/>
                <a:ea typeface="Roboto"/>
                <a:cs typeface="Roboto"/>
                <a:sym typeface="Roboto"/>
              </a:rPr>
              <a:t>Smoking Habits Of People</a:t>
            </a:r>
          </a:p>
        </p:txBody>
      </p:sp>
      <p:pic>
        <p:nvPicPr>
          <p:cNvPr id="5" name="Picture 4">
            <a:extLst>
              <a:ext uri="{FF2B5EF4-FFF2-40B4-BE49-F238E27FC236}">
                <a16:creationId xmlns:a16="http://schemas.microsoft.com/office/drawing/2014/main" id="{1E2F1796-5FBC-433C-8444-FDAAEDE094F2}"/>
              </a:ext>
            </a:extLst>
          </p:cNvPr>
          <p:cNvPicPr>
            <a:picLocks noChangeAspect="1"/>
          </p:cNvPicPr>
          <p:nvPr/>
        </p:nvPicPr>
        <p:blipFill>
          <a:blip r:embed="rId3"/>
          <a:stretch>
            <a:fillRect/>
          </a:stretch>
        </p:blipFill>
        <p:spPr>
          <a:xfrm>
            <a:off x="326400" y="1720868"/>
            <a:ext cx="3764606" cy="2591025"/>
          </a:xfrm>
          <a:prstGeom prst="rect">
            <a:avLst/>
          </a:prstGeom>
        </p:spPr>
      </p:pic>
      <p:pic>
        <p:nvPicPr>
          <p:cNvPr id="8" name="Picture 7">
            <a:extLst>
              <a:ext uri="{FF2B5EF4-FFF2-40B4-BE49-F238E27FC236}">
                <a16:creationId xmlns:a16="http://schemas.microsoft.com/office/drawing/2014/main" id="{76BD8091-5425-4EC2-8B81-ACA42D88BD57}"/>
              </a:ext>
            </a:extLst>
          </p:cNvPr>
          <p:cNvPicPr>
            <a:picLocks noChangeAspect="1"/>
          </p:cNvPicPr>
          <p:nvPr/>
        </p:nvPicPr>
        <p:blipFill>
          <a:blip r:embed="rId4"/>
          <a:stretch>
            <a:fillRect/>
          </a:stretch>
        </p:blipFill>
        <p:spPr>
          <a:xfrm>
            <a:off x="4091006" y="1622928"/>
            <a:ext cx="4442069" cy="2786903"/>
          </a:xfrm>
          <a:prstGeom prst="rect">
            <a:avLst/>
          </a:prstGeom>
        </p:spPr>
      </p:pic>
    </p:spTree>
    <p:extLst>
      <p:ext uri="{BB962C8B-B14F-4D97-AF65-F5344CB8AC3E}">
        <p14:creationId xmlns:p14="http://schemas.microsoft.com/office/powerpoint/2010/main" val="3175294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0500"/>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Data Visualization</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2;p17">
            <a:extLst>
              <a:ext uri="{FF2B5EF4-FFF2-40B4-BE49-F238E27FC236}">
                <a16:creationId xmlns:a16="http://schemas.microsoft.com/office/drawing/2014/main" id="{9EC1A70C-5FF6-4572-813C-67203C907D25}"/>
              </a:ext>
            </a:extLst>
          </p:cNvPr>
          <p:cNvSpPr txBox="1"/>
          <p:nvPr/>
        </p:nvSpPr>
        <p:spPr>
          <a:xfrm>
            <a:off x="177525" y="679207"/>
            <a:ext cx="9144000" cy="4136400"/>
          </a:xfrm>
          <a:prstGeom prst="rect">
            <a:avLst/>
          </a:prstGeom>
          <a:noFill/>
          <a:ln>
            <a:noFill/>
          </a:ln>
        </p:spPr>
        <p:txBody>
          <a:bodyPr spcFirstLastPara="1" wrap="square" lIns="274300" tIns="274300" rIns="274300" bIns="274300" anchor="t" anchorCtr="0">
            <a:noAutofit/>
          </a:bodyPr>
          <a:lstStyle/>
          <a:p>
            <a:pPr marL="101600" lvl="0" algn="just" rtl="0">
              <a:spcBef>
                <a:spcPts val="0"/>
              </a:spcBef>
              <a:spcAft>
                <a:spcPts val="0"/>
              </a:spcAft>
              <a:buSzPts val="2000"/>
            </a:pPr>
            <a:r>
              <a:rPr lang="en-US" sz="1800" b="1" dirty="0">
                <a:latin typeface="Roboto"/>
                <a:ea typeface="Roboto"/>
                <a:cs typeface="Roboto"/>
                <a:sym typeface="Roboto"/>
              </a:rPr>
              <a:t>Heart Disease vs Stroke</a:t>
            </a:r>
          </a:p>
          <a:p>
            <a:pPr marL="101600" lvl="0" algn="just" rtl="0">
              <a:lnSpc>
                <a:spcPct val="150000"/>
              </a:lnSpc>
              <a:spcBef>
                <a:spcPts val="0"/>
              </a:spcBef>
              <a:spcAft>
                <a:spcPts val="0"/>
              </a:spcAft>
              <a:buSzPts val="2000"/>
            </a:pPr>
            <a:endParaRPr sz="2000" dirty="0">
              <a:latin typeface="Roboto"/>
              <a:ea typeface="Roboto"/>
              <a:cs typeface="Roboto"/>
              <a:sym typeface="Roboto"/>
            </a:endParaRPr>
          </a:p>
        </p:txBody>
      </p:sp>
      <p:pic>
        <p:nvPicPr>
          <p:cNvPr id="8" name="Picture 7">
            <a:extLst>
              <a:ext uri="{FF2B5EF4-FFF2-40B4-BE49-F238E27FC236}">
                <a16:creationId xmlns:a16="http://schemas.microsoft.com/office/drawing/2014/main" id="{8C32E465-30CE-4E09-B04C-55C60726E430}"/>
              </a:ext>
            </a:extLst>
          </p:cNvPr>
          <p:cNvPicPr>
            <a:picLocks noChangeAspect="1"/>
          </p:cNvPicPr>
          <p:nvPr/>
        </p:nvPicPr>
        <p:blipFill>
          <a:blip r:embed="rId3"/>
          <a:stretch>
            <a:fillRect/>
          </a:stretch>
        </p:blipFill>
        <p:spPr>
          <a:xfrm>
            <a:off x="177525" y="1522718"/>
            <a:ext cx="4549534" cy="2941575"/>
          </a:xfrm>
          <a:prstGeom prst="rect">
            <a:avLst/>
          </a:prstGeom>
        </p:spPr>
      </p:pic>
    </p:spTree>
    <p:extLst>
      <p:ext uri="{BB962C8B-B14F-4D97-AF65-F5344CB8AC3E}">
        <p14:creationId xmlns:p14="http://schemas.microsoft.com/office/powerpoint/2010/main" val="339008597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618</TotalTime>
  <Words>754</Words>
  <Application>Microsoft Office PowerPoint</Application>
  <PresentationFormat>On-screen Show (16:9)</PresentationFormat>
  <Paragraphs>83</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Roboto-Regular</vt:lpstr>
      <vt:lpstr>Arial</vt:lpstr>
      <vt:lpstr>Roboto</vt:lpstr>
      <vt:lpstr>Simple Light</vt:lpstr>
      <vt:lpstr>PowerPoint Presentation</vt:lpstr>
      <vt:lpstr>Problem Statement</vt:lpstr>
      <vt:lpstr>Proposed Solution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Effect of Data Preprocessing</vt:lpstr>
      <vt:lpstr>Effect of Data Preprocessing</vt:lpstr>
      <vt:lpstr>Effect of Data Preprocessing</vt:lpstr>
      <vt:lpstr>Machine Learning Modelling</vt:lpstr>
      <vt:lpstr>Machine Learning Modelling</vt:lpstr>
      <vt:lpstr>Machine Learning Modelling</vt:lpstr>
      <vt:lpstr>Optimisation</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fireb</dc:creator>
  <cp:lastModifiedBy>aniruddhamane940@gmail.com</cp:lastModifiedBy>
  <cp:revision>68</cp:revision>
  <dcterms:modified xsi:type="dcterms:W3CDTF">2022-09-28T08:01:18Z</dcterms:modified>
</cp:coreProperties>
</file>