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5" r:id="rId7"/>
    <p:sldId id="266" r:id="rId8"/>
    <p:sldId id="267" r:id="rId9"/>
    <p:sldId id="268" r:id="rId10"/>
    <p:sldId id="272" r:id="rId11"/>
    <p:sldId id="270" r:id="rId12"/>
    <p:sldId id="271"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48" autoAdjust="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3E39-2ECC-CBB1-FF6E-D49C68F35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68DA23-A092-6C8D-1F33-71BEF016C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4DBE97-14DB-2A73-AD73-604D08BDFEF8}"/>
              </a:ext>
            </a:extLst>
          </p:cNvPr>
          <p:cNvSpPr>
            <a:spLocks noGrp="1"/>
          </p:cNvSpPr>
          <p:nvPr>
            <p:ph type="dt" sz="half" idx="10"/>
          </p:nvPr>
        </p:nvSpPr>
        <p:spPr/>
        <p:txBody>
          <a:bodyPr/>
          <a:lstStyle/>
          <a:p>
            <a:fld id="{E79CF889-D34A-4D43-BFCA-3D3DF9C7B0F2}" type="datetimeFigureOut">
              <a:rPr lang="en-IN" smtClean="0"/>
              <a:t>23-11-2022</a:t>
            </a:fld>
            <a:endParaRPr lang="en-IN"/>
          </a:p>
        </p:txBody>
      </p:sp>
      <p:sp>
        <p:nvSpPr>
          <p:cNvPr id="5" name="Footer Placeholder 4">
            <a:extLst>
              <a:ext uri="{FF2B5EF4-FFF2-40B4-BE49-F238E27FC236}">
                <a16:creationId xmlns:a16="http://schemas.microsoft.com/office/drawing/2014/main" id="{7D6EA8D6-22A6-99AB-B11B-F9DAD8F51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DB46B-83F1-4797-9BBA-95B9C1CAA92F}"/>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71715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3A0D-C14C-CF0B-DFE3-FA69D07842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55B0F6-711E-4006-A0B1-7DC52E260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1A0BC-6BB5-34E8-3F38-1D133D804A54}"/>
              </a:ext>
            </a:extLst>
          </p:cNvPr>
          <p:cNvSpPr>
            <a:spLocks noGrp="1"/>
          </p:cNvSpPr>
          <p:nvPr>
            <p:ph type="dt" sz="half" idx="10"/>
          </p:nvPr>
        </p:nvSpPr>
        <p:spPr/>
        <p:txBody>
          <a:bodyPr/>
          <a:lstStyle/>
          <a:p>
            <a:fld id="{E79CF889-D34A-4D43-BFCA-3D3DF9C7B0F2}" type="datetimeFigureOut">
              <a:rPr lang="en-IN" smtClean="0"/>
              <a:t>23-11-2022</a:t>
            </a:fld>
            <a:endParaRPr lang="en-IN"/>
          </a:p>
        </p:txBody>
      </p:sp>
      <p:sp>
        <p:nvSpPr>
          <p:cNvPr id="5" name="Footer Placeholder 4">
            <a:extLst>
              <a:ext uri="{FF2B5EF4-FFF2-40B4-BE49-F238E27FC236}">
                <a16:creationId xmlns:a16="http://schemas.microsoft.com/office/drawing/2014/main" id="{7273A106-539C-E3CD-3BB9-E87C25188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02A13-030C-86C4-240E-9200A373AF68}"/>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68574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80944-5020-9067-286F-AF42E203F7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892C2A-5D69-6B59-F3DF-DE854C4647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FB7469-ABD4-FCC7-FD68-A8A57712331E}"/>
              </a:ext>
            </a:extLst>
          </p:cNvPr>
          <p:cNvSpPr>
            <a:spLocks noGrp="1"/>
          </p:cNvSpPr>
          <p:nvPr>
            <p:ph type="dt" sz="half" idx="10"/>
          </p:nvPr>
        </p:nvSpPr>
        <p:spPr/>
        <p:txBody>
          <a:bodyPr/>
          <a:lstStyle/>
          <a:p>
            <a:fld id="{E79CF889-D34A-4D43-BFCA-3D3DF9C7B0F2}" type="datetimeFigureOut">
              <a:rPr lang="en-IN" smtClean="0"/>
              <a:t>23-11-2022</a:t>
            </a:fld>
            <a:endParaRPr lang="en-IN"/>
          </a:p>
        </p:txBody>
      </p:sp>
      <p:sp>
        <p:nvSpPr>
          <p:cNvPr id="5" name="Footer Placeholder 4">
            <a:extLst>
              <a:ext uri="{FF2B5EF4-FFF2-40B4-BE49-F238E27FC236}">
                <a16:creationId xmlns:a16="http://schemas.microsoft.com/office/drawing/2014/main" id="{E8357670-2F75-3136-E6D6-C999EE6B6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07A8D-1902-3AF3-0D7E-D9B7EFBF5B0C}"/>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9941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0B92-25E2-9D80-15AF-43913BBDE6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FF42A6-ADDE-4536-A224-93CDAC224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60FC6-01EC-0F2C-6E95-9E047C2FCE80}"/>
              </a:ext>
            </a:extLst>
          </p:cNvPr>
          <p:cNvSpPr>
            <a:spLocks noGrp="1"/>
          </p:cNvSpPr>
          <p:nvPr>
            <p:ph type="dt" sz="half" idx="10"/>
          </p:nvPr>
        </p:nvSpPr>
        <p:spPr/>
        <p:txBody>
          <a:bodyPr/>
          <a:lstStyle/>
          <a:p>
            <a:fld id="{E79CF889-D34A-4D43-BFCA-3D3DF9C7B0F2}" type="datetimeFigureOut">
              <a:rPr lang="en-IN" smtClean="0"/>
              <a:t>23-11-2022</a:t>
            </a:fld>
            <a:endParaRPr lang="en-IN"/>
          </a:p>
        </p:txBody>
      </p:sp>
      <p:sp>
        <p:nvSpPr>
          <p:cNvPr id="5" name="Footer Placeholder 4">
            <a:extLst>
              <a:ext uri="{FF2B5EF4-FFF2-40B4-BE49-F238E27FC236}">
                <a16:creationId xmlns:a16="http://schemas.microsoft.com/office/drawing/2014/main" id="{CD2CDA88-C54F-6CAD-C638-803CBDAB4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3DE84-FBF7-175E-09B0-8F77E8647C1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41112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0C74-EC34-289E-CB6F-93FCA877B5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FACC6F-9B3B-3E92-BB23-8C2C527945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8F4F77-C7A1-516B-ABCD-99BF21AA262C}"/>
              </a:ext>
            </a:extLst>
          </p:cNvPr>
          <p:cNvSpPr>
            <a:spLocks noGrp="1"/>
          </p:cNvSpPr>
          <p:nvPr>
            <p:ph type="dt" sz="half" idx="10"/>
          </p:nvPr>
        </p:nvSpPr>
        <p:spPr/>
        <p:txBody>
          <a:bodyPr/>
          <a:lstStyle/>
          <a:p>
            <a:fld id="{E79CF889-D34A-4D43-BFCA-3D3DF9C7B0F2}" type="datetimeFigureOut">
              <a:rPr lang="en-IN" smtClean="0"/>
              <a:t>23-11-2022</a:t>
            </a:fld>
            <a:endParaRPr lang="en-IN"/>
          </a:p>
        </p:txBody>
      </p:sp>
      <p:sp>
        <p:nvSpPr>
          <p:cNvPr id="5" name="Footer Placeholder 4">
            <a:extLst>
              <a:ext uri="{FF2B5EF4-FFF2-40B4-BE49-F238E27FC236}">
                <a16:creationId xmlns:a16="http://schemas.microsoft.com/office/drawing/2014/main" id="{E1E4C8F9-D48E-0791-AE66-C7F6ABF11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A3142-68F3-578A-05D0-5C26BDA0A79E}"/>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00250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7E47-999F-615B-DB6A-CF5300DECE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D31F86-54CE-BDEB-4872-2DBA554FD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E74AA-DA23-0DA8-DC81-4F8D55D3C7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B73AD1-15C3-FA48-D76E-A1A9D222824A}"/>
              </a:ext>
            </a:extLst>
          </p:cNvPr>
          <p:cNvSpPr>
            <a:spLocks noGrp="1"/>
          </p:cNvSpPr>
          <p:nvPr>
            <p:ph type="dt" sz="half" idx="10"/>
          </p:nvPr>
        </p:nvSpPr>
        <p:spPr/>
        <p:txBody>
          <a:bodyPr/>
          <a:lstStyle/>
          <a:p>
            <a:fld id="{E79CF889-D34A-4D43-BFCA-3D3DF9C7B0F2}" type="datetimeFigureOut">
              <a:rPr lang="en-IN" smtClean="0"/>
              <a:t>23-11-2022</a:t>
            </a:fld>
            <a:endParaRPr lang="en-IN"/>
          </a:p>
        </p:txBody>
      </p:sp>
      <p:sp>
        <p:nvSpPr>
          <p:cNvPr id="6" name="Footer Placeholder 5">
            <a:extLst>
              <a:ext uri="{FF2B5EF4-FFF2-40B4-BE49-F238E27FC236}">
                <a16:creationId xmlns:a16="http://schemas.microsoft.com/office/drawing/2014/main" id="{9E57ADAC-5984-863C-1BDF-CD457E5BC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586DB-83AA-9332-3D8A-C83413B2B992}"/>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391814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812C-442D-BB45-A64B-3B4E61319C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8EF5C7-8B37-7E21-9D9E-C3E41E230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C8AAF-94F1-E03F-704D-0705582E3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9A5BC-6A25-D79C-DFFF-2C640D156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1D7D0-E668-27FA-70D2-8DA81BBC1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736878-6C15-754F-BADF-0B614AE2791E}"/>
              </a:ext>
            </a:extLst>
          </p:cNvPr>
          <p:cNvSpPr>
            <a:spLocks noGrp="1"/>
          </p:cNvSpPr>
          <p:nvPr>
            <p:ph type="dt" sz="half" idx="10"/>
          </p:nvPr>
        </p:nvSpPr>
        <p:spPr/>
        <p:txBody>
          <a:bodyPr/>
          <a:lstStyle/>
          <a:p>
            <a:fld id="{E79CF889-D34A-4D43-BFCA-3D3DF9C7B0F2}" type="datetimeFigureOut">
              <a:rPr lang="en-IN" smtClean="0"/>
              <a:t>23-11-2022</a:t>
            </a:fld>
            <a:endParaRPr lang="en-IN"/>
          </a:p>
        </p:txBody>
      </p:sp>
      <p:sp>
        <p:nvSpPr>
          <p:cNvPr id="8" name="Footer Placeholder 7">
            <a:extLst>
              <a:ext uri="{FF2B5EF4-FFF2-40B4-BE49-F238E27FC236}">
                <a16:creationId xmlns:a16="http://schemas.microsoft.com/office/drawing/2014/main" id="{FF9D7B1A-55C3-3CD6-8FB9-4A57C15178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5C5F90-9570-3FF5-8C6F-C557C8697DE3}"/>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7851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8450-7C25-8068-7573-AC30B67B9A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67105A-0A45-C5A4-D35E-1D7E8986093A}"/>
              </a:ext>
            </a:extLst>
          </p:cNvPr>
          <p:cNvSpPr>
            <a:spLocks noGrp="1"/>
          </p:cNvSpPr>
          <p:nvPr>
            <p:ph type="dt" sz="half" idx="10"/>
          </p:nvPr>
        </p:nvSpPr>
        <p:spPr/>
        <p:txBody>
          <a:bodyPr/>
          <a:lstStyle/>
          <a:p>
            <a:fld id="{E79CF889-D34A-4D43-BFCA-3D3DF9C7B0F2}" type="datetimeFigureOut">
              <a:rPr lang="en-IN" smtClean="0"/>
              <a:t>23-11-2022</a:t>
            </a:fld>
            <a:endParaRPr lang="en-IN"/>
          </a:p>
        </p:txBody>
      </p:sp>
      <p:sp>
        <p:nvSpPr>
          <p:cNvPr id="4" name="Footer Placeholder 3">
            <a:extLst>
              <a:ext uri="{FF2B5EF4-FFF2-40B4-BE49-F238E27FC236}">
                <a16:creationId xmlns:a16="http://schemas.microsoft.com/office/drawing/2014/main" id="{3DFCBCAC-C186-053C-232C-C63A9068E7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3E5495-4B50-2E5A-0583-817FFD61140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54252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61998F-A461-C388-3C3B-55C13780B0B2}"/>
              </a:ext>
            </a:extLst>
          </p:cNvPr>
          <p:cNvSpPr>
            <a:spLocks noGrp="1"/>
          </p:cNvSpPr>
          <p:nvPr>
            <p:ph type="dt" sz="half" idx="10"/>
          </p:nvPr>
        </p:nvSpPr>
        <p:spPr/>
        <p:txBody>
          <a:bodyPr/>
          <a:lstStyle/>
          <a:p>
            <a:fld id="{E79CF889-D34A-4D43-BFCA-3D3DF9C7B0F2}" type="datetimeFigureOut">
              <a:rPr lang="en-IN" smtClean="0"/>
              <a:t>23-11-2022</a:t>
            </a:fld>
            <a:endParaRPr lang="en-IN"/>
          </a:p>
        </p:txBody>
      </p:sp>
      <p:sp>
        <p:nvSpPr>
          <p:cNvPr id="3" name="Footer Placeholder 2">
            <a:extLst>
              <a:ext uri="{FF2B5EF4-FFF2-40B4-BE49-F238E27FC236}">
                <a16:creationId xmlns:a16="http://schemas.microsoft.com/office/drawing/2014/main" id="{4FD579D9-F834-821E-AC11-CFDC57A064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1EC8DC-66E3-5A64-D014-D4211A7EBC17}"/>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104898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5D4B-2BA4-3D88-BF3E-1489B84A9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21A2A2-2750-4322-BF6D-18AC2F7BD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21FA19-721B-5A45-4957-F2080D937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E77B1-2425-3893-4574-6709337DE4DB}"/>
              </a:ext>
            </a:extLst>
          </p:cNvPr>
          <p:cNvSpPr>
            <a:spLocks noGrp="1"/>
          </p:cNvSpPr>
          <p:nvPr>
            <p:ph type="dt" sz="half" idx="10"/>
          </p:nvPr>
        </p:nvSpPr>
        <p:spPr/>
        <p:txBody>
          <a:bodyPr/>
          <a:lstStyle/>
          <a:p>
            <a:fld id="{E79CF889-D34A-4D43-BFCA-3D3DF9C7B0F2}" type="datetimeFigureOut">
              <a:rPr lang="en-IN" smtClean="0"/>
              <a:t>23-11-2022</a:t>
            </a:fld>
            <a:endParaRPr lang="en-IN"/>
          </a:p>
        </p:txBody>
      </p:sp>
      <p:sp>
        <p:nvSpPr>
          <p:cNvPr id="6" name="Footer Placeholder 5">
            <a:extLst>
              <a:ext uri="{FF2B5EF4-FFF2-40B4-BE49-F238E27FC236}">
                <a16:creationId xmlns:a16="http://schemas.microsoft.com/office/drawing/2014/main" id="{E14F4162-3640-912B-D2BC-13F4893C45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E2584-55AE-94D5-EBA9-87CE0A0F954D}"/>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4988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FA4D6-B3AC-E0DF-48E7-A754E7BED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16917-CE27-19BB-7EF3-148642FA0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CE3778-B2B3-9186-108E-519B5AF0D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C29F9-5CAC-27F4-A2D2-C0016D0B6ED3}"/>
              </a:ext>
            </a:extLst>
          </p:cNvPr>
          <p:cNvSpPr>
            <a:spLocks noGrp="1"/>
          </p:cNvSpPr>
          <p:nvPr>
            <p:ph type="dt" sz="half" idx="10"/>
          </p:nvPr>
        </p:nvSpPr>
        <p:spPr/>
        <p:txBody>
          <a:bodyPr/>
          <a:lstStyle/>
          <a:p>
            <a:fld id="{E79CF889-D34A-4D43-BFCA-3D3DF9C7B0F2}" type="datetimeFigureOut">
              <a:rPr lang="en-IN" smtClean="0"/>
              <a:t>23-11-2022</a:t>
            </a:fld>
            <a:endParaRPr lang="en-IN"/>
          </a:p>
        </p:txBody>
      </p:sp>
      <p:sp>
        <p:nvSpPr>
          <p:cNvPr id="6" name="Footer Placeholder 5">
            <a:extLst>
              <a:ext uri="{FF2B5EF4-FFF2-40B4-BE49-F238E27FC236}">
                <a16:creationId xmlns:a16="http://schemas.microsoft.com/office/drawing/2014/main" id="{78AA19E4-0EBD-C36E-65BC-5136283486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E6CE19-A4EC-9FE5-46F7-062BB9515254}"/>
              </a:ext>
            </a:extLst>
          </p:cNvPr>
          <p:cNvSpPr>
            <a:spLocks noGrp="1"/>
          </p:cNvSpPr>
          <p:nvPr>
            <p:ph type="sldNum" sz="quarter" idx="12"/>
          </p:nvPr>
        </p:nvSpPr>
        <p:spPr/>
        <p:txBody>
          <a:bodyPr/>
          <a:lstStyle/>
          <a:p>
            <a:fld id="{85813A30-21B5-4809-9F89-A980F9F3239C}" type="slidenum">
              <a:rPr lang="en-IN" smtClean="0"/>
              <a:t>‹#›</a:t>
            </a:fld>
            <a:endParaRPr lang="en-IN"/>
          </a:p>
        </p:txBody>
      </p:sp>
    </p:spTree>
    <p:extLst>
      <p:ext uri="{BB962C8B-B14F-4D97-AF65-F5344CB8AC3E}">
        <p14:creationId xmlns:p14="http://schemas.microsoft.com/office/powerpoint/2010/main" val="281537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C31B0-7515-1EAE-83E5-4FBAFAC62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4B8ACC-D0A3-5FB2-17EC-35C8C78B0E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23CBB1-78D6-2A5D-1E1B-F20D283F3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CF889-D34A-4D43-BFCA-3D3DF9C7B0F2}" type="datetimeFigureOut">
              <a:rPr lang="en-IN" smtClean="0"/>
              <a:t>23-11-2022</a:t>
            </a:fld>
            <a:endParaRPr lang="en-IN"/>
          </a:p>
        </p:txBody>
      </p:sp>
      <p:sp>
        <p:nvSpPr>
          <p:cNvPr id="5" name="Footer Placeholder 4">
            <a:extLst>
              <a:ext uri="{FF2B5EF4-FFF2-40B4-BE49-F238E27FC236}">
                <a16:creationId xmlns:a16="http://schemas.microsoft.com/office/drawing/2014/main" id="{0B0DAA43-117D-CFBC-A17E-046A3B239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F1CB7C-F05A-A74D-AB62-C03EB72A4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13A30-21B5-4809-9F89-A980F9F3239C}" type="slidenum">
              <a:rPr lang="en-IN" smtClean="0"/>
              <a:t>‹#›</a:t>
            </a:fld>
            <a:endParaRPr lang="en-IN"/>
          </a:p>
        </p:txBody>
      </p:sp>
    </p:spTree>
    <p:extLst>
      <p:ext uri="{BB962C8B-B14F-4D97-AF65-F5344CB8AC3E}">
        <p14:creationId xmlns:p14="http://schemas.microsoft.com/office/powerpoint/2010/main" val="302335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Problem Statement and Understanding</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chor="ctr">
            <a:normAutofit/>
          </a:bodyPr>
          <a:lstStyle/>
          <a:p>
            <a:pPr lvl="1" algn="l"/>
            <a:r>
              <a:rPr lang="en-US" dirty="0"/>
              <a:t>    </a:t>
            </a:r>
            <a:r>
              <a:rPr lang="en-US" sz="1800" dirty="0"/>
              <a:t>Spam Detector is used to detect unwanted, malicious and virus infected texts and helps to separate them from the </a:t>
            </a:r>
            <a:r>
              <a:rPr lang="en-US" sz="1800" dirty="0" err="1"/>
              <a:t>nonspam</a:t>
            </a:r>
            <a:r>
              <a:rPr lang="en-US" sz="1800" dirty="0"/>
              <a:t> texts. It uses a binary type of classification containing the labels such as ‘ham’ (</a:t>
            </a:r>
            <a:r>
              <a:rPr lang="en-US" sz="1800" dirty="0" err="1"/>
              <a:t>nonspam</a:t>
            </a:r>
            <a:r>
              <a:rPr lang="en-US" sz="1800" dirty="0"/>
              <a:t>) and spam. Application of this can be seen in Google Mail (GMAIL) where it segregates the spam emails in order to prevent them from getting into the user’s inbox.</a:t>
            </a:r>
          </a:p>
          <a:p>
            <a:pPr lvl="1" algn="l"/>
            <a:endParaRPr lang="en-US" sz="1800" dirty="0"/>
          </a:p>
          <a:p>
            <a:pPr lvl="1" algn="l"/>
            <a:r>
              <a:rPr lang="en-US" sz="1800" dirty="0"/>
              <a:t>The files contain one message per line. Each line is composed by two columns: v1 contains the label (ham or spam) and v2 contains the raw text. A collection of 5573 rows SMS spam messages was manually extracted from the </a:t>
            </a:r>
            <a:r>
              <a:rPr lang="en-US" sz="1800" dirty="0" err="1"/>
              <a:t>Grumbletext</a:t>
            </a:r>
            <a:r>
              <a:rPr lang="en-US" sz="1800" dirty="0"/>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 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endParaRPr lang="en-IN" sz="1800" dirty="0"/>
          </a:p>
        </p:txBody>
      </p:sp>
    </p:spTree>
    <p:extLst>
      <p:ext uri="{BB962C8B-B14F-4D97-AF65-F5344CB8AC3E}">
        <p14:creationId xmlns:p14="http://schemas.microsoft.com/office/powerpoint/2010/main" val="1780119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DecisionTreeClassifier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9.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RandomForestClassifier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B00ECEB-A2EE-732C-8AAD-3EFEDC1FB7F7}"/>
              </a:ext>
            </a:extLst>
          </p:cNvPr>
          <p:cNvPicPr>
            <a:picLocks noChangeAspect="1"/>
          </p:cNvPicPr>
          <p:nvPr/>
        </p:nvPicPr>
        <p:blipFill>
          <a:blip r:embed="rId2"/>
          <a:stretch>
            <a:fillRect/>
          </a:stretch>
        </p:blipFill>
        <p:spPr>
          <a:xfrm>
            <a:off x="282726" y="1304639"/>
            <a:ext cx="4160520" cy="4387850"/>
          </a:xfrm>
          <a:prstGeom prst="rect">
            <a:avLst/>
          </a:prstGeom>
        </p:spPr>
      </p:pic>
      <p:pic>
        <p:nvPicPr>
          <p:cNvPr id="8" name="Picture 7">
            <a:extLst>
              <a:ext uri="{FF2B5EF4-FFF2-40B4-BE49-F238E27FC236}">
                <a16:creationId xmlns:a16="http://schemas.microsoft.com/office/drawing/2014/main" id="{90C50782-8D2D-BE9D-0351-537BE92C5FA4}"/>
              </a:ext>
            </a:extLst>
          </p:cNvPr>
          <p:cNvPicPr>
            <a:picLocks noChangeAspect="1"/>
          </p:cNvPicPr>
          <p:nvPr/>
        </p:nvPicPr>
        <p:blipFill>
          <a:blip r:embed="rId3"/>
          <a:stretch>
            <a:fillRect/>
          </a:stretch>
        </p:blipFill>
        <p:spPr>
          <a:xfrm>
            <a:off x="6284536" y="1304639"/>
            <a:ext cx="4244340" cy="4549140"/>
          </a:xfrm>
          <a:prstGeom prst="rect">
            <a:avLst/>
          </a:prstGeom>
        </p:spPr>
      </p:pic>
    </p:spTree>
    <p:extLst>
      <p:ext uri="{BB962C8B-B14F-4D97-AF65-F5344CB8AC3E}">
        <p14:creationId xmlns:p14="http://schemas.microsoft.com/office/powerpoint/2010/main" val="3570697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Interpretation of the Results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Below is the table that shows the final result of the various models.</a:t>
            </a:r>
          </a:p>
        </p:txBody>
      </p:sp>
      <p:graphicFrame>
        <p:nvGraphicFramePr>
          <p:cNvPr id="4" name="Table 3">
            <a:extLst>
              <a:ext uri="{FF2B5EF4-FFF2-40B4-BE49-F238E27FC236}">
                <a16:creationId xmlns:a16="http://schemas.microsoft.com/office/drawing/2014/main" id="{19A5B2E8-3D5F-5D34-ED5D-07AB006F39FD}"/>
              </a:ext>
            </a:extLst>
          </p:cNvPr>
          <p:cNvGraphicFramePr>
            <a:graphicFrameLocks noGrp="1"/>
          </p:cNvGraphicFramePr>
          <p:nvPr>
            <p:extLst>
              <p:ext uri="{D42A27DB-BD31-4B8C-83A1-F6EECF244321}">
                <p14:modId xmlns:p14="http://schemas.microsoft.com/office/powerpoint/2010/main" val="2579062525"/>
              </p:ext>
            </p:extLst>
          </p:nvPr>
        </p:nvGraphicFramePr>
        <p:xfrm>
          <a:off x="1524000" y="1810512"/>
          <a:ext cx="8014200" cy="3374228"/>
        </p:xfrm>
        <a:graphic>
          <a:graphicData uri="http://schemas.openxmlformats.org/drawingml/2006/table">
            <a:tbl>
              <a:tblPr firstRow="1" firstCol="1" bandRow="1"/>
              <a:tblGrid>
                <a:gridCol w="2376972">
                  <a:extLst>
                    <a:ext uri="{9D8B030D-6E8A-4147-A177-3AD203B41FA5}">
                      <a16:colId xmlns:a16="http://schemas.microsoft.com/office/drawing/2014/main" val="761540680"/>
                    </a:ext>
                  </a:extLst>
                </a:gridCol>
                <a:gridCol w="1319752">
                  <a:extLst>
                    <a:ext uri="{9D8B030D-6E8A-4147-A177-3AD203B41FA5}">
                      <a16:colId xmlns:a16="http://schemas.microsoft.com/office/drawing/2014/main" val="1996913167"/>
                    </a:ext>
                  </a:extLst>
                </a:gridCol>
                <a:gridCol w="2064470">
                  <a:extLst>
                    <a:ext uri="{9D8B030D-6E8A-4147-A177-3AD203B41FA5}">
                      <a16:colId xmlns:a16="http://schemas.microsoft.com/office/drawing/2014/main" val="3639240206"/>
                    </a:ext>
                  </a:extLst>
                </a:gridCol>
                <a:gridCol w="2253006">
                  <a:extLst>
                    <a:ext uri="{9D8B030D-6E8A-4147-A177-3AD203B41FA5}">
                      <a16:colId xmlns:a16="http://schemas.microsoft.com/office/drawing/2014/main" val="89377338"/>
                    </a:ext>
                  </a:extLst>
                </a:gridCol>
              </a:tblGrid>
              <a:tr h="552647">
                <a:tc>
                  <a:txBody>
                    <a:bodyPr/>
                    <a:lstStyle/>
                    <a:p>
                      <a:pPr marL="457200" algn="l">
                        <a:lnSpc>
                          <a:spcPct val="107000"/>
                        </a:lnSpc>
                      </a:pP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Model_Name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400" b="1" dirty="0">
                          <a:effectLst/>
                          <a:latin typeface="Calibri" panose="020F0502020204030204" pitchFamily="34" charset="0"/>
                          <a:ea typeface="Calibri" panose="020F0502020204030204" pitchFamily="34" charset="0"/>
                          <a:cs typeface="Times New Roman" panose="02020603050405020304" pitchFamily="18" charset="0"/>
                        </a:rPr>
                        <a:t>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400" b="1">
                          <a:effectLst/>
                          <a:latin typeface="Calibri" panose="020F0502020204030204" pitchFamily="34" charset="0"/>
                          <a:ea typeface="Calibri" panose="020F0502020204030204" pitchFamily="34" charset="0"/>
                          <a:cs typeface="Times New Roman" panose="02020603050405020304" pitchFamily="18" charset="0"/>
                        </a:rPr>
                        <a:t>Precision_Score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800"/>
                        </a:spcAft>
                      </a:pPr>
                      <a:r>
                        <a:rPr lang="en-IN" sz="1400" b="1">
                          <a:effectLst/>
                          <a:latin typeface="Calibri" panose="020F0502020204030204" pitchFamily="34" charset="0"/>
                          <a:ea typeface="Calibri" panose="020F0502020204030204" pitchFamily="34" charset="0"/>
                          <a:cs typeface="Times New Roman" panose="02020603050405020304" pitchFamily="18" charset="0"/>
                        </a:rPr>
                        <a:t>Confusion_Matrix_FP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1130604"/>
                  </a:ext>
                </a:extLst>
              </a:tr>
              <a:tr h="313509">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SupportVectorClassifier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dirty="0">
                          <a:effectLst/>
                          <a:latin typeface="Calibri" panose="020F0502020204030204" pitchFamily="34" charset="0"/>
                          <a:ea typeface="Calibri" panose="020F0502020204030204" pitchFamily="34" charset="0"/>
                          <a:cs typeface="Times New Roman" panose="02020603050405020304" pitchFamily="18" charset="0"/>
                        </a:rPr>
                        <a:t>97.68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892931"/>
                  </a:ext>
                </a:extLst>
              </a:tr>
              <a:tr h="313509">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KNeighborsClassifier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92.5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8603838"/>
                  </a:ext>
                </a:extLst>
              </a:tr>
              <a:tr h="313509">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RandomForestClassifier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97.68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dirty="0">
                          <a:effectLst/>
                          <a:latin typeface="Calibri" panose="020F0502020204030204" pitchFamily="34" charset="0"/>
                          <a:ea typeface="Calibri" panose="020F0502020204030204" pitchFamily="34" charset="0"/>
                          <a:cs typeface="Times New Roman" panose="02020603050405020304" pitchFamily="18" charset="0"/>
                        </a:rPr>
                        <a:t>0.98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800"/>
                        </a:spcAft>
                      </a:pPr>
                      <a:r>
                        <a:rPr lang="en-IN" sz="1200">
                          <a:effectLst/>
                          <a:latin typeface="Calibri" panose="020F0502020204030204" pitchFamily="34" charset="0"/>
                          <a:ea typeface="Calibri" panose="020F0502020204030204" pitchFamily="34" charset="0"/>
                          <a:cs typeface="Times New Roman" panose="02020603050405020304" pitchFamily="18" charset="0"/>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0126235"/>
                  </a:ext>
                </a:extLst>
              </a:tr>
              <a:tr h="313509">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LogisticRegression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98.69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dirty="0">
                          <a:effectLst/>
                          <a:latin typeface="Calibri" panose="020F0502020204030204" pitchFamily="34" charset="0"/>
                          <a:ea typeface="Calibri" panose="020F0502020204030204" pitchFamily="34" charset="0"/>
                          <a:cs typeface="Times New Roman" panose="02020603050405020304" pitchFamily="18" charset="0"/>
                        </a:rPr>
                        <a:t>0.98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0998918"/>
                  </a:ext>
                </a:extLst>
              </a:tr>
              <a:tr h="313509">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BernoulliNB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98.07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0.95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8413"/>
                  </a:ext>
                </a:extLst>
              </a:tr>
              <a:tr h="313509">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GradientBoostingClassifier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96.44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0.92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2836852"/>
                  </a:ext>
                </a:extLst>
              </a:tr>
              <a:tr h="313509">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MultinomialNB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98.14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18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060247"/>
                  </a:ext>
                </a:extLst>
              </a:tr>
              <a:tr h="313509">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DecisionTreeClassifier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96.21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0.86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18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2990899"/>
                  </a:ext>
                </a:extLst>
              </a:tr>
              <a:tr h="313509">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GaussianNB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88.63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pPr>
                      <a:r>
                        <a:rPr lang="en-IN" sz="1200">
                          <a:effectLst/>
                          <a:latin typeface="Calibri" panose="020F0502020204030204" pitchFamily="34" charset="0"/>
                          <a:ea typeface="Calibri" panose="020F0502020204030204" pitchFamily="34" charset="0"/>
                          <a:cs typeface="Times New Roman" panose="02020603050405020304" pitchFamily="18" charset="0"/>
                        </a:rPr>
                        <a:t>0.52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l">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130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8971014"/>
                  </a:ext>
                </a:extLst>
              </a:tr>
            </a:tbl>
          </a:graphicData>
        </a:graphic>
      </p:graphicFrame>
    </p:spTree>
    <p:extLst>
      <p:ext uri="{BB962C8B-B14F-4D97-AF65-F5344CB8AC3E}">
        <p14:creationId xmlns:p14="http://schemas.microsoft.com/office/powerpoint/2010/main" val="48372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Conclusion</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Autofit/>
          </a:bodyPr>
          <a:lstStyle/>
          <a:p>
            <a:pPr lvl="0" algn="l">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Data Cleaning helps to convert unorganized and unstructured data into structured data which will be used to make findings.</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Data visualization helps understand and analyse the data.</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Model building helps to predict outcomes, in this case </a:t>
            </a:r>
            <a:r>
              <a:rPr lang="en-IN" sz="1800" dirty="0" err="1">
                <a:effectLst/>
                <a:ea typeface="Calibri" panose="020F0502020204030204" pitchFamily="34" charset="0"/>
                <a:cs typeface="Times New Roman" panose="02020603050405020304" pitchFamily="18" charset="0"/>
              </a:rPr>
              <a:t>SupportVectorClassifier</a:t>
            </a:r>
            <a:r>
              <a:rPr lang="en-IN" sz="1800" dirty="0">
                <a:effectLst/>
                <a:ea typeface="Calibri" panose="020F0502020204030204" pitchFamily="34" charset="0"/>
                <a:cs typeface="Times New Roman" panose="02020603050405020304" pitchFamily="18" charset="0"/>
              </a:rPr>
              <a:t> model fits perfect for this dataset.</a:t>
            </a:r>
          </a:p>
          <a:p>
            <a:pPr marL="342900" lvl="0" indent="-342900" algn="l">
              <a:lnSpc>
                <a:spcPct val="107000"/>
              </a:lnSpc>
              <a:spcAft>
                <a:spcPts val="800"/>
              </a:spcAft>
              <a:buFont typeface="+mj-lt"/>
              <a:buAutoNum type="arabicPeriod"/>
            </a:pPr>
            <a:r>
              <a:rPr lang="en-IN" sz="1800" dirty="0">
                <a:effectLst/>
                <a:ea typeface="Calibri" panose="020F0502020204030204" pitchFamily="34" charset="0"/>
                <a:cs typeface="Times New Roman" panose="02020603050405020304" pitchFamily="18" charset="0"/>
              </a:rPr>
              <a:t>There are many unwanted characters in the messages and mails which need more pre-processing.</a:t>
            </a:r>
          </a:p>
          <a:p>
            <a:pPr lvl="0" algn="l">
              <a:lnSpc>
                <a:spcPct val="107000"/>
              </a:lnSpc>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528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Finalized Model</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SupportVectorClassifier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since the Accuracy score i.e., 99.46% and test scores i.e., 97.68% are greater and close to each other.</a:t>
            </a:r>
          </a:p>
          <a:p>
            <a:pPr marL="742950" lvl="1" indent="-285750" algn="l">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recall and f1-score are also high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SupportVectorClassifier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a:t>
            </a:r>
          </a:p>
          <a:p>
            <a:pPr marL="742950" lvl="1" indent="-285750" algn="l">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Precision score is 1 for this model means there are no false positives in the test result which states that our model is working really good.</a:t>
            </a:r>
          </a:p>
          <a:p>
            <a:pPr marL="742950" lvl="1" indent="-285750" algn="l">
              <a:lnSpc>
                <a:spcPct val="107000"/>
              </a:lnSpc>
              <a:spcAft>
                <a:spcPts val="800"/>
              </a:spcAft>
              <a:buFont typeface="+mj-lt"/>
              <a:buAutoNum type="arabicPeriod"/>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1" algn="l">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048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EDA Steps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marL="342900" lvl="0" indent="-342900" algn="l">
              <a:lnSpc>
                <a:spcPct val="107000"/>
              </a:lnSpc>
              <a:buFont typeface="+mj-lt"/>
              <a:buAutoNum type="arabicPeriod"/>
            </a:pPr>
            <a:r>
              <a:rPr lang="en-IN" sz="2000" dirty="0">
                <a:effectLst/>
                <a:ea typeface="Calibri" panose="020F0502020204030204" pitchFamily="34" charset="0"/>
                <a:cs typeface="Times New Roman" panose="02020603050405020304" pitchFamily="18" charset="0"/>
              </a:rPr>
              <a:t>Data structuring</a:t>
            </a:r>
          </a:p>
          <a:p>
            <a:pPr marL="342900" lvl="0" indent="-342900" algn="l">
              <a:lnSpc>
                <a:spcPct val="107000"/>
              </a:lnSpc>
              <a:buFont typeface="+mj-lt"/>
              <a:buAutoNum type="arabicPeriod"/>
            </a:pPr>
            <a:r>
              <a:rPr lang="en-IN" sz="2000" dirty="0">
                <a:effectLst/>
                <a:ea typeface="Calibri" panose="020F0502020204030204" pitchFamily="34" charset="0"/>
                <a:cs typeface="Times New Roman" panose="02020603050405020304" pitchFamily="18" charset="0"/>
              </a:rPr>
              <a:t>Analysing the data</a:t>
            </a:r>
          </a:p>
          <a:p>
            <a:pPr marL="342900" lvl="0" indent="-342900" algn="l">
              <a:lnSpc>
                <a:spcPct val="107000"/>
              </a:lnSpc>
              <a:buFont typeface="+mj-lt"/>
              <a:buAutoNum type="arabicPeriod"/>
            </a:pPr>
            <a:r>
              <a:rPr lang="en-IN" sz="2000" dirty="0">
                <a:effectLst/>
                <a:ea typeface="Calibri" panose="020F0502020204030204" pitchFamily="34" charset="0"/>
                <a:cs typeface="Times New Roman" panose="02020603050405020304" pitchFamily="18" charset="0"/>
              </a:rPr>
              <a:t>Cleaning and processing the data</a:t>
            </a:r>
          </a:p>
          <a:p>
            <a:pPr marL="342900" lvl="0" indent="-342900" algn="l">
              <a:lnSpc>
                <a:spcPct val="107000"/>
              </a:lnSpc>
              <a:buFont typeface="+mj-lt"/>
              <a:buAutoNum type="arabicPeriod"/>
            </a:pPr>
            <a:r>
              <a:rPr lang="en-IN" sz="2000" dirty="0">
                <a:effectLst/>
                <a:ea typeface="Calibri" panose="020F0502020204030204" pitchFamily="34" charset="0"/>
                <a:cs typeface="Times New Roman" panose="02020603050405020304" pitchFamily="18" charset="0"/>
              </a:rPr>
              <a:t>Writing down findings and observations</a:t>
            </a:r>
          </a:p>
          <a:p>
            <a:pPr marL="342900" lvl="0" indent="-342900" algn="l">
              <a:lnSpc>
                <a:spcPct val="107000"/>
              </a:lnSpc>
              <a:buFont typeface="+mj-lt"/>
              <a:buAutoNum type="arabicPeriod"/>
            </a:pPr>
            <a:r>
              <a:rPr lang="en-IN" sz="2000" dirty="0">
                <a:effectLst/>
                <a:ea typeface="Calibri" panose="020F0502020204030204" pitchFamily="34" charset="0"/>
                <a:cs typeface="Times New Roman" panose="02020603050405020304" pitchFamily="18" charset="0"/>
              </a:rPr>
              <a:t>Using different models to train the data</a:t>
            </a:r>
          </a:p>
          <a:p>
            <a:pPr marL="342900" lvl="0" indent="-342900" algn="l">
              <a:lnSpc>
                <a:spcPct val="107000"/>
              </a:lnSpc>
              <a:buFont typeface="+mj-lt"/>
              <a:buAutoNum type="arabicPeriod"/>
            </a:pPr>
            <a:r>
              <a:rPr lang="en-IN" sz="2000" dirty="0">
                <a:effectLst/>
                <a:ea typeface="Calibri" panose="020F0502020204030204" pitchFamily="34" charset="0"/>
                <a:cs typeface="Times New Roman" panose="02020603050405020304" pitchFamily="18" charset="0"/>
              </a:rPr>
              <a:t>Selecting best fitted model for predictions</a:t>
            </a:r>
          </a:p>
          <a:p>
            <a:pPr marL="342900" lvl="0" indent="-342900" algn="l">
              <a:lnSpc>
                <a:spcPct val="107000"/>
              </a:lnSpc>
              <a:buFont typeface="+mj-lt"/>
              <a:buAutoNum type="arabicPeriod"/>
            </a:pPr>
            <a:r>
              <a:rPr lang="en-IN" sz="2000" dirty="0">
                <a:effectLst/>
                <a:ea typeface="Calibri" panose="020F0502020204030204" pitchFamily="34" charset="0"/>
                <a:cs typeface="Times New Roman" panose="02020603050405020304" pitchFamily="18" charset="0"/>
              </a:rPr>
              <a:t>Hyper tuning the selected model</a:t>
            </a:r>
          </a:p>
          <a:p>
            <a:pPr marL="342900" lvl="0" indent="-342900" algn="l">
              <a:lnSpc>
                <a:spcPct val="107000"/>
              </a:lnSpc>
              <a:spcAft>
                <a:spcPts val="800"/>
              </a:spcAft>
              <a:buFont typeface="+mj-lt"/>
              <a:buAutoNum type="arabicPeriod"/>
            </a:pPr>
            <a:r>
              <a:rPr lang="en-IN" sz="2000" dirty="0">
                <a:effectLst/>
                <a:ea typeface="Calibri" panose="020F0502020204030204" pitchFamily="34" charset="0"/>
                <a:cs typeface="Times New Roman" panose="02020603050405020304" pitchFamily="18" charset="0"/>
              </a:rPr>
              <a:t>Predicting outcome for test data</a:t>
            </a:r>
          </a:p>
        </p:txBody>
      </p:sp>
    </p:spTree>
    <p:extLst>
      <p:ext uri="{BB962C8B-B14F-4D97-AF65-F5344CB8AC3E}">
        <p14:creationId xmlns:p14="http://schemas.microsoft.com/office/powerpoint/2010/main" val="145040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1987296" cy="365760"/>
          </a:xfrm>
        </p:spPr>
        <p:txBody>
          <a:bodyPr>
            <a:normAutofit lnSpcReduction="10000"/>
          </a:bodyPr>
          <a:lstStyle/>
          <a:p>
            <a:pPr marL="342900" lvl="0" indent="-342900">
              <a:lnSpc>
                <a:spcPct val="107000"/>
              </a:lnSpc>
              <a:spcAft>
                <a:spcPts val="800"/>
              </a:spcAft>
              <a:buFont typeface="+mj-lt"/>
              <a:buAutoNum type="arabicPeriod"/>
            </a:pP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WordCloud</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marL="285750" indent="-285750" algn="l">
              <a:lnSpc>
                <a:spcPct val="107000"/>
              </a:lnSpc>
              <a:spcAft>
                <a:spcPts val="8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Free, Call, Please, Text, txt are some words which are </a:t>
            </a:r>
            <a:r>
              <a:rPr lang="en-US" sz="1800" dirty="0" err="1">
                <a:latin typeface="Calibri" panose="020F0502020204030204" pitchFamily="34" charset="0"/>
                <a:ea typeface="Calibri" panose="020F0502020204030204" pitchFamily="34" charset="0"/>
                <a:cs typeface="Times New Roman" panose="02020603050405020304" pitchFamily="18" charset="0"/>
              </a:rPr>
              <a:t>occuring</a:t>
            </a:r>
            <a:r>
              <a:rPr lang="en-US" sz="1800" dirty="0">
                <a:latin typeface="Calibri" panose="020F0502020204030204" pitchFamily="34" charset="0"/>
                <a:ea typeface="Calibri" panose="020F0502020204030204" pitchFamily="34" charset="0"/>
                <a:cs typeface="Times New Roman" panose="02020603050405020304" pitchFamily="18" charset="0"/>
              </a:rPr>
              <a:t> for most number of time</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42EC53CE-84D5-1FC6-D609-75F6BF5A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729" y="905256"/>
            <a:ext cx="6793953" cy="580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35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4"/>
            <a:ext cx="1987296" cy="365760"/>
          </a:xfrm>
        </p:spPr>
        <p:txBody>
          <a:bodyPr>
            <a:normAutofit lnSpcReduction="10000"/>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Histogram: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4563201"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Spam mails and messages contain a greater number of sentences that ham mails and messages.</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Spam mails and messages contain a greater number of words that ham mails and messages.</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Spam mails and messages contain a greater number of characters that ham mails and messages.</a:t>
            </a:r>
          </a:p>
          <a:p>
            <a:pPr algn="l">
              <a:lnSpc>
                <a:spcPct val="107000"/>
              </a:lnSpc>
              <a:spcAft>
                <a:spcPts val="800"/>
              </a:spcAft>
            </a:pP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9596F425-D5A9-7BFE-D17A-AD7B14428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122" y="905257"/>
            <a:ext cx="3791559" cy="26392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F8E5C40-9DA0-9AF9-B1AC-41D31C344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5122" y="3804631"/>
            <a:ext cx="3791559" cy="26392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5A494BF-C517-4D14-0056-A7A79BB25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636" y="905257"/>
            <a:ext cx="3661206" cy="252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48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6096000" cy="905256"/>
          </a:xfrm>
        </p:spPr>
        <p:txBody>
          <a:bodyPr>
            <a:normAutofit fontScale="90000"/>
          </a:bodyPr>
          <a:lstStyle/>
          <a:p>
            <a:r>
              <a:rPr lang="en-IN" b="1" dirty="0"/>
              <a:t>Visualizations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33144" y="1060703"/>
            <a:ext cx="2737198" cy="521209"/>
          </a:xfrm>
        </p:spPr>
        <p:txBody>
          <a:bodyPr>
            <a:normAutofit/>
          </a:bodyPr>
          <a:lstStyle/>
          <a:p>
            <a:pPr lvl="0">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3</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ROC AUC Curve: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0728294C-F573-CC02-C593-CE352967997B}"/>
              </a:ext>
            </a:extLst>
          </p:cNvPr>
          <p:cNvSpPr txBox="1">
            <a:spLocks/>
          </p:cNvSpPr>
          <p:nvPr/>
        </p:nvSpPr>
        <p:spPr>
          <a:xfrm>
            <a:off x="121921" y="1581913"/>
            <a:ext cx="5177808" cy="5125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7000"/>
              </a:lnSpc>
              <a:spcAft>
                <a:spcPts val="800"/>
              </a:spcAft>
            </a:pPr>
            <a:r>
              <a:rPr lang="en-IN" sz="1800" b="1" dirty="0">
                <a:latin typeface="Calibri" panose="020F0502020204030204" pitchFamily="34" charset="0"/>
                <a:ea typeface="Calibri" panose="020F0502020204030204" pitchFamily="34" charset="0"/>
                <a:cs typeface="Times New Roman" panose="02020603050405020304" pitchFamily="18" charset="0"/>
              </a:rPr>
              <a:t>Observations</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AUC Score is 99% which is pretty good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DFA72CC8-0861-F8DB-0163-64B6E138C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905255"/>
            <a:ext cx="5974079" cy="430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23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Steps and Assumptions</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a:bodyPr>
          <a:lstStyle/>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Clean and organized the data.</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Checked the data type of each column. </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Changed the Object data type to Integer.</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Checked whether the data has any Null Values.</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Checked whether the data is categorical data or continuous data.</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Encoded remaining Object data type columns to integer using encoder technique.</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Checked the co-relation of features with label </a:t>
            </a:r>
            <a:r>
              <a:rPr lang="en-IN" sz="1800" dirty="0" err="1">
                <a:effectLst/>
                <a:ea typeface="Calibri" panose="020F0502020204030204" pitchFamily="34" charset="0"/>
                <a:cs typeface="Times New Roman" panose="02020603050405020304" pitchFamily="18" charset="0"/>
              </a:rPr>
              <a:t>i.e</a:t>
            </a:r>
            <a:r>
              <a:rPr lang="en-IN" sz="1800" dirty="0">
                <a:effectLst/>
                <a:ea typeface="Calibri" panose="020F0502020204030204" pitchFamily="34" charset="0"/>
                <a:cs typeface="Times New Roman" panose="02020603050405020304" pitchFamily="18" charset="0"/>
              </a:rPr>
              <a:t> v1.</a:t>
            </a:r>
          </a:p>
          <a:p>
            <a:pPr marL="342900" lvl="0" indent="-342900" algn="l">
              <a:lnSpc>
                <a:spcPct val="107000"/>
              </a:lnSpc>
              <a:spcAft>
                <a:spcPts val="800"/>
              </a:spcAft>
              <a:buFont typeface="+mj-lt"/>
              <a:buAutoNum type="arabicPeriod"/>
            </a:pPr>
            <a:r>
              <a:rPr lang="en-IN" sz="1800" dirty="0">
                <a:effectLst/>
                <a:ea typeface="Calibri" panose="020F0502020204030204" pitchFamily="34" charset="0"/>
                <a:cs typeface="Times New Roman" panose="02020603050405020304" pitchFamily="18" charset="0"/>
              </a:rPr>
              <a:t>Checked the Distribution of data.</a:t>
            </a: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4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1524000" y="905256"/>
            <a:ext cx="9144000" cy="5952744"/>
          </a:xfrm>
        </p:spPr>
        <p:txBody>
          <a:bodyPr>
            <a:normAutofit fontScale="77500" lnSpcReduction="20000"/>
          </a:bodyPr>
          <a:lstStyle/>
          <a:p>
            <a:pPr lvl="0" algn="l">
              <a:lnSpc>
                <a:spcPct val="107000"/>
              </a:lnSpc>
            </a:pPr>
            <a:r>
              <a:rPr lang="en-IN" sz="2100" b="1" dirty="0">
                <a:effectLst/>
                <a:ea typeface="Calibri" panose="020F0502020204030204" pitchFamily="34" charset="0"/>
                <a:cs typeface="Times New Roman" panose="02020603050405020304" pitchFamily="18" charset="0"/>
              </a:rPr>
              <a:t>Identification of possible problem</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The data was not structured and organized hence cleaned the data using various data cleaning and pre-processing techniques.</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Have run several EDAs to understand the data.</a:t>
            </a: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The data is not balanced since spam comments are less that the ham comments hence have changed the evaluation methods, instead of focusing on accuracy I focused on precision score.</a:t>
            </a:r>
          </a:p>
          <a:p>
            <a:pPr marL="342900" lvl="0" indent="-342900" algn="l">
              <a:lnSpc>
                <a:spcPct val="107000"/>
              </a:lnSpc>
              <a:spcAft>
                <a:spcPts val="800"/>
              </a:spcAft>
              <a:buFont typeface="+mj-lt"/>
              <a:buAutoNum type="arabicPeriod"/>
            </a:pPr>
            <a:r>
              <a:rPr lang="en-IN" sz="1800" dirty="0">
                <a:effectLst/>
                <a:ea typeface="Calibri" panose="020F0502020204030204" pitchFamily="34" charset="0"/>
                <a:cs typeface="Times New Roman" panose="02020603050405020304" pitchFamily="18" charset="0"/>
              </a:rPr>
              <a:t>Used vectorization to build the model.</a:t>
            </a:r>
          </a:p>
          <a:p>
            <a:pPr algn="l">
              <a:lnSpc>
                <a:spcPct val="107000"/>
              </a:lnSpc>
              <a:spcAft>
                <a:spcPts val="800"/>
              </a:spcAft>
            </a:pPr>
            <a:r>
              <a:rPr lang="en-IN" sz="2100" b="1" dirty="0">
                <a:effectLst/>
                <a:ea typeface="Calibri" panose="020F0502020204030204" pitchFamily="34" charset="0"/>
                <a:cs typeface="Times New Roman" panose="02020603050405020304" pitchFamily="18" charset="0"/>
              </a:rPr>
              <a:t>Testing of Identified Approaches </a:t>
            </a:r>
            <a:endParaRPr lang="en-IN" sz="2100" b="1" dirty="0">
              <a:ea typeface="Calibri" panose="020F0502020204030204" pitchFamily="34" charset="0"/>
              <a:cs typeface="Times New Roman" panose="02020603050405020304" pitchFamily="18" charset="0"/>
            </a:endParaRPr>
          </a:p>
          <a:p>
            <a:pPr algn="l">
              <a:lnSpc>
                <a:spcPct val="107000"/>
              </a:lnSpc>
              <a:spcAft>
                <a:spcPts val="800"/>
              </a:spcAft>
            </a:pPr>
            <a:r>
              <a:rPr lang="en-IN" sz="1800" dirty="0">
                <a:effectLst/>
                <a:ea typeface="Calibri" panose="020F0502020204030204" pitchFamily="34" charset="0"/>
                <a:cs typeface="Times New Roman" panose="02020603050405020304" pitchFamily="18" charset="0"/>
              </a:rPr>
              <a:t>These are the algorithms which have been used to train and test data.</a:t>
            </a:r>
          </a:p>
          <a:p>
            <a:pPr marL="342900" lvl="0" indent="-342900" algn="l">
              <a:lnSpc>
                <a:spcPct val="107000"/>
              </a:lnSpc>
              <a:buFont typeface="+mj-lt"/>
              <a:buAutoNum type="arabicPeriod"/>
            </a:pPr>
            <a:r>
              <a:rPr lang="en-IN" sz="1800" dirty="0" err="1">
                <a:effectLst/>
                <a:ea typeface="Calibri" panose="020F0502020204030204" pitchFamily="34" charset="0"/>
                <a:cs typeface="Times New Roman" panose="02020603050405020304" pitchFamily="18" charset="0"/>
              </a:rPr>
              <a:t>RandomForestClassifier</a:t>
            </a:r>
            <a:endParaRPr lang="en-IN" sz="1800" dirty="0">
              <a:effectLst/>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ea typeface="Calibri" panose="020F0502020204030204" pitchFamily="34" charset="0"/>
                <a:cs typeface="Times New Roman" panose="02020603050405020304" pitchFamily="18" charset="0"/>
              </a:rPr>
              <a:t>LogisticRegression</a:t>
            </a:r>
            <a:endParaRPr lang="en-IN" sz="1800" dirty="0">
              <a:effectLst/>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ea typeface="Calibri" panose="020F0502020204030204" pitchFamily="34" charset="0"/>
                <a:cs typeface="Times New Roman" panose="02020603050405020304" pitchFamily="18" charset="0"/>
              </a:rPr>
              <a:t>GradientBoostingClassifier</a:t>
            </a:r>
            <a:endParaRPr lang="en-IN" sz="1800" dirty="0">
              <a:effectLst/>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ea typeface="Calibri" panose="020F0502020204030204" pitchFamily="34" charset="0"/>
                <a:cs typeface="Times New Roman" panose="02020603050405020304" pitchFamily="18" charset="0"/>
              </a:rPr>
              <a:t>DecisionTreeClassifier</a:t>
            </a:r>
            <a:endParaRPr lang="en-IN" sz="1800" dirty="0">
              <a:effectLst/>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ea typeface="Calibri" panose="020F0502020204030204" pitchFamily="34" charset="0"/>
                <a:cs typeface="Times New Roman" panose="02020603050405020304" pitchFamily="18" charset="0"/>
              </a:rPr>
              <a:t>KNeighborsClassifier</a:t>
            </a:r>
            <a:endParaRPr lang="en-IN" sz="1800" dirty="0">
              <a:effectLst/>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a:effectLst/>
                <a:ea typeface="Calibri" panose="020F0502020204030204" pitchFamily="34" charset="0"/>
                <a:cs typeface="Times New Roman" panose="02020603050405020304" pitchFamily="18" charset="0"/>
              </a:rPr>
              <a:t>Support Vector Classifier</a:t>
            </a:r>
          </a:p>
          <a:p>
            <a:pPr marL="342900" lvl="0" indent="-342900" algn="l">
              <a:lnSpc>
                <a:spcPct val="107000"/>
              </a:lnSpc>
              <a:buFont typeface="+mj-lt"/>
              <a:buAutoNum type="arabicPeriod"/>
            </a:pPr>
            <a:r>
              <a:rPr lang="en-IN" sz="1800" dirty="0" err="1">
                <a:effectLst/>
                <a:ea typeface="Calibri" panose="020F0502020204030204" pitchFamily="34" charset="0"/>
                <a:cs typeface="Times New Roman" panose="02020603050405020304" pitchFamily="18" charset="0"/>
              </a:rPr>
              <a:t>GaussianNB</a:t>
            </a:r>
            <a:endParaRPr lang="en-IN" sz="1800" dirty="0">
              <a:effectLst/>
              <a:ea typeface="Calibri" panose="020F0502020204030204" pitchFamily="34" charset="0"/>
              <a:cs typeface="Times New Roman" panose="02020603050405020304" pitchFamily="18" charset="0"/>
            </a:endParaRPr>
          </a:p>
          <a:p>
            <a:pPr marL="342900" lvl="0" indent="-342900" algn="l">
              <a:lnSpc>
                <a:spcPct val="107000"/>
              </a:lnSpc>
              <a:buFont typeface="+mj-lt"/>
              <a:buAutoNum type="arabicPeriod"/>
            </a:pPr>
            <a:r>
              <a:rPr lang="en-IN" sz="1800" dirty="0" err="1">
                <a:effectLst/>
                <a:ea typeface="Calibri" panose="020F0502020204030204" pitchFamily="34" charset="0"/>
                <a:cs typeface="Times New Roman" panose="02020603050405020304" pitchFamily="18" charset="0"/>
              </a:rPr>
              <a:t>MultinomialNB</a:t>
            </a:r>
            <a:endParaRPr lang="en-IN" sz="1800" dirty="0">
              <a:effectLst/>
              <a:ea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mj-lt"/>
              <a:buAutoNum type="arabicPeriod"/>
            </a:pPr>
            <a:r>
              <a:rPr lang="en-IN" sz="1800" dirty="0" err="1">
                <a:effectLst/>
                <a:ea typeface="Calibri" panose="020F0502020204030204" pitchFamily="34" charset="0"/>
                <a:cs typeface="Times New Roman" panose="02020603050405020304" pitchFamily="18" charset="0"/>
              </a:rPr>
              <a:t>BernoulliNB</a:t>
            </a:r>
            <a:endParaRPr lang="en-IN" sz="1800" dirty="0">
              <a:effectLst/>
              <a:ea typeface="Calibri" panose="020F0502020204030204" pitchFamily="34" charset="0"/>
              <a:cs typeface="Times New Roman" panose="02020603050405020304" pitchFamily="18" charset="0"/>
            </a:endParaRPr>
          </a:p>
          <a:p>
            <a:pPr lvl="0" algn="l">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954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GaussianNB</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r>
              <a:rPr lang="en-IN" sz="1800" dirty="0">
                <a:effectLst/>
                <a:ea typeface="Calibri" panose="020F0502020204030204" pitchFamily="34" charset="0"/>
                <a:cs typeface="Times New Roman" panose="02020603050405020304" pitchFamily="18" charset="0"/>
              </a:rPr>
              <a:t>2.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MultinomialNB</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3.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BernoulliNB</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4.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LogisticRegression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0AD7524E-9409-C4A9-471E-470084ACF8D5}"/>
              </a:ext>
            </a:extLst>
          </p:cNvPr>
          <p:cNvPicPr>
            <a:picLocks noChangeAspect="1"/>
          </p:cNvPicPr>
          <p:nvPr/>
        </p:nvPicPr>
        <p:blipFill>
          <a:blip r:embed="rId2"/>
          <a:stretch>
            <a:fillRect/>
          </a:stretch>
        </p:blipFill>
        <p:spPr>
          <a:xfrm>
            <a:off x="110870" y="1314585"/>
            <a:ext cx="4090035" cy="2500771"/>
          </a:xfrm>
          <a:prstGeom prst="rect">
            <a:avLst/>
          </a:prstGeom>
        </p:spPr>
      </p:pic>
      <p:pic>
        <p:nvPicPr>
          <p:cNvPr id="9" name="Picture 8">
            <a:extLst>
              <a:ext uri="{FF2B5EF4-FFF2-40B4-BE49-F238E27FC236}">
                <a16:creationId xmlns:a16="http://schemas.microsoft.com/office/drawing/2014/main" id="{F254245B-4C14-BC02-B30D-80F1432D83B7}"/>
              </a:ext>
            </a:extLst>
          </p:cNvPr>
          <p:cNvPicPr>
            <a:picLocks noChangeAspect="1"/>
          </p:cNvPicPr>
          <p:nvPr/>
        </p:nvPicPr>
        <p:blipFill>
          <a:blip r:embed="rId3"/>
          <a:stretch>
            <a:fillRect/>
          </a:stretch>
        </p:blipFill>
        <p:spPr>
          <a:xfrm>
            <a:off x="110870" y="4224686"/>
            <a:ext cx="4021012" cy="2498534"/>
          </a:xfrm>
          <a:prstGeom prst="rect">
            <a:avLst/>
          </a:prstGeom>
        </p:spPr>
      </p:pic>
      <p:pic>
        <p:nvPicPr>
          <p:cNvPr id="10" name="Picture 9">
            <a:extLst>
              <a:ext uri="{FF2B5EF4-FFF2-40B4-BE49-F238E27FC236}">
                <a16:creationId xmlns:a16="http://schemas.microsoft.com/office/drawing/2014/main" id="{54B43BCB-01EE-530F-088A-4252BE337512}"/>
              </a:ext>
            </a:extLst>
          </p:cNvPr>
          <p:cNvPicPr>
            <a:picLocks noChangeAspect="1"/>
          </p:cNvPicPr>
          <p:nvPr/>
        </p:nvPicPr>
        <p:blipFill>
          <a:blip r:embed="rId4"/>
          <a:stretch>
            <a:fillRect/>
          </a:stretch>
        </p:blipFill>
        <p:spPr>
          <a:xfrm>
            <a:off x="6096000" y="1314585"/>
            <a:ext cx="4131882" cy="2516513"/>
          </a:xfrm>
          <a:prstGeom prst="rect">
            <a:avLst/>
          </a:prstGeom>
        </p:spPr>
      </p:pic>
      <p:pic>
        <p:nvPicPr>
          <p:cNvPr id="11" name="Picture 10">
            <a:extLst>
              <a:ext uri="{FF2B5EF4-FFF2-40B4-BE49-F238E27FC236}">
                <a16:creationId xmlns:a16="http://schemas.microsoft.com/office/drawing/2014/main" id="{9F6F692C-A7BB-A421-3D26-714BE79A2D9B}"/>
              </a:ext>
            </a:extLst>
          </p:cNvPr>
          <p:cNvPicPr>
            <a:picLocks noChangeAspect="1"/>
          </p:cNvPicPr>
          <p:nvPr/>
        </p:nvPicPr>
        <p:blipFill>
          <a:blip r:embed="rId5"/>
          <a:stretch>
            <a:fillRect/>
          </a:stretch>
        </p:blipFill>
        <p:spPr>
          <a:xfrm>
            <a:off x="6096000" y="4240427"/>
            <a:ext cx="4131882" cy="2482793"/>
          </a:xfrm>
          <a:prstGeom prst="rect">
            <a:avLst/>
          </a:prstGeom>
        </p:spPr>
      </p:pic>
    </p:spTree>
    <p:extLst>
      <p:ext uri="{BB962C8B-B14F-4D97-AF65-F5344CB8AC3E}">
        <p14:creationId xmlns:p14="http://schemas.microsoft.com/office/powerpoint/2010/main" val="372819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B394-0AB3-B5FC-8F6B-7F459F801AB2}"/>
              </a:ext>
            </a:extLst>
          </p:cNvPr>
          <p:cNvSpPr>
            <a:spLocks noGrp="1"/>
          </p:cNvSpPr>
          <p:nvPr>
            <p:ph type="ctrTitle"/>
          </p:nvPr>
        </p:nvSpPr>
        <p:spPr>
          <a:xfrm>
            <a:off x="0" y="0"/>
            <a:ext cx="12192000" cy="905256"/>
          </a:xfrm>
        </p:spPr>
        <p:txBody>
          <a:bodyPr>
            <a:normAutofit fontScale="90000"/>
          </a:bodyPr>
          <a:lstStyle/>
          <a:p>
            <a:r>
              <a:rPr lang="en-IN" b="1" dirty="0"/>
              <a:t>Model Dashboard</a:t>
            </a:r>
          </a:p>
        </p:txBody>
      </p:sp>
      <p:sp>
        <p:nvSpPr>
          <p:cNvPr id="3" name="Subtitle 2">
            <a:extLst>
              <a:ext uri="{FF2B5EF4-FFF2-40B4-BE49-F238E27FC236}">
                <a16:creationId xmlns:a16="http://schemas.microsoft.com/office/drawing/2014/main" id="{9C299AA2-3FBC-87A1-5ABB-9C9DBF88ED25}"/>
              </a:ext>
            </a:extLst>
          </p:cNvPr>
          <p:cNvSpPr>
            <a:spLocks noGrp="1"/>
          </p:cNvSpPr>
          <p:nvPr>
            <p:ph type="subTitle" idx="1"/>
          </p:nvPr>
        </p:nvSpPr>
        <p:spPr>
          <a:xfrm>
            <a:off x="0" y="905256"/>
            <a:ext cx="12192000" cy="5952744"/>
          </a:xfrm>
        </p:spPr>
        <p:txBody>
          <a:bodyPr numCol="2">
            <a:normAutofit/>
          </a:bodyPr>
          <a:lstStyle/>
          <a:p>
            <a:pPr algn="l">
              <a:lnSpc>
                <a:spcPct val="107000"/>
              </a:lnSpc>
            </a:pPr>
            <a:r>
              <a:rPr lang="en-IN" sz="1800" b="1" dirty="0">
                <a:latin typeface="Calibri" panose="020F0502020204030204" pitchFamily="34" charset="0"/>
                <a:ea typeface="Calibri" panose="020F0502020204030204" pitchFamily="34" charset="0"/>
                <a:cs typeface="Times New Roman" panose="02020603050405020304" pitchFamily="18" charset="0"/>
              </a:rPr>
              <a:t>5</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KNeighborsClassifier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a:p>
            <a:pPr lvl="0" algn="l">
              <a:lnSpc>
                <a:spcPct val="107000"/>
              </a:lnSpc>
            </a:pPr>
            <a:endParaRPr lang="en-IN" sz="1800" dirty="0">
              <a:ea typeface="Calibri" panose="020F0502020204030204" pitchFamily="34" charset="0"/>
              <a:cs typeface="Times New Roman" panose="02020603050405020304" pitchFamily="18" charset="0"/>
            </a:endParaRPr>
          </a:p>
          <a:p>
            <a:pPr algn="l">
              <a:lnSpc>
                <a:spcPct val="107000"/>
              </a:lnSpc>
            </a:pPr>
            <a:r>
              <a:rPr lang="en-IN" sz="1800" dirty="0">
                <a:ea typeface="Calibri" panose="020F0502020204030204" pitchFamily="34" charset="0"/>
                <a:cs typeface="Times New Roman" panose="02020603050405020304" pitchFamily="18" charset="0"/>
              </a:rPr>
              <a:t>6</a:t>
            </a:r>
            <a:r>
              <a:rPr lang="en-IN" sz="1800" dirty="0">
                <a:effectLst/>
                <a:ea typeface="Calibri" panose="020F0502020204030204" pitchFamily="34" charset="0"/>
                <a:cs typeface="Times New Roman" panose="02020603050405020304" pitchFamily="18" charset="0"/>
              </a:rPr>
              <a:t>.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GradientBoostingClassifier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r>
              <a:rPr lang="en-IN" sz="1800" dirty="0">
                <a:latin typeface="Calibri" panose="020F0502020204030204" pitchFamily="34" charset="0"/>
                <a:ea typeface="Calibri" panose="020F0502020204030204" pitchFamily="34" charset="0"/>
                <a:cs typeface="Times New Roman" panose="02020603050405020304" pitchFamily="18" charset="0"/>
              </a:rPr>
              <a:t>7.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SupportVectorClassifier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l">
              <a:lnSpc>
                <a:spcPct val="107000"/>
              </a:lnSpc>
            </a:pPr>
            <a:endParaRPr lang="en-IN" sz="1800"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D562A1E-A191-0BCA-0816-DF966754179E}"/>
              </a:ext>
            </a:extLst>
          </p:cNvPr>
          <p:cNvPicPr>
            <a:picLocks noChangeAspect="1"/>
          </p:cNvPicPr>
          <p:nvPr/>
        </p:nvPicPr>
        <p:blipFill>
          <a:blip r:embed="rId2"/>
          <a:stretch>
            <a:fillRect/>
          </a:stretch>
        </p:blipFill>
        <p:spPr>
          <a:xfrm>
            <a:off x="108967" y="1304639"/>
            <a:ext cx="4091939" cy="2579630"/>
          </a:xfrm>
          <a:prstGeom prst="rect">
            <a:avLst/>
          </a:prstGeom>
        </p:spPr>
      </p:pic>
      <p:pic>
        <p:nvPicPr>
          <p:cNvPr id="5" name="Picture 4">
            <a:extLst>
              <a:ext uri="{FF2B5EF4-FFF2-40B4-BE49-F238E27FC236}">
                <a16:creationId xmlns:a16="http://schemas.microsoft.com/office/drawing/2014/main" id="{7A5E2C62-EC35-83A4-B40A-BC52944002F2}"/>
              </a:ext>
            </a:extLst>
          </p:cNvPr>
          <p:cNvPicPr>
            <a:picLocks noChangeAspect="1"/>
          </p:cNvPicPr>
          <p:nvPr/>
        </p:nvPicPr>
        <p:blipFill>
          <a:blip r:embed="rId3"/>
          <a:stretch>
            <a:fillRect/>
          </a:stretch>
        </p:blipFill>
        <p:spPr>
          <a:xfrm>
            <a:off x="108966" y="4283652"/>
            <a:ext cx="4091939" cy="2513418"/>
          </a:xfrm>
          <a:prstGeom prst="rect">
            <a:avLst/>
          </a:prstGeom>
        </p:spPr>
      </p:pic>
      <p:pic>
        <p:nvPicPr>
          <p:cNvPr id="6" name="Picture 5">
            <a:extLst>
              <a:ext uri="{FF2B5EF4-FFF2-40B4-BE49-F238E27FC236}">
                <a16:creationId xmlns:a16="http://schemas.microsoft.com/office/drawing/2014/main" id="{66F63768-8032-45A9-0DEF-6DAF26F95812}"/>
              </a:ext>
            </a:extLst>
          </p:cNvPr>
          <p:cNvPicPr>
            <a:picLocks noChangeAspect="1"/>
          </p:cNvPicPr>
          <p:nvPr/>
        </p:nvPicPr>
        <p:blipFill>
          <a:blip r:embed="rId4"/>
          <a:stretch>
            <a:fillRect/>
          </a:stretch>
        </p:blipFill>
        <p:spPr>
          <a:xfrm>
            <a:off x="6096000" y="1304639"/>
            <a:ext cx="4160520" cy="4450715"/>
          </a:xfrm>
          <a:prstGeom prst="rect">
            <a:avLst/>
          </a:prstGeom>
        </p:spPr>
      </p:pic>
    </p:spTree>
    <p:extLst>
      <p:ext uri="{BB962C8B-B14F-4D97-AF65-F5344CB8AC3E}">
        <p14:creationId xmlns:p14="http://schemas.microsoft.com/office/powerpoint/2010/main" val="1655561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848</Words>
  <Application>Microsoft Office PowerPoint</Application>
  <PresentationFormat>Widescreen</PresentationFormat>
  <Paragraphs>177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vt:lpstr>
      <vt:lpstr>Symbol</vt:lpstr>
      <vt:lpstr>Office Theme</vt:lpstr>
      <vt:lpstr>Problem Statement and Understanding</vt:lpstr>
      <vt:lpstr>EDA Steps</vt:lpstr>
      <vt:lpstr>Visualizations</vt:lpstr>
      <vt:lpstr>Visualizations</vt:lpstr>
      <vt:lpstr>Visualizations</vt:lpstr>
      <vt:lpstr>Steps and Assumptions</vt:lpstr>
      <vt:lpstr>Model Dashboard</vt:lpstr>
      <vt:lpstr>Model Dashboard</vt:lpstr>
      <vt:lpstr>Model Dashboard</vt:lpstr>
      <vt:lpstr>Model Dashboard</vt:lpstr>
      <vt:lpstr>Conclusion</vt:lpstr>
      <vt:lpstr>Conclusion</vt:lpstr>
      <vt:lpstr>Finalized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and Understanding</dc:title>
  <dc:creator>Sunny Sawant</dc:creator>
  <cp:lastModifiedBy>Sunny Sawant</cp:lastModifiedBy>
  <cp:revision>50</cp:revision>
  <dcterms:created xsi:type="dcterms:W3CDTF">2022-08-31T06:52:49Z</dcterms:created>
  <dcterms:modified xsi:type="dcterms:W3CDTF">2022-11-23T15:55:44Z</dcterms:modified>
</cp:coreProperties>
</file>