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438B1-2768-40FF-A63C-00ED9B66508B}"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18E70-1A1D-4169-87A5-62FB20FE2072}" type="slidenum">
              <a:rPr lang="en-IN" smtClean="0"/>
              <a:t>‹#›</a:t>
            </a:fld>
            <a:endParaRPr lang="en-IN"/>
          </a:p>
        </p:txBody>
      </p:sp>
    </p:spTree>
    <p:extLst>
      <p:ext uri="{BB962C8B-B14F-4D97-AF65-F5344CB8AC3E}">
        <p14:creationId xmlns:p14="http://schemas.microsoft.com/office/powerpoint/2010/main" val="210770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18E70-1A1D-4169-87A5-62FB20FE2072}" type="slidenum">
              <a:rPr lang="en-IN" smtClean="0"/>
              <a:t>5</a:t>
            </a:fld>
            <a:endParaRPr lang="en-IN"/>
          </a:p>
        </p:txBody>
      </p:sp>
    </p:spTree>
    <p:extLst>
      <p:ext uri="{BB962C8B-B14F-4D97-AF65-F5344CB8AC3E}">
        <p14:creationId xmlns:p14="http://schemas.microsoft.com/office/powerpoint/2010/main" val="219757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Project</a:t>
            </a:r>
          </a:p>
        </p:txBody>
      </p:sp>
      <p:sp>
        <p:nvSpPr>
          <p:cNvPr id="8" name="Title 1">
            <a:extLst>
              <a:ext uri="{FF2B5EF4-FFF2-40B4-BE49-F238E27FC236}">
                <a16:creationId xmlns:a16="http://schemas.microsoft.com/office/drawing/2014/main" id="{ADB3A6BB-76A9-2425-FC21-7E41807B6E44}"/>
              </a:ext>
            </a:extLst>
          </p:cNvPr>
          <p:cNvSpPr txBox="1">
            <a:spLocks/>
          </p:cNvSpPr>
          <p:nvPr/>
        </p:nvSpPr>
        <p:spPr>
          <a:xfrm>
            <a:off x="0" y="1801019"/>
            <a:ext cx="12192000" cy="9052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i="1" u="sng" dirty="0"/>
              <a:t>Flight Ticket Price Prediction</a:t>
            </a:r>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10000"/>
          </a:bodyPr>
          <a:lstStyle/>
          <a:p>
            <a:pPr lvl="0"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outliers present in the data hence removed outliers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was a skewness in the data hence have removed the skewness from the data.</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Scaled the data using Standard Scalar to make the data standardized to build a model.</a:t>
            </a:r>
          </a:p>
          <a:p>
            <a:pPr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Regression</a:t>
            </a: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7004ABD-DFA9-9719-7285-B8E933A7A7DD}"/>
              </a:ext>
            </a:extLst>
          </p:cNvPr>
          <p:cNvPicPr>
            <a:picLocks noChangeAspect="1"/>
          </p:cNvPicPr>
          <p:nvPr/>
        </p:nvPicPr>
        <p:blipFill>
          <a:blip r:embed="rId2"/>
          <a:stretch>
            <a:fillRect/>
          </a:stretch>
        </p:blipFill>
        <p:spPr>
          <a:xfrm>
            <a:off x="108967" y="1314585"/>
            <a:ext cx="4091940" cy="2596499"/>
          </a:xfrm>
          <a:prstGeom prst="rect">
            <a:avLst/>
          </a:prstGeom>
        </p:spPr>
      </p:pic>
      <p:pic>
        <p:nvPicPr>
          <p:cNvPr id="9" name="Picture 8">
            <a:extLst>
              <a:ext uri="{FF2B5EF4-FFF2-40B4-BE49-F238E27FC236}">
                <a16:creationId xmlns:a16="http://schemas.microsoft.com/office/drawing/2014/main" id="{E82E2232-BBB1-7A3B-6FE7-0FD45D9850DD}"/>
              </a:ext>
            </a:extLst>
          </p:cNvPr>
          <p:cNvPicPr>
            <a:picLocks noChangeAspect="1"/>
          </p:cNvPicPr>
          <p:nvPr/>
        </p:nvPicPr>
        <p:blipFill>
          <a:blip r:embed="rId3"/>
          <a:stretch>
            <a:fillRect/>
          </a:stretch>
        </p:blipFill>
        <p:spPr>
          <a:xfrm>
            <a:off x="108967" y="4239518"/>
            <a:ext cx="4091940" cy="2516751"/>
          </a:xfrm>
          <a:prstGeom prst="rect">
            <a:avLst/>
          </a:prstGeom>
        </p:spPr>
      </p:pic>
      <p:pic>
        <p:nvPicPr>
          <p:cNvPr id="10" name="Picture 9">
            <a:extLst>
              <a:ext uri="{FF2B5EF4-FFF2-40B4-BE49-F238E27FC236}">
                <a16:creationId xmlns:a16="http://schemas.microsoft.com/office/drawing/2014/main" id="{15D105AB-2CFE-2820-0999-1FC441D2746F}"/>
              </a:ext>
            </a:extLst>
          </p:cNvPr>
          <p:cNvPicPr>
            <a:picLocks noChangeAspect="1"/>
          </p:cNvPicPr>
          <p:nvPr/>
        </p:nvPicPr>
        <p:blipFill>
          <a:blip r:embed="rId4"/>
          <a:stretch>
            <a:fillRect/>
          </a:stretch>
        </p:blipFill>
        <p:spPr>
          <a:xfrm>
            <a:off x="6096000" y="1314585"/>
            <a:ext cx="4131882" cy="2596499"/>
          </a:xfrm>
          <a:prstGeom prst="rect">
            <a:avLst/>
          </a:prstGeom>
        </p:spPr>
      </p:pic>
      <p:pic>
        <p:nvPicPr>
          <p:cNvPr id="11" name="Picture 10">
            <a:extLst>
              <a:ext uri="{FF2B5EF4-FFF2-40B4-BE49-F238E27FC236}">
                <a16:creationId xmlns:a16="http://schemas.microsoft.com/office/drawing/2014/main" id="{AECD3F31-86AD-4782-A605-5AB5FD24B742}"/>
              </a:ext>
            </a:extLst>
          </p:cNvPr>
          <p:cNvPicPr>
            <a:picLocks noChangeAspect="1"/>
          </p:cNvPicPr>
          <p:nvPr/>
        </p:nvPicPr>
        <p:blipFill>
          <a:blip r:embed="rId5"/>
          <a:stretch>
            <a:fillRect/>
          </a:stretch>
        </p:blipFill>
        <p:spPr>
          <a:xfrm>
            <a:off x="6096000" y="4239518"/>
            <a:ext cx="4091940" cy="2516751"/>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Support Vector Regression: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EF9462-1D23-3415-5868-820F21439303}"/>
              </a:ext>
            </a:extLst>
          </p:cNvPr>
          <p:cNvPicPr>
            <a:picLocks noChangeAspect="1"/>
          </p:cNvPicPr>
          <p:nvPr/>
        </p:nvPicPr>
        <p:blipFill>
          <a:blip r:embed="rId2"/>
          <a:stretch>
            <a:fillRect/>
          </a:stretch>
        </p:blipFill>
        <p:spPr>
          <a:xfrm>
            <a:off x="108967" y="1304639"/>
            <a:ext cx="4091940" cy="2401649"/>
          </a:xfrm>
          <a:prstGeom prst="rect">
            <a:avLst/>
          </a:prstGeom>
        </p:spPr>
      </p:pic>
      <p:pic>
        <p:nvPicPr>
          <p:cNvPr id="5" name="Picture 4">
            <a:extLst>
              <a:ext uri="{FF2B5EF4-FFF2-40B4-BE49-F238E27FC236}">
                <a16:creationId xmlns:a16="http://schemas.microsoft.com/office/drawing/2014/main" id="{042CF8D2-F0CA-310F-8F90-01B9BFB9DDAC}"/>
              </a:ext>
            </a:extLst>
          </p:cNvPr>
          <p:cNvPicPr>
            <a:picLocks noChangeAspect="1"/>
          </p:cNvPicPr>
          <p:nvPr/>
        </p:nvPicPr>
        <p:blipFill>
          <a:blip r:embed="rId3"/>
          <a:stretch>
            <a:fillRect/>
          </a:stretch>
        </p:blipFill>
        <p:spPr>
          <a:xfrm>
            <a:off x="108967" y="4296196"/>
            <a:ext cx="4091940" cy="2401649"/>
          </a:xfrm>
          <a:prstGeom prst="rect">
            <a:avLst/>
          </a:prstGeom>
        </p:spPr>
      </p:pic>
      <p:pic>
        <p:nvPicPr>
          <p:cNvPr id="6" name="Picture 5">
            <a:extLst>
              <a:ext uri="{FF2B5EF4-FFF2-40B4-BE49-F238E27FC236}">
                <a16:creationId xmlns:a16="http://schemas.microsoft.com/office/drawing/2014/main" id="{FC4EE7F4-1CF3-F567-5231-7C82613E5A93}"/>
              </a:ext>
            </a:extLst>
          </p:cNvPr>
          <p:cNvPicPr>
            <a:picLocks noChangeAspect="1"/>
          </p:cNvPicPr>
          <p:nvPr/>
        </p:nvPicPr>
        <p:blipFill>
          <a:blip r:embed="rId4"/>
          <a:stretch>
            <a:fillRect/>
          </a:stretch>
        </p:blipFill>
        <p:spPr>
          <a:xfrm>
            <a:off x="6096000" y="1304639"/>
            <a:ext cx="4091940" cy="2579204"/>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35.12% and test scores i.e., 35.14% are greater and close to each other.</a:t>
            </a:r>
          </a:p>
          <a:p>
            <a:pPr marL="742950" lvl="1" indent="-285750" algn="l">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also high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742950" lvl="1" indent="-285750" algn="l">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is not overfitted since r2_score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LassoCV</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RidgeCV</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same and close to test score i.e., 35.14%.</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Below is the list of highly influencing features or variables to predict the flight price.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1.	Duration – Duration is very important feature in order to predict flight ticket price.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2.	Stops – Stops column is also very important as flight ticket price depends upon the stops.</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7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analyse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Anyone who has booked a flight ticket knows how unexpectedly the prices vary. The cheapest available ticket on a given flight gets more and less expensive over time. This usually happens as an attempt to maximize revenue based on – </a:t>
            </a:r>
          </a:p>
          <a:p>
            <a:pPr marL="914400" lvl="1" indent="-457200" algn="l">
              <a:buAutoNum type="arabicPeriod"/>
            </a:pPr>
            <a:r>
              <a:rPr lang="en-US" dirty="0"/>
              <a:t>Time of purchase patterns (making sure last-minute purchases are expensive) </a:t>
            </a:r>
          </a:p>
          <a:p>
            <a:pPr marL="914400" lvl="1" indent="-457200" algn="l">
              <a:buAutoNum type="arabicPeriod"/>
            </a:pPr>
            <a:r>
              <a:rPr lang="en-US" dirty="0"/>
              <a:t>Keeping the flight as full as they want it (raising prices on a flight which is filling up in order to reduce sales and hold back inventory for those expensive last-minute expensive purchases)</a:t>
            </a:r>
          </a:p>
          <a:p>
            <a:pPr marL="914400" lvl="1" indent="-457200" algn="l">
              <a:buAutoNum type="arabicPeriod"/>
            </a:pPr>
            <a:endParaRPr lang="en-US" dirty="0"/>
          </a:p>
          <a:p>
            <a:pPr lvl="1" algn="l"/>
            <a:r>
              <a:rPr lang="en-US" dirty="0"/>
              <a:t>There are lot of changes in the aviation business with respect to their prices of tickets. Because of this people who are booking flight tickets are suffering the most, hence we are building a flight price prediction model to predict the price of flight ticket. This model will help the travelers to buy flight tickets with cheaper price.</a:t>
            </a:r>
          </a:p>
          <a:p>
            <a:pPr lvl="1" algn="l"/>
            <a:endParaRPr lang="en-US" dirty="0"/>
          </a:p>
        </p:txBody>
      </p:sp>
    </p:spTree>
    <p:extLst>
      <p:ext uri="{BB962C8B-B14F-4D97-AF65-F5344CB8AC3E}">
        <p14:creationId xmlns:p14="http://schemas.microsoft.com/office/powerpoint/2010/main" val="34053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most important features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Duration and Stops columns have high co-relation with Label.</a:t>
            </a:r>
          </a:p>
          <a:p>
            <a:pPr algn="l">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Airline,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Arrival_time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Departure_time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9940943D-7ED7-916D-136B-633A7C6E3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1064920"/>
            <a:ext cx="6770350" cy="564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5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Duration and Stops columns have high co-relation with Label.</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Airline, </a:t>
            </a:r>
            <a:r>
              <a:rPr lang="en-US" sz="1800" dirty="0" err="1">
                <a:latin typeface="Calibri" panose="020F0502020204030204" pitchFamily="34" charset="0"/>
                <a:ea typeface="Calibri" panose="020F0502020204030204" pitchFamily="34" charset="0"/>
                <a:cs typeface="Times New Roman" panose="02020603050405020304" pitchFamily="18" charset="0"/>
              </a:rPr>
              <a:t>Arrival_time</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Departure_time</a:t>
            </a:r>
            <a:r>
              <a:rPr lang="en-US" sz="1800" dirty="0">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A02DCD7B-816E-1560-BC2F-46BFB73BF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8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398776"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HeatMap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Multicollinearity problem does not exist in this database</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B02AD7B9-05AA-10A9-C2BE-FE6DBB789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3194304"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Distribution Plot: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Not considering skewness of categorical data columns.</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Duration column has skewness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56FB6E1D-EBF6-6830-316F-09E30D11D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894"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9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289048"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Box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11948158" cy="1408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Duration Column has outliers.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E563B9E2-0ADA-E0D3-3381-43BC6AD7A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1" y="2990087"/>
            <a:ext cx="11948158" cy="363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77500" lnSpcReduction="20000"/>
          </a:bodyPr>
          <a:lstStyle/>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Changed the Object data type to Integer.</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has any Null Values and fill those Null values using Mean and Mode method.</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There are many categorical columns which has same output with different variable so standardized the data.</a:t>
            </a:r>
          </a:p>
          <a:p>
            <a:pPr lvl="0" algn="l">
              <a:lnSpc>
                <a:spcPct val="107000"/>
              </a:lnSpc>
            </a:pPr>
            <a:r>
              <a:rPr lang="en-US" sz="1800" dirty="0" err="1">
                <a:effectLst/>
                <a:ea typeface="Calibri" panose="020F0502020204030204" pitchFamily="34" charset="0"/>
                <a:cs typeface="Times New Roman" panose="02020603050405020304" pitchFamily="18" charset="0"/>
              </a:rPr>
              <a:t>E.g</a:t>
            </a:r>
            <a:r>
              <a:rPr lang="en-US" sz="1800" dirty="0">
                <a:effectLst/>
                <a:ea typeface="Calibri" panose="020F0502020204030204" pitchFamily="34" charset="0"/>
                <a:cs typeface="Times New Roman" panose="02020603050405020304" pitchFamily="18" charset="0"/>
              </a:rPr>
              <a:t>: - In ‘Stops’ column </a:t>
            </a:r>
          </a:p>
          <a:p>
            <a:pPr lvl="1" algn="l">
              <a:lnSpc>
                <a:spcPct val="107000"/>
              </a:lnSpc>
            </a:pPr>
            <a:r>
              <a:rPr lang="en-US" sz="1400" dirty="0">
                <a:effectLst/>
                <a:ea typeface="Calibri" panose="020F0502020204030204" pitchFamily="34" charset="0"/>
                <a:cs typeface="Times New Roman" panose="02020603050405020304" pitchFamily="18" charset="0"/>
              </a:rPr>
              <a:t>'1-stop':1, </a:t>
            </a:r>
          </a:p>
          <a:p>
            <a:pPr lvl="1" algn="l">
              <a:lnSpc>
                <a:spcPct val="107000"/>
              </a:lnSpc>
            </a:pPr>
            <a:r>
              <a:rPr lang="en-US" sz="1400" dirty="0">
                <a:effectLst/>
                <a:ea typeface="Calibri" panose="020F0502020204030204" pitchFamily="34" charset="0"/>
                <a:cs typeface="Times New Roman" panose="02020603050405020304" pitchFamily="18" charset="0"/>
              </a:rPr>
              <a:t>'non-stop':0, </a:t>
            </a:r>
          </a:p>
          <a:p>
            <a:pPr lvl="1" algn="l">
              <a:lnSpc>
                <a:spcPct val="107000"/>
              </a:lnSpc>
            </a:pPr>
            <a:r>
              <a:rPr lang="en-US" sz="1400" dirty="0">
                <a:effectLst/>
                <a:ea typeface="Calibri" panose="020F0502020204030204" pitchFamily="34" charset="0"/>
                <a:cs typeface="Times New Roman" panose="02020603050405020304" pitchFamily="18" charset="0"/>
              </a:rPr>
              <a:t>'2+-stop':2, </a:t>
            </a:r>
          </a:p>
          <a:p>
            <a:pPr lvl="1" algn="l">
              <a:lnSpc>
                <a:spcPct val="107000"/>
              </a:lnSpc>
            </a:pPr>
            <a:r>
              <a:rPr lang="en-US" sz="1400" dirty="0">
                <a:effectLst/>
                <a:ea typeface="Calibri" panose="020F0502020204030204" pitchFamily="34" charset="0"/>
                <a:cs typeface="Times New Roman" panose="02020603050405020304" pitchFamily="18" charset="0"/>
              </a:rPr>
              <a:t>'1-stop Via IDR':1, </a:t>
            </a:r>
          </a:p>
          <a:p>
            <a:pPr lvl="1" algn="l">
              <a:lnSpc>
                <a:spcPct val="107000"/>
              </a:lnSpc>
            </a:pPr>
            <a:r>
              <a:rPr lang="en-US" sz="1400" dirty="0">
                <a:effectLst/>
                <a:ea typeface="Calibri" panose="020F0502020204030204" pitchFamily="34" charset="0"/>
                <a:cs typeface="Times New Roman" panose="02020603050405020304" pitchFamily="18" charset="0"/>
              </a:rPr>
              <a:t>'1-stop Via Indore':1, </a:t>
            </a:r>
          </a:p>
          <a:p>
            <a:pPr lvl="1" algn="l">
              <a:lnSpc>
                <a:spcPct val="107000"/>
              </a:lnSpc>
            </a:pPr>
            <a:r>
              <a:rPr lang="en-US" sz="1400" dirty="0">
                <a:effectLst/>
                <a:ea typeface="Calibri" panose="020F0502020204030204" pitchFamily="34" charset="0"/>
                <a:cs typeface="Times New Roman" panose="02020603050405020304" pitchFamily="18" charset="0"/>
              </a:rPr>
              <a:t>'1-stop Via RPR':1, </a:t>
            </a:r>
          </a:p>
          <a:p>
            <a:pPr lvl="1" algn="l">
              <a:lnSpc>
                <a:spcPct val="107000"/>
              </a:lnSpc>
            </a:pPr>
            <a:r>
              <a:rPr lang="en-US" sz="1400" dirty="0">
                <a:effectLst/>
                <a:ea typeface="Calibri" panose="020F0502020204030204" pitchFamily="34" charset="0"/>
                <a:cs typeface="Times New Roman" panose="02020603050405020304" pitchFamily="18" charset="0"/>
              </a:rPr>
              <a:t>'1-stop Via Guwahati':1, </a:t>
            </a:r>
          </a:p>
          <a:p>
            <a:pPr lvl="1" algn="l">
              <a:lnSpc>
                <a:spcPct val="107000"/>
              </a:lnSpc>
            </a:pPr>
            <a:r>
              <a:rPr lang="en-US" sz="1400" dirty="0">
                <a:effectLst/>
                <a:ea typeface="Calibri" panose="020F0502020204030204" pitchFamily="34" charset="0"/>
                <a:cs typeface="Times New Roman" panose="02020603050405020304" pitchFamily="18" charset="0"/>
              </a:rPr>
              <a:t>'1-stop Via Ahmedabad':1</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Encoded remaining Object data type columns to integer using encoder technique.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co-relation of features with label </a:t>
            </a:r>
            <a:r>
              <a:rPr lang="en-US" sz="1800" dirty="0" err="1">
                <a:effectLst/>
                <a:ea typeface="Calibri" panose="020F0502020204030204" pitchFamily="34" charset="0"/>
                <a:cs typeface="Times New Roman" panose="02020603050405020304" pitchFamily="18" charset="0"/>
              </a:rPr>
              <a:t>i.e</a:t>
            </a:r>
            <a:r>
              <a:rPr lang="en-US" sz="1800" dirty="0">
                <a:effectLst/>
                <a:ea typeface="Calibri" panose="020F0502020204030204" pitchFamily="34" charset="0"/>
                <a:cs typeface="Times New Roman" panose="02020603050405020304" pitchFamily="18" charset="0"/>
              </a:rPr>
              <a:t> Price.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Multicollinearity between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VIF score of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Distribution of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Identified and removed outliers those are not allowed above and below the specific limit.</a:t>
            </a:r>
          </a:p>
        </p:txBody>
      </p:sp>
    </p:spTree>
    <p:extLst>
      <p:ext uri="{BB962C8B-B14F-4D97-AF65-F5344CB8AC3E}">
        <p14:creationId xmlns:p14="http://schemas.microsoft.com/office/powerpoint/2010/main" val="5449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860</Words>
  <Application>Microsoft Office PowerPoint</Application>
  <PresentationFormat>Widescreen</PresentationFormat>
  <Paragraphs>141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vt:lpstr>
      <vt:lpstr>Problem Statement and Understanding</vt:lpstr>
      <vt:lpstr>EDA Steps</vt:lpstr>
      <vt:lpstr>Visualizations</vt:lpstr>
      <vt:lpstr>Visualizations</vt:lpstr>
      <vt:lpstr>Visualizations</vt:lpstr>
      <vt:lpstr>Visualizations</vt:lpstr>
      <vt:lpstr>Visualizations</vt:lpstr>
      <vt:lpstr>Steps and Assumptions</vt:lpstr>
      <vt:lpstr>Model Dashboard</vt:lpstr>
      <vt:lpstr>Model Dashboard</vt:lpstr>
      <vt:lpstr>Model Dashboard</vt:lpstr>
      <vt:lpstr>Finalized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52</cp:revision>
  <dcterms:created xsi:type="dcterms:W3CDTF">2022-08-31T06:52:49Z</dcterms:created>
  <dcterms:modified xsi:type="dcterms:W3CDTF">2022-09-28T11:11:34Z</dcterms:modified>
</cp:coreProperties>
</file>