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2"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748" autoAdjust="0"/>
  </p:normalViewPr>
  <p:slideViewPr>
    <p:cSldViewPr snapToGrid="0">
      <p:cViewPr varScale="1">
        <p:scale>
          <a:sx n="81" d="100"/>
          <a:sy n="81" d="100"/>
        </p:scale>
        <p:origin x="725"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5438B1-2768-40FF-A63C-00ED9B66508B}" type="datetimeFigureOut">
              <a:rPr lang="en-IN" smtClean="0"/>
              <a:t>28-09-2022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18E70-1A1D-4169-87A5-62FB20FE2072}" type="slidenum">
              <a:rPr lang="en-IN" smtClean="0"/>
              <a:t>‹#›</a:t>
            </a:fld>
            <a:endParaRPr lang="en-IN"/>
          </a:p>
        </p:txBody>
      </p:sp>
    </p:spTree>
    <p:extLst>
      <p:ext uri="{BB962C8B-B14F-4D97-AF65-F5344CB8AC3E}">
        <p14:creationId xmlns:p14="http://schemas.microsoft.com/office/powerpoint/2010/main" val="2107709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E18E70-1A1D-4169-87A5-62FB20FE2072}" type="slidenum">
              <a:rPr lang="en-IN" smtClean="0"/>
              <a:t>5</a:t>
            </a:fld>
            <a:endParaRPr lang="en-IN"/>
          </a:p>
        </p:txBody>
      </p:sp>
    </p:spTree>
    <p:extLst>
      <p:ext uri="{BB962C8B-B14F-4D97-AF65-F5344CB8AC3E}">
        <p14:creationId xmlns:p14="http://schemas.microsoft.com/office/powerpoint/2010/main" val="2197570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33E39-2ECC-CBB1-FF6E-D49C68F354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68DA23-A092-6C8D-1F33-71BEF016C2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B4DBE97-14DB-2A73-AD73-604D08BDFEF8}"/>
              </a:ext>
            </a:extLst>
          </p:cNvPr>
          <p:cNvSpPr>
            <a:spLocks noGrp="1"/>
          </p:cNvSpPr>
          <p:nvPr>
            <p:ph type="dt" sz="half" idx="10"/>
          </p:nvPr>
        </p:nvSpPr>
        <p:spPr/>
        <p:txBody>
          <a:bodyPr/>
          <a:lstStyle/>
          <a:p>
            <a:fld id="{E79CF889-D34A-4D43-BFCA-3D3DF9C7B0F2}" type="datetimeFigureOut">
              <a:rPr lang="en-IN" smtClean="0"/>
              <a:t>28-09-2022</a:t>
            </a:fld>
            <a:endParaRPr lang="en-IN"/>
          </a:p>
        </p:txBody>
      </p:sp>
      <p:sp>
        <p:nvSpPr>
          <p:cNvPr id="5" name="Footer Placeholder 4">
            <a:extLst>
              <a:ext uri="{FF2B5EF4-FFF2-40B4-BE49-F238E27FC236}">
                <a16:creationId xmlns:a16="http://schemas.microsoft.com/office/drawing/2014/main" id="{7D6EA8D6-22A6-99AB-B11B-F9DAD8F51C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4DB46B-83F1-4797-9BBA-95B9C1CAA92F}"/>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1717158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73A0D-C14C-CF0B-DFE3-FA69D078428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55B0F6-711E-4006-A0B1-7DC52E260F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C1A0BC-6BB5-34E8-3F38-1D133D804A54}"/>
              </a:ext>
            </a:extLst>
          </p:cNvPr>
          <p:cNvSpPr>
            <a:spLocks noGrp="1"/>
          </p:cNvSpPr>
          <p:nvPr>
            <p:ph type="dt" sz="half" idx="10"/>
          </p:nvPr>
        </p:nvSpPr>
        <p:spPr/>
        <p:txBody>
          <a:bodyPr/>
          <a:lstStyle/>
          <a:p>
            <a:fld id="{E79CF889-D34A-4D43-BFCA-3D3DF9C7B0F2}" type="datetimeFigureOut">
              <a:rPr lang="en-IN" smtClean="0"/>
              <a:t>28-09-2022</a:t>
            </a:fld>
            <a:endParaRPr lang="en-IN"/>
          </a:p>
        </p:txBody>
      </p:sp>
      <p:sp>
        <p:nvSpPr>
          <p:cNvPr id="5" name="Footer Placeholder 4">
            <a:extLst>
              <a:ext uri="{FF2B5EF4-FFF2-40B4-BE49-F238E27FC236}">
                <a16:creationId xmlns:a16="http://schemas.microsoft.com/office/drawing/2014/main" id="{7273A106-539C-E3CD-3BB9-E87C25188A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A02A13-030C-86C4-240E-9200A373AF68}"/>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685746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980944-5020-9067-286F-AF42E203F7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892C2A-5D69-6B59-F3DF-DE854C4647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FB7469-ABD4-FCC7-FD68-A8A57712331E}"/>
              </a:ext>
            </a:extLst>
          </p:cNvPr>
          <p:cNvSpPr>
            <a:spLocks noGrp="1"/>
          </p:cNvSpPr>
          <p:nvPr>
            <p:ph type="dt" sz="half" idx="10"/>
          </p:nvPr>
        </p:nvSpPr>
        <p:spPr/>
        <p:txBody>
          <a:bodyPr/>
          <a:lstStyle/>
          <a:p>
            <a:fld id="{E79CF889-D34A-4D43-BFCA-3D3DF9C7B0F2}" type="datetimeFigureOut">
              <a:rPr lang="en-IN" smtClean="0"/>
              <a:t>28-09-2022</a:t>
            </a:fld>
            <a:endParaRPr lang="en-IN"/>
          </a:p>
        </p:txBody>
      </p:sp>
      <p:sp>
        <p:nvSpPr>
          <p:cNvPr id="5" name="Footer Placeholder 4">
            <a:extLst>
              <a:ext uri="{FF2B5EF4-FFF2-40B4-BE49-F238E27FC236}">
                <a16:creationId xmlns:a16="http://schemas.microsoft.com/office/drawing/2014/main" id="{E8357670-2F75-3136-E6D6-C999EE6B6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107A8D-1902-3AF3-0D7E-D9B7EFBF5B0C}"/>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199410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60B92-25E2-9D80-15AF-43913BBDE6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FF42A6-ADDE-4536-A224-93CDAC224C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960FC6-01EC-0F2C-6E95-9E047C2FCE80}"/>
              </a:ext>
            </a:extLst>
          </p:cNvPr>
          <p:cNvSpPr>
            <a:spLocks noGrp="1"/>
          </p:cNvSpPr>
          <p:nvPr>
            <p:ph type="dt" sz="half" idx="10"/>
          </p:nvPr>
        </p:nvSpPr>
        <p:spPr/>
        <p:txBody>
          <a:bodyPr/>
          <a:lstStyle/>
          <a:p>
            <a:fld id="{E79CF889-D34A-4D43-BFCA-3D3DF9C7B0F2}" type="datetimeFigureOut">
              <a:rPr lang="en-IN" smtClean="0"/>
              <a:t>28-09-2022</a:t>
            </a:fld>
            <a:endParaRPr lang="en-IN"/>
          </a:p>
        </p:txBody>
      </p:sp>
      <p:sp>
        <p:nvSpPr>
          <p:cNvPr id="5" name="Footer Placeholder 4">
            <a:extLst>
              <a:ext uri="{FF2B5EF4-FFF2-40B4-BE49-F238E27FC236}">
                <a16:creationId xmlns:a16="http://schemas.microsoft.com/office/drawing/2014/main" id="{CD2CDA88-C54F-6CAD-C638-803CBDAB4B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B3DE84-FBF7-175E-09B0-8F77E8647C1E}"/>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3411123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B0C74-EC34-289E-CB6F-93FCA877B5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FACC6F-9B3B-3E92-BB23-8C2C527945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8F4F77-C7A1-516B-ABCD-99BF21AA262C}"/>
              </a:ext>
            </a:extLst>
          </p:cNvPr>
          <p:cNvSpPr>
            <a:spLocks noGrp="1"/>
          </p:cNvSpPr>
          <p:nvPr>
            <p:ph type="dt" sz="half" idx="10"/>
          </p:nvPr>
        </p:nvSpPr>
        <p:spPr/>
        <p:txBody>
          <a:bodyPr/>
          <a:lstStyle/>
          <a:p>
            <a:fld id="{E79CF889-D34A-4D43-BFCA-3D3DF9C7B0F2}" type="datetimeFigureOut">
              <a:rPr lang="en-IN" smtClean="0"/>
              <a:t>28-09-2022</a:t>
            </a:fld>
            <a:endParaRPr lang="en-IN"/>
          </a:p>
        </p:txBody>
      </p:sp>
      <p:sp>
        <p:nvSpPr>
          <p:cNvPr id="5" name="Footer Placeholder 4">
            <a:extLst>
              <a:ext uri="{FF2B5EF4-FFF2-40B4-BE49-F238E27FC236}">
                <a16:creationId xmlns:a16="http://schemas.microsoft.com/office/drawing/2014/main" id="{E1E4C8F9-D48E-0791-AE66-C7F6ABF112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EA3142-68F3-578A-05D0-5C26BDA0A79E}"/>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2002502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47E47-999F-615B-DB6A-CF5300DECE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D31F86-54CE-BDEB-4872-2DBA554FD7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94E74AA-DA23-0DA8-DC81-4F8D55D3C7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BB73AD1-15C3-FA48-D76E-A1A9D222824A}"/>
              </a:ext>
            </a:extLst>
          </p:cNvPr>
          <p:cNvSpPr>
            <a:spLocks noGrp="1"/>
          </p:cNvSpPr>
          <p:nvPr>
            <p:ph type="dt" sz="half" idx="10"/>
          </p:nvPr>
        </p:nvSpPr>
        <p:spPr/>
        <p:txBody>
          <a:bodyPr/>
          <a:lstStyle/>
          <a:p>
            <a:fld id="{E79CF889-D34A-4D43-BFCA-3D3DF9C7B0F2}" type="datetimeFigureOut">
              <a:rPr lang="en-IN" smtClean="0"/>
              <a:t>28-09-2022</a:t>
            </a:fld>
            <a:endParaRPr lang="en-IN"/>
          </a:p>
        </p:txBody>
      </p:sp>
      <p:sp>
        <p:nvSpPr>
          <p:cNvPr id="6" name="Footer Placeholder 5">
            <a:extLst>
              <a:ext uri="{FF2B5EF4-FFF2-40B4-BE49-F238E27FC236}">
                <a16:creationId xmlns:a16="http://schemas.microsoft.com/office/drawing/2014/main" id="{9E57ADAC-5984-863C-1BDF-CD457E5BC0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E586DB-83AA-9332-3D8A-C83413B2B992}"/>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3918149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812C-442D-BB45-A64B-3B4E61319C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8EF5C7-8B37-7E21-9D9E-C3E41E2302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8C8AAF-94F1-E03F-704D-0705582E32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A89A5BC-6A25-D79C-DFFF-2C640D1563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21D7D0-E668-27FA-70D2-8DA81BBC15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5736878-6C15-754F-BADF-0B614AE2791E}"/>
              </a:ext>
            </a:extLst>
          </p:cNvPr>
          <p:cNvSpPr>
            <a:spLocks noGrp="1"/>
          </p:cNvSpPr>
          <p:nvPr>
            <p:ph type="dt" sz="half" idx="10"/>
          </p:nvPr>
        </p:nvSpPr>
        <p:spPr/>
        <p:txBody>
          <a:bodyPr/>
          <a:lstStyle/>
          <a:p>
            <a:fld id="{E79CF889-D34A-4D43-BFCA-3D3DF9C7B0F2}" type="datetimeFigureOut">
              <a:rPr lang="en-IN" smtClean="0"/>
              <a:t>28-09-2022</a:t>
            </a:fld>
            <a:endParaRPr lang="en-IN"/>
          </a:p>
        </p:txBody>
      </p:sp>
      <p:sp>
        <p:nvSpPr>
          <p:cNvPr id="8" name="Footer Placeholder 7">
            <a:extLst>
              <a:ext uri="{FF2B5EF4-FFF2-40B4-BE49-F238E27FC236}">
                <a16:creationId xmlns:a16="http://schemas.microsoft.com/office/drawing/2014/main" id="{FF9D7B1A-55C3-3CD6-8FB9-4A57C15178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95C5F90-9570-3FF5-8C6F-C557C8697DE3}"/>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478514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B8450-7C25-8068-7573-AC30B67B9A5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67105A-0A45-C5A4-D35E-1D7E8986093A}"/>
              </a:ext>
            </a:extLst>
          </p:cNvPr>
          <p:cNvSpPr>
            <a:spLocks noGrp="1"/>
          </p:cNvSpPr>
          <p:nvPr>
            <p:ph type="dt" sz="half" idx="10"/>
          </p:nvPr>
        </p:nvSpPr>
        <p:spPr/>
        <p:txBody>
          <a:bodyPr/>
          <a:lstStyle/>
          <a:p>
            <a:fld id="{E79CF889-D34A-4D43-BFCA-3D3DF9C7B0F2}" type="datetimeFigureOut">
              <a:rPr lang="en-IN" smtClean="0"/>
              <a:t>28-09-2022</a:t>
            </a:fld>
            <a:endParaRPr lang="en-IN"/>
          </a:p>
        </p:txBody>
      </p:sp>
      <p:sp>
        <p:nvSpPr>
          <p:cNvPr id="4" name="Footer Placeholder 3">
            <a:extLst>
              <a:ext uri="{FF2B5EF4-FFF2-40B4-BE49-F238E27FC236}">
                <a16:creationId xmlns:a16="http://schemas.microsoft.com/office/drawing/2014/main" id="{3DFCBCAC-C186-053C-232C-C63A9068E7A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3E5495-4B50-2E5A-0583-817FFD611404}"/>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542521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61998F-A461-C388-3C3B-55C13780B0B2}"/>
              </a:ext>
            </a:extLst>
          </p:cNvPr>
          <p:cNvSpPr>
            <a:spLocks noGrp="1"/>
          </p:cNvSpPr>
          <p:nvPr>
            <p:ph type="dt" sz="half" idx="10"/>
          </p:nvPr>
        </p:nvSpPr>
        <p:spPr/>
        <p:txBody>
          <a:bodyPr/>
          <a:lstStyle/>
          <a:p>
            <a:fld id="{E79CF889-D34A-4D43-BFCA-3D3DF9C7B0F2}" type="datetimeFigureOut">
              <a:rPr lang="en-IN" smtClean="0"/>
              <a:t>28-09-2022</a:t>
            </a:fld>
            <a:endParaRPr lang="en-IN"/>
          </a:p>
        </p:txBody>
      </p:sp>
      <p:sp>
        <p:nvSpPr>
          <p:cNvPr id="3" name="Footer Placeholder 2">
            <a:extLst>
              <a:ext uri="{FF2B5EF4-FFF2-40B4-BE49-F238E27FC236}">
                <a16:creationId xmlns:a16="http://schemas.microsoft.com/office/drawing/2014/main" id="{4FD579D9-F834-821E-AC11-CFDC57A064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B1EC8DC-66E3-5A64-D014-D4211A7EBC17}"/>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1048980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15D4B-2BA4-3D88-BF3E-1489B84A96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421A2A2-2750-4322-BF6D-18AC2F7BDE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021FA19-721B-5A45-4957-F2080D937B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5E77B1-2425-3893-4574-6709337DE4DB}"/>
              </a:ext>
            </a:extLst>
          </p:cNvPr>
          <p:cNvSpPr>
            <a:spLocks noGrp="1"/>
          </p:cNvSpPr>
          <p:nvPr>
            <p:ph type="dt" sz="half" idx="10"/>
          </p:nvPr>
        </p:nvSpPr>
        <p:spPr/>
        <p:txBody>
          <a:bodyPr/>
          <a:lstStyle/>
          <a:p>
            <a:fld id="{E79CF889-D34A-4D43-BFCA-3D3DF9C7B0F2}" type="datetimeFigureOut">
              <a:rPr lang="en-IN" smtClean="0"/>
              <a:t>28-09-2022</a:t>
            </a:fld>
            <a:endParaRPr lang="en-IN"/>
          </a:p>
        </p:txBody>
      </p:sp>
      <p:sp>
        <p:nvSpPr>
          <p:cNvPr id="6" name="Footer Placeholder 5">
            <a:extLst>
              <a:ext uri="{FF2B5EF4-FFF2-40B4-BE49-F238E27FC236}">
                <a16:creationId xmlns:a16="http://schemas.microsoft.com/office/drawing/2014/main" id="{E14F4162-3640-912B-D2BC-13F4893C45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9E2584-55AE-94D5-EBA9-87CE0A0F954D}"/>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49882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FA4D6-B3AC-E0DF-48E7-A754E7BEDB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2B16917-CE27-19BB-7EF3-148642FA0B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3CE3778-B2B3-9186-108E-519B5AF0D3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4C29F9-5CAC-27F4-A2D2-C0016D0B6ED3}"/>
              </a:ext>
            </a:extLst>
          </p:cNvPr>
          <p:cNvSpPr>
            <a:spLocks noGrp="1"/>
          </p:cNvSpPr>
          <p:nvPr>
            <p:ph type="dt" sz="half" idx="10"/>
          </p:nvPr>
        </p:nvSpPr>
        <p:spPr/>
        <p:txBody>
          <a:bodyPr/>
          <a:lstStyle/>
          <a:p>
            <a:fld id="{E79CF889-D34A-4D43-BFCA-3D3DF9C7B0F2}" type="datetimeFigureOut">
              <a:rPr lang="en-IN" smtClean="0"/>
              <a:t>28-09-2022</a:t>
            </a:fld>
            <a:endParaRPr lang="en-IN"/>
          </a:p>
        </p:txBody>
      </p:sp>
      <p:sp>
        <p:nvSpPr>
          <p:cNvPr id="6" name="Footer Placeholder 5">
            <a:extLst>
              <a:ext uri="{FF2B5EF4-FFF2-40B4-BE49-F238E27FC236}">
                <a16:creationId xmlns:a16="http://schemas.microsoft.com/office/drawing/2014/main" id="{78AA19E4-0EBD-C36E-65BC-5136283486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E6CE19-A4EC-9FE5-46F7-062BB9515254}"/>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2815373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1C31B0-7515-1EAE-83E5-4FBAFAC62B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4B8ACC-D0A3-5FB2-17EC-35C8C78B0E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23CBB1-78D6-2A5D-1E1B-F20D283F35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9CF889-D34A-4D43-BFCA-3D3DF9C7B0F2}" type="datetimeFigureOut">
              <a:rPr lang="en-IN" smtClean="0"/>
              <a:t>28-09-2022</a:t>
            </a:fld>
            <a:endParaRPr lang="en-IN"/>
          </a:p>
        </p:txBody>
      </p:sp>
      <p:sp>
        <p:nvSpPr>
          <p:cNvPr id="5" name="Footer Placeholder 4">
            <a:extLst>
              <a:ext uri="{FF2B5EF4-FFF2-40B4-BE49-F238E27FC236}">
                <a16:creationId xmlns:a16="http://schemas.microsoft.com/office/drawing/2014/main" id="{0B0DAA43-117D-CFBC-A17E-046A3B2397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3F1CB7C-F05A-A74D-AB62-C03EB72A48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813A30-21B5-4809-9F89-A980F9F3239C}" type="slidenum">
              <a:rPr lang="en-IN" smtClean="0"/>
              <a:t>‹#›</a:t>
            </a:fld>
            <a:endParaRPr lang="en-IN"/>
          </a:p>
        </p:txBody>
      </p:sp>
    </p:spTree>
    <p:extLst>
      <p:ext uri="{BB962C8B-B14F-4D97-AF65-F5344CB8AC3E}">
        <p14:creationId xmlns:p14="http://schemas.microsoft.com/office/powerpoint/2010/main" val="3023353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Project</a:t>
            </a:r>
          </a:p>
        </p:txBody>
      </p:sp>
      <p:sp>
        <p:nvSpPr>
          <p:cNvPr id="8" name="Title 1">
            <a:extLst>
              <a:ext uri="{FF2B5EF4-FFF2-40B4-BE49-F238E27FC236}">
                <a16:creationId xmlns:a16="http://schemas.microsoft.com/office/drawing/2014/main" id="{ADB3A6BB-76A9-2425-FC21-7E41807B6E44}"/>
              </a:ext>
            </a:extLst>
          </p:cNvPr>
          <p:cNvSpPr txBox="1">
            <a:spLocks/>
          </p:cNvSpPr>
          <p:nvPr/>
        </p:nvSpPr>
        <p:spPr>
          <a:xfrm>
            <a:off x="0" y="1801019"/>
            <a:ext cx="12192000" cy="90525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b="1" i="1" u="sng" dirty="0"/>
              <a:t>Flight Ticket Price Prediction</a:t>
            </a:r>
          </a:p>
        </p:txBody>
      </p:sp>
    </p:spTree>
    <p:extLst>
      <p:ext uri="{BB962C8B-B14F-4D97-AF65-F5344CB8AC3E}">
        <p14:creationId xmlns:p14="http://schemas.microsoft.com/office/powerpoint/2010/main" val="1780119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Model Dashboard</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ormAutofit fontScale="92500" lnSpcReduction="10000"/>
          </a:bodyPr>
          <a:lstStyle/>
          <a:p>
            <a:pPr lvl="0" algn="l">
              <a:lnSpc>
                <a:spcPct val="107000"/>
              </a:lnSpc>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Identification of possible problem</a:t>
            </a:r>
          </a:p>
          <a:p>
            <a:pPr marL="342900" lvl="0" indent="-34290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data was not structured and organized hence cleaned the data using various data cleaning and pre-processing techniques.</a:t>
            </a:r>
          </a:p>
          <a:p>
            <a:pPr marL="342900" lvl="0" indent="-34290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are many outliers present in the data hence removed outliers</a:t>
            </a:r>
          </a:p>
          <a:p>
            <a:pPr marL="342900" lvl="0" indent="-34290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was a skewness in the data hence have removed the skewness from the data.</a:t>
            </a:r>
          </a:p>
          <a:p>
            <a:pPr marL="342900" lvl="0" indent="-342900" algn="l">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Scaled the data using Standard Scalar to make the data standardized to build a model.</a:t>
            </a:r>
          </a:p>
          <a:p>
            <a:pPr algn="l">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Testing of Identified Approaches </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These are the algorithms which have been used to train and test data.</a:t>
            </a:r>
          </a:p>
          <a:p>
            <a:pPr marL="342900" lvl="0" indent="-342900" algn="l">
              <a:lnSpc>
                <a:spcPct val="107000"/>
              </a:lnSpc>
              <a:buFont typeface="+mj-lt"/>
              <a:buAutoNum type="arabicPeriod"/>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LinearRegression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DecisionTreeRegressor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AdaBoostRegressor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GradientBoostingRegressor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RandomForestRegressor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KNeighborsRegressor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Support Vector Regression</a:t>
            </a:r>
          </a:p>
          <a:p>
            <a:pPr lvl="0" algn="l">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69546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Model Dashboard</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0" y="905256"/>
            <a:ext cx="12192000" cy="5952744"/>
          </a:xfrm>
        </p:spPr>
        <p:txBody>
          <a:bodyPr numCol="2">
            <a:normAutofit/>
          </a:bodyPr>
          <a:lstStyle/>
          <a:p>
            <a:pPr algn="l">
              <a:lnSpc>
                <a:spcPct val="107000"/>
              </a:lnSpc>
            </a:pPr>
            <a:r>
              <a:rPr lang="en-IN" sz="1800" b="1" dirty="0">
                <a:effectLst/>
                <a:latin typeface="Calibri" panose="020F0502020204030204" pitchFamily="34" charset="0"/>
                <a:ea typeface="Calibri" panose="020F0502020204030204" pitchFamily="34" charset="0"/>
                <a:cs typeface="Times New Roman" panose="02020603050405020304" pitchFamily="18" charset="0"/>
              </a:rPr>
              <a:t>1.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LinearRegression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lvl="0" algn="l">
              <a:lnSpc>
                <a:spcPct val="107000"/>
              </a:lnSpc>
            </a:pPr>
            <a:endParaRPr lang="en-IN" sz="1800" dirty="0">
              <a:effectLst/>
              <a:ea typeface="Calibri" panose="020F0502020204030204" pitchFamily="34" charset="0"/>
              <a:cs typeface="Times New Roman" panose="02020603050405020304" pitchFamily="18" charset="0"/>
            </a:endParaRPr>
          </a:p>
          <a:p>
            <a:pPr lvl="0" algn="l">
              <a:lnSpc>
                <a:spcPct val="107000"/>
              </a:lnSpc>
            </a:pPr>
            <a:endParaRPr lang="en-IN" sz="1800" dirty="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a:p>
            <a:pPr lvl="0" algn="l">
              <a:lnSpc>
                <a:spcPct val="107000"/>
              </a:lnSpc>
            </a:pPr>
            <a:endParaRPr lang="en-IN" sz="1800" dirty="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a:p>
            <a:pPr lvl="0" algn="l">
              <a:lnSpc>
                <a:spcPct val="107000"/>
              </a:lnSpc>
            </a:pPr>
            <a:endParaRPr lang="en-IN" sz="1800" dirty="0">
              <a:ea typeface="Calibri" panose="020F0502020204030204" pitchFamily="34" charset="0"/>
              <a:cs typeface="Times New Roman" panose="02020603050405020304" pitchFamily="18" charset="0"/>
            </a:endParaRPr>
          </a:p>
          <a:p>
            <a:pPr algn="l">
              <a:lnSpc>
                <a:spcPct val="107000"/>
              </a:lnSpc>
            </a:pPr>
            <a:r>
              <a:rPr lang="en-IN" sz="1800" dirty="0">
                <a:effectLst/>
                <a:ea typeface="Calibri" panose="020F0502020204030204" pitchFamily="34" charset="0"/>
                <a:cs typeface="Times New Roman" panose="02020603050405020304" pitchFamily="18" charset="0"/>
              </a:rPr>
              <a:t>2.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DecisionTreeRegressor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r>
              <a:rPr lang="en-IN" sz="1800" dirty="0">
                <a:latin typeface="Calibri" panose="020F0502020204030204" pitchFamily="34" charset="0"/>
                <a:ea typeface="Calibri" panose="020F0502020204030204" pitchFamily="34" charset="0"/>
                <a:cs typeface="Times New Roman" panose="02020603050405020304" pitchFamily="18" charset="0"/>
              </a:rPr>
              <a:t>3.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AdaBoostRegressor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r>
              <a:rPr lang="en-IN" sz="1800" dirty="0">
                <a:latin typeface="Calibri" panose="020F0502020204030204" pitchFamily="34" charset="0"/>
                <a:ea typeface="Calibri" panose="020F0502020204030204" pitchFamily="34" charset="0"/>
                <a:cs typeface="Times New Roman" panose="02020603050405020304" pitchFamily="18" charset="0"/>
              </a:rPr>
              <a:t>4.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GradientBoostingRegressor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AA6F6D6D-28C6-809D-BE93-C6016EBBB1B9}"/>
              </a:ext>
            </a:extLst>
          </p:cNvPr>
          <p:cNvPicPr>
            <a:picLocks noChangeAspect="1"/>
          </p:cNvPicPr>
          <p:nvPr/>
        </p:nvPicPr>
        <p:blipFill>
          <a:blip r:embed="rId2"/>
          <a:stretch>
            <a:fillRect/>
          </a:stretch>
        </p:blipFill>
        <p:spPr>
          <a:xfrm>
            <a:off x="108967" y="1314585"/>
            <a:ext cx="4739640" cy="2516751"/>
          </a:xfrm>
          <a:prstGeom prst="rect">
            <a:avLst/>
          </a:prstGeom>
        </p:spPr>
      </p:pic>
      <p:pic>
        <p:nvPicPr>
          <p:cNvPr id="5" name="Picture 4">
            <a:extLst>
              <a:ext uri="{FF2B5EF4-FFF2-40B4-BE49-F238E27FC236}">
                <a16:creationId xmlns:a16="http://schemas.microsoft.com/office/drawing/2014/main" id="{33590DEB-5B48-7D7A-1DA7-1B411D80DAE2}"/>
              </a:ext>
            </a:extLst>
          </p:cNvPr>
          <p:cNvPicPr>
            <a:picLocks noChangeAspect="1"/>
          </p:cNvPicPr>
          <p:nvPr/>
        </p:nvPicPr>
        <p:blipFill>
          <a:blip r:embed="rId3"/>
          <a:stretch>
            <a:fillRect/>
          </a:stretch>
        </p:blipFill>
        <p:spPr>
          <a:xfrm>
            <a:off x="108967" y="4239518"/>
            <a:ext cx="4739640" cy="2516751"/>
          </a:xfrm>
          <a:prstGeom prst="rect">
            <a:avLst/>
          </a:prstGeom>
        </p:spPr>
      </p:pic>
      <p:pic>
        <p:nvPicPr>
          <p:cNvPr id="6" name="Picture 5">
            <a:extLst>
              <a:ext uri="{FF2B5EF4-FFF2-40B4-BE49-F238E27FC236}">
                <a16:creationId xmlns:a16="http://schemas.microsoft.com/office/drawing/2014/main" id="{51555DDC-1092-7128-D1AE-879ED7D0D0DE}"/>
              </a:ext>
            </a:extLst>
          </p:cNvPr>
          <p:cNvPicPr>
            <a:picLocks noChangeAspect="1"/>
          </p:cNvPicPr>
          <p:nvPr/>
        </p:nvPicPr>
        <p:blipFill>
          <a:blip r:embed="rId4"/>
          <a:stretch>
            <a:fillRect/>
          </a:stretch>
        </p:blipFill>
        <p:spPr>
          <a:xfrm>
            <a:off x="6139053" y="1314585"/>
            <a:ext cx="4762500" cy="2516751"/>
          </a:xfrm>
          <a:prstGeom prst="rect">
            <a:avLst/>
          </a:prstGeom>
        </p:spPr>
      </p:pic>
      <p:pic>
        <p:nvPicPr>
          <p:cNvPr id="7" name="Picture 6">
            <a:extLst>
              <a:ext uri="{FF2B5EF4-FFF2-40B4-BE49-F238E27FC236}">
                <a16:creationId xmlns:a16="http://schemas.microsoft.com/office/drawing/2014/main" id="{15A81D71-F0F5-31D7-767B-2C479413EA42}"/>
              </a:ext>
            </a:extLst>
          </p:cNvPr>
          <p:cNvPicPr>
            <a:picLocks noChangeAspect="1"/>
          </p:cNvPicPr>
          <p:nvPr/>
        </p:nvPicPr>
        <p:blipFill>
          <a:blip r:embed="rId5"/>
          <a:stretch>
            <a:fillRect/>
          </a:stretch>
        </p:blipFill>
        <p:spPr>
          <a:xfrm>
            <a:off x="6096000" y="4239518"/>
            <a:ext cx="4815840" cy="2516751"/>
          </a:xfrm>
          <a:prstGeom prst="rect">
            <a:avLst/>
          </a:prstGeom>
        </p:spPr>
      </p:pic>
    </p:spTree>
    <p:extLst>
      <p:ext uri="{BB962C8B-B14F-4D97-AF65-F5344CB8AC3E}">
        <p14:creationId xmlns:p14="http://schemas.microsoft.com/office/powerpoint/2010/main" val="3728191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Model Dashboard</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0" y="905256"/>
            <a:ext cx="12192000" cy="5952744"/>
          </a:xfrm>
        </p:spPr>
        <p:txBody>
          <a:bodyPr numCol="2">
            <a:normAutofit/>
          </a:bodyPr>
          <a:lstStyle/>
          <a:p>
            <a:pPr algn="l">
              <a:lnSpc>
                <a:spcPct val="107000"/>
              </a:lnSpc>
            </a:pPr>
            <a:r>
              <a:rPr lang="en-IN" sz="1800" b="1" dirty="0">
                <a:latin typeface="Calibri" panose="020F0502020204030204" pitchFamily="34" charset="0"/>
                <a:ea typeface="Calibri" panose="020F0502020204030204" pitchFamily="34" charset="0"/>
                <a:cs typeface="Times New Roman" panose="02020603050405020304" pitchFamily="18" charset="0"/>
              </a:rPr>
              <a:t>5</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RandomForestRegressor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lvl="0" algn="l">
              <a:lnSpc>
                <a:spcPct val="107000"/>
              </a:lnSpc>
            </a:pPr>
            <a:endParaRPr lang="en-IN" sz="1800" dirty="0">
              <a:effectLst/>
              <a:ea typeface="Calibri" panose="020F0502020204030204" pitchFamily="34" charset="0"/>
              <a:cs typeface="Times New Roman" panose="02020603050405020304" pitchFamily="18" charset="0"/>
            </a:endParaRPr>
          </a:p>
          <a:p>
            <a:pPr lvl="0" algn="l">
              <a:lnSpc>
                <a:spcPct val="107000"/>
              </a:lnSpc>
            </a:pPr>
            <a:endParaRPr lang="en-IN" sz="1800" dirty="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a:p>
            <a:pPr lvl="0" algn="l">
              <a:lnSpc>
                <a:spcPct val="107000"/>
              </a:lnSpc>
            </a:pPr>
            <a:endParaRPr lang="en-IN" sz="1800" dirty="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a:p>
            <a:pPr lvl="0" algn="l">
              <a:lnSpc>
                <a:spcPct val="107000"/>
              </a:lnSpc>
            </a:pPr>
            <a:endParaRPr lang="en-IN" sz="1800" dirty="0">
              <a:ea typeface="Calibri" panose="020F0502020204030204" pitchFamily="34" charset="0"/>
              <a:cs typeface="Times New Roman" panose="02020603050405020304" pitchFamily="18" charset="0"/>
            </a:endParaRPr>
          </a:p>
          <a:p>
            <a:pPr algn="l">
              <a:lnSpc>
                <a:spcPct val="107000"/>
              </a:lnSpc>
            </a:pPr>
            <a:r>
              <a:rPr lang="en-IN" sz="1800" dirty="0">
                <a:ea typeface="Calibri" panose="020F0502020204030204" pitchFamily="34" charset="0"/>
                <a:cs typeface="Times New Roman" panose="02020603050405020304" pitchFamily="18" charset="0"/>
              </a:rPr>
              <a:t>6</a:t>
            </a:r>
            <a:r>
              <a:rPr lang="en-IN" sz="1800" dirty="0">
                <a:effectLst/>
                <a:ea typeface="Calibri" panose="020F0502020204030204" pitchFamily="34" charset="0"/>
                <a:cs typeface="Times New Roman" panose="02020603050405020304" pitchFamily="18" charset="0"/>
              </a:rPr>
              <a:t>.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KNeighborsRegressor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r>
              <a:rPr lang="en-IN" sz="1800" dirty="0">
                <a:latin typeface="Calibri" panose="020F0502020204030204" pitchFamily="34" charset="0"/>
                <a:ea typeface="Calibri" panose="020F0502020204030204" pitchFamily="34" charset="0"/>
                <a:cs typeface="Times New Roman" panose="02020603050405020304" pitchFamily="18" charset="0"/>
              </a:rPr>
              <a:t>7.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Support Vector Regression: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9E7EA227-E16B-17A6-A813-E6FA3A440B48}"/>
              </a:ext>
            </a:extLst>
          </p:cNvPr>
          <p:cNvPicPr>
            <a:picLocks noChangeAspect="1"/>
          </p:cNvPicPr>
          <p:nvPr/>
        </p:nvPicPr>
        <p:blipFill>
          <a:blip r:embed="rId2"/>
          <a:stretch>
            <a:fillRect/>
          </a:stretch>
        </p:blipFill>
        <p:spPr>
          <a:xfrm>
            <a:off x="108967" y="1304639"/>
            <a:ext cx="4777740" cy="2579204"/>
          </a:xfrm>
          <a:prstGeom prst="rect">
            <a:avLst/>
          </a:prstGeom>
        </p:spPr>
      </p:pic>
      <p:pic>
        <p:nvPicPr>
          <p:cNvPr id="8" name="Picture 7">
            <a:extLst>
              <a:ext uri="{FF2B5EF4-FFF2-40B4-BE49-F238E27FC236}">
                <a16:creationId xmlns:a16="http://schemas.microsoft.com/office/drawing/2014/main" id="{34A7C71F-E7AA-2AE5-4988-F465BB0C8114}"/>
              </a:ext>
            </a:extLst>
          </p:cNvPr>
          <p:cNvPicPr>
            <a:picLocks noChangeAspect="1"/>
          </p:cNvPicPr>
          <p:nvPr/>
        </p:nvPicPr>
        <p:blipFill>
          <a:blip r:embed="rId3"/>
          <a:stretch>
            <a:fillRect/>
          </a:stretch>
        </p:blipFill>
        <p:spPr>
          <a:xfrm>
            <a:off x="147067" y="4212241"/>
            <a:ext cx="4739640" cy="2579204"/>
          </a:xfrm>
          <a:prstGeom prst="rect">
            <a:avLst/>
          </a:prstGeom>
        </p:spPr>
      </p:pic>
      <p:pic>
        <p:nvPicPr>
          <p:cNvPr id="9" name="Picture 8">
            <a:extLst>
              <a:ext uri="{FF2B5EF4-FFF2-40B4-BE49-F238E27FC236}">
                <a16:creationId xmlns:a16="http://schemas.microsoft.com/office/drawing/2014/main" id="{1854FB64-EBB3-857F-DB36-27C001E61BEC}"/>
              </a:ext>
            </a:extLst>
          </p:cNvPr>
          <p:cNvPicPr>
            <a:picLocks noChangeAspect="1"/>
          </p:cNvPicPr>
          <p:nvPr/>
        </p:nvPicPr>
        <p:blipFill>
          <a:blip r:embed="rId4"/>
          <a:stretch>
            <a:fillRect/>
          </a:stretch>
        </p:blipFill>
        <p:spPr>
          <a:xfrm>
            <a:off x="6096000" y="1304639"/>
            <a:ext cx="4739640" cy="2579204"/>
          </a:xfrm>
          <a:prstGeom prst="rect">
            <a:avLst/>
          </a:prstGeom>
        </p:spPr>
      </p:pic>
    </p:spTree>
    <p:extLst>
      <p:ext uri="{BB962C8B-B14F-4D97-AF65-F5344CB8AC3E}">
        <p14:creationId xmlns:p14="http://schemas.microsoft.com/office/powerpoint/2010/main" val="1655561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Finalized Model</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ormAutofit/>
          </a:bodyPr>
          <a:lstStyle/>
          <a:p>
            <a:pPr algn="l">
              <a:lnSpc>
                <a:spcPct val="107000"/>
              </a:lnSpc>
            </a:pPr>
            <a:r>
              <a:rPr lang="en-IN" sz="1800" b="1" dirty="0">
                <a:effectLst/>
                <a:latin typeface="Calibri" panose="020F0502020204030204" pitchFamily="34" charset="0"/>
                <a:ea typeface="Calibri" panose="020F0502020204030204" pitchFamily="34" charset="0"/>
                <a:cs typeface="Times New Roman" panose="02020603050405020304" pitchFamily="18" charset="0"/>
              </a:rPr>
              <a:t>Key Findings and Conclusions of the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Selecting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GradientBoostingRegressor</a:t>
            </a:r>
            <a:r>
              <a:rPr lang="en-US" sz="1800" dirty="0">
                <a:effectLst/>
                <a:latin typeface="Calibri" panose="020F0502020204030204" pitchFamily="34" charset="0"/>
                <a:ea typeface="Calibri" panose="020F0502020204030204" pitchFamily="34" charset="0"/>
                <a:cs typeface="Times New Roman" panose="02020603050405020304" pitchFamily="18" charset="0"/>
              </a:rPr>
              <a:t> model since the Accuracy score i.e., 60.24% and test scores i.e., 60.02% are greater and close to each other.</a:t>
            </a:r>
          </a:p>
          <a:p>
            <a:pPr marL="742950" lvl="1" indent="-285750" algn="l">
              <a:lnSpc>
                <a:spcPct val="107000"/>
              </a:lnSpc>
              <a:buFont typeface="+mj-lt"/>
              <a:buAutoNum type="arabicPeriod"/>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mean_absolute_error</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moderate for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GradientBoostingRegressor</a:t>
            </a:r>
            <a:r>
              <a:rPr lang="en-US" sz="1800" dirty="0">
                <a:effectLst/>
                <a:latin typeface="Calibri" panose="020F0502020204030204" pitchFamily="34" charset="0"/>
                <a:ea typeface="Calibri" panose="020F0502020204030204" pitchFamily="34" charset="0"/>
                <a:cs typeface="Times New Roman" panose="02020603050405020304" pitchFamily="18" charset="0"/>
              </a:rPr>
              <a:t> model.</a:t>
            </a:r>
          </a:p>
          <a:p>
            <a:pPr lvl="0"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0483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Conclusion</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oAutofit/>
          </a:bodyPr>
          <a:lstStyle/>
          <a:p>
            <a:pPr lvl="0" algn="l">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Interpretation of the Results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l">
              <a:lnSpc>
                <a:spcPct val="107000"/>
              </a:lnSpc>
            </a:pPr>
            <a:r>
              <a:rPr lang="en-US" sz="1600" dirty="0">
                <a:effectLst/>
                <a:latin typeface="Calibri" panose="020F0502020204030204" pitchFamily="34" charset="0"/>
                <a:ea typeface="Calibri" panose="020F0502020204030204" pitchFamily="34" charset="0"/>
                <a:cs typeface="Times New Roman" panose="02020603050405020304" pitchFamily="18" charset="0"/>
              </a:rPr>
              <a:t>Below is the list of highly influencing features or variables to predict the flight price.</a:t>
            </a:r>
          </a:p>
          <a:p>
            <a:pPr lvl="0" algn="l">
              <a:lnSpc>
                <a:spcPct val="107000"/>
              </a:lnSpc>
            </a:pPr>
            <a:r>
              <a:rPr lang="en-US" sz="1600" dirty="0">
                <a:effectLst/>
                <a:latin typeface="Calibri" panose="020F0502020204030204" pitchFamily="34" charset="0"/>
                <a:ea typeface="Calibri" panose="020F0502020204030204" pitchFamily="34" charset="0"/>
                <a:cs typeface="Times New Roman" panose="02020603050405020304" pitchFamily="18" charset="0"/>
              </a:rPr>
              <a:t>1.	Duration – Duration is very important feature in order to predict flight ticket price.</a:t>
            </a:r>
          </a:p>
          <a:p>
            <a:pPr lvl="0" algn="l">
              <a:lnSpc>
                <a:spcPct val="107000"/>
              </a:lnSpc>
            </a:pPr>
            <a:r>
              <a:rPr lang="en-US" sz="1600" dirty="0">
                <a:effectLst/>
                <a:latin typeface="Calibri" panose="020F0502020204030204" pitchFamily="34" charset="0"/>
                <a:ea typeface="Calibri" panose="020F0502020204030204" pitchFamily="34" charset="0"/>
                <a:cs typeface="Times New Roman" panose="02020603050405020304" pitchFamily="18" charset="0"/>
              </a:rPr>
              <a:t>2.	Stops – Stops column is also very important as flight ticket price depends upon the stops.</a:t>
            </a:r>
          </a:p>
          <a:p>
            <a:pPr lvl="0" algn="l">
              <a:lnSpc>
                <a:spcPct val="107000"/>
              </a:lnSpc>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lvl="0" algn="l">
              <a:lnSpc>
                <a:spcPct val="107000"/>
              </a:lnSpc>
            </a:pPr>
            <a:r>
              <a:rPr lang="en-US" sz="1600" dirty="0">
                <a:latin typeface="Calibri" panose="020F0502020204030204" pitchFamily="34" charset="0"/>
                <a:ea typeface="Calibri" panose="020F0502020204030204" pitchFamily="34" charset="0"/>
                <a:cs typeface="Times New Roman" panose="02020603050405020304" pitchFamily="18" charset="0"/>
              </a:rPr>
              <a:t>Data Findings.</a:t>
            </a:r>
          </a:p>
          <a:p>
            <a:pPr lvl="0" algn="l">
              <a:lnSpc>
                <a:spcPct val="107000"/>
              </a:lnSpc>
            </a:pPr>
            <a:r>
              <a:rPr lang="en-US" sz="1600" dirty="0">
                <a:effectLst/>
                <a:latin typeface="Calibri" panose="020F0502020204030204" pitchFamily="34" charset="0"/>
                <a:ea typeface="Calibri" panose="020F0502020204030204" pitchFamily="34" charset="0"/>
                <a:cs typeface="Times New Roman" panose="02020603050405020304" pitchFamily="18" charset="0"/>
              </a:rPr>
              <a:t>1.	Vistara has the highest average price of flight ticket following by Air India and AirAsia.</a:t>
            </a:r>
          </a:p>
          <a:p>
            <a:pPr lvl="0" algn="l">
              <a:lnSpc>
                <a:spcPct val="107000"/>
              </a:lnSpc>
            </a:pPr>
            <a:r>
              <a:rPr lang="en-US" sz="1600" dirty="0">
                <a:effectLst/>
                <a:latin typeface="Calibri" panose="020F0502020204030204" pitchFamily="34" charset="0"/>
                <a:ea typeface="Calibri" panose="020F0502020204030204" pitchFamily="34" charset="0"/>
                <a:cs typeface="Times New Roman" panose="02020603050405020304" pitchFamily="18" charset="0"/>
              </a:rPr>
              <a:t>2.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AllianceAir</a:t>
            </a:r>
            <a:r>
              <a:rPr lang="en-US" sz="1600" dirty="0">
                <a:effectLst/>
                <a:latin typeface="Calibri" panose="020F0502020204030204" pitchFamily="34" charset="0"/>
                <a:ea typeface="Calibri" panose="020F0502020204030204" pitchFamily="34" charset="0"/>
                <a:cs typeface="Times New Roman" panose="02020603050405020304" pitchFamily="18" charset="0"/>
              </a:rPr>
              <a:t> has the lowest flight average ticket price following by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AkasaAir</a:t>
            </a:r>
            <a:r>
              <a:rPr lang="en-US" sz="1600" dirty="0">
                <a:effectLst/>
                <a:latin typeface="Calibri" panose="020F0502020204030204" pitchFamily="34" charset="0"/>
                <a:ea typeface="Calibri" panose="020F0502020204030204" pitchFamily="34" charset="0"/>
                <a:cs typeface="Times New Roman" panose="02020603050405020304" pitchFamily="18" charset="0"/>
              </a:rPr>
              <a:t> and Indigo.</a:t>
            </a:r>
          </a:p>
          <a:p>
            <a:pPr lvl="0" algn="l">
              <a:lnSpc>
                <a:spcPct val="107000"/>
              </a:lnSpc>
            </a:pPr>
            <a:r>
              <a:rPr lang="en-US" sz="1600" dirty="0">
                <a:effectLst/>
                <a:latin typeface="Calibri" panose="020F0502020204030204" pitchFamily="34" charset="0"/>
                <a:ea typeface="Calibri" panose="020F0502020204030204" pitchFamily="34" charset="0"/>
                <a:cs typeface="Times New Roman" panose="02020603050405020304" pitchFamily="18" charset="0"/>
              </a:rPr>
              <a:t>3.	Delhi to Kolkata has the highest flight price whereas Mumbai to Bangalore has lowest.</a:t>
            </a:r>
          </a:p>
          <a:p>
            <a:pPr lvl="0" algn="l">
              <a:lnSpc>
                <a:spcPct val="107000"/>
              </a:lnSpc>
            </a:pPr>
            <a:r>
              <a:rPr lang="en-US" sz="1600" dirty="0">
                <a:effectLst/>
                <a:latin typeface="Calibri" panose="020F0502020204030204" pitchFamily="34" charset="0"/>
                <a:ea typeface="Calibri" panose="020F0502020204030204" pitchFamily="34" charset="0"/>
                <a:cs typeface="Times New Roman" panose="02020603050405020304" pitchFamily="18" charset="0"/>
              </a:rPr>
              <a:t>4.	23.25 is the best time to depart towards the destination as it has the lowest price of flight ticket.</a:t>
            </a:r>
          </a:p>
          <a:p>
            <a:pPr lvl="0" algn="l">
              <a:lnSpc>
                <a:spcPct val="107000"/>
              </a:lnSpc>
            </a:pPr>
            <a:r>
              <a:rPr lang="en-US" sz="1600" dirty="0">
                <a:effectLst/>
                <a:latin typeface="Calibri" panose="020F0502020204030204" pitchFamily="34" charset="0"/>
                <a:ea typeface="Calibri" panose="020F0502020204030204" pitchFamily="34" charset="0"/>
                <a:cs typeface="Times New Roman" panose="02020603050405020304" pitchFamily="18" charset="0"/>
              </a:rPr>
              <a:t>5.	11.45 is the best time to arrive on destination as it has the lowest price of flight ticket.</a:t>
            </a:r>
          </a:p>
          <a:p>
            <a:pPr lvl="0" algn="l">
              <a:lnSpc>
                <a:spcPct val="107000"/>
              </a:lnSpc>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lvl="0" algn="l">
              <a:lnSpc>
                <a:spcPct val="107000"/>
              </a:lnSpc>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83725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Conclusion</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oAutofit/>
          </a:bodyPr>
          <a:lstStyle/>
          <a:p>
            <a:pPr lvl="0" algn="l">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Learning Outcomes of the Study in respect of Data Science</a:t>
            </a:r>
          </a:p>
          <a:p>
            <a:pPr marL="342900" lvl="0" indent="-34290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 Cleaning helps to convert unorganized and unstructured data into structured data which will be used to make findings.</a:t>
            </a:r>
          </a:p>
          <a:p>
            <a:pPr marL="342900" lvl="0" indent="-34290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 visualization helps understand and analyse the data.</a:t>
            </a:r>
          </a:p>
          <a:p>
            <a:pPr marL="342900" lvl="0" indent="-34290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Model building helps to predict outcomes, in this case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GradientBoostingRegressor</a:t>
            </a:r>
            <a:r>
              <a:rPr lang="en-IN" sz="1800" dirty="0">
                <a:effectLst/>
                <a:latin typeface="Calibri" panose="020F0502020204030204" pitchFamily="34" charset="0"/>
                <a:ea typeface="Calibri" panose="020F0502020204030204" pitchFamily="34" charset="0"/>
                <a:cs typeface="Times New Roman" panose="02020603050405020304" pitchFamily="18" charset="0"/>
              </a:rPr>
              <a:t> model fits perfect for this dataset.</a:t>
            </a:r>
          </a:p>
          <a:p>
            <a:pPr lvl="0" algn="l">
              <a:lnSpc>
                <a:spcPct val="107000"/>
              </a:lnSpc>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05281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Problem Statement and Understanding</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chor="ctr">
            <a:normAutofit/>
          </a:bodyPr>
          <a:lstStyle/>
          <a:p>
            <a:pPr lvl="1" algn="l"/>
            <a:r>
              <a:rPr lang="en-US" dirty="0"/>
              <a:t>Anyone who has booked a flight ticket knows how unexpectedly the prices vary. The cheapest available ticket on a given flight gets more and less expensive over time. This usually happens as an attempt to maximize revenue based on – </a:t>
            </a:r>
          </a:p>
          <a:p>
            <a:pPr marL="914400" lvl="1" indent="-457200" algn="l">
              <a:buAutoNum type="arabicPeriod"/>
            </a:pPr>
            <a:r>
              <a:rPr lang="en-US" dirty="0"/>
              <a:t>Time of purchase patterns (making sure last-minute purchases are expensive) </a:t>
            </a:r>
          </a:p>
          <a:p>
            <a:pPr marL="914400" lvl="1" indent="-457200" algn="l">
              <a:buAutoNum type="arabicPeriod"/>
            </a:pPr>
            <a:r>
              <a:rPr lang="en-US" dirty="0"/>
              <a:t>Keeping the flight as full as they want it (raising prices on a flight which is filling up in order to reduce sales and hold back inventory for those expensive last-minute expensive purchases)</a:t>
            </a:r>
          </a:p>
          <a:p>
            <a:pPr marL="914400" lvl="1" indent="-457200" algn="l">
              <a:buAutoNum type="arabicPeriod"/>
            </a:pPr>
            <a:endParaRPr lang="en-US" dirty="0"/>
          </a:p>
          <a:p>
            <a:pPr lvl="1" algn="l"/>
            <a:r>
              <a:rPr lang="en-US" dirty="0"/>
              <a:t>There are lot of changes in the aviation business with respect to their prices of tickets. Because of this people who are booking flight tickets are suffering the most, hence we are building a flight price prediction model to predict the price of flight ticket. This model will help the travelers to buy flight tickets with cheaper price.</a:t>
            </a:r>
          </a:p>
          <a:p>
            <a:pPr lvl="1" algn="l"/>
            <a:endParaRPr lang="en-US" dirty="0"/>
          </a:p>
        </p:txBody>
      </p:sp>
    </p:spTree>
    <p:extLst>
      <p:ext uri="{BB962C8B-B14F-4D97-AF65-F5344CB8AC3E}">
        <p14:creationId xmlns:p14="http://schemas.microsoft.com/office/powerpoint/2010/main" val="3405372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EDA Steps</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ormAutofit/>
          </a:bodyPr>
          <a:lstStyle/>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Identifying sources of the data</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collection</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structuring</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Analyzing the data</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Cleaning and processing the data</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Selecting most important features</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Writing down findings and observations</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different models to train the data</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Selecting best fitted model for predictions</a:t>
            </a:r>
          </a:p>
          <a:p>
            <a:pPr marL="342900" lvl="0" indent="-342900" algn="l">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Predicting outcome for test data</a:t>
            </a:r>
          </a:p>
        </p:txBody>
      </p:sp>
    </p:spTree>
    <p:extLst>
      <p:ext uri="{BB962C8B-B14F-4D97-AF65-F5344CB8AC3E}">
        <p14:creationId xmlns:p14="http://schemas.microsoft.com/office/powerpoint/2010/main" val="1450400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6096000" cy="905256"/>
          </a:xfrm>
        </p:spPr>
        <p:txBody>
          <a:bodyPr>
            <a:normAutofit fontScale="90000"/>
          </a:bodyPr>
          <a:lstStyle/>
          <a:p>
            <a:r>
              <a:rPr lang="en-IN" b="1" dirty="0"/>
              <a:t>Visualizations</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33144" y="1060704"/>
            <a:ext cx="1987296" cy="365760"/>
          </a:xfrm>
        </p:spPr>
        <p:txBody>
          <a:bodyPr>
            <a:normAutofit lnSpcReduction="10000"/>
          </a:bodyPr>
          <a:lstStyle/>
          <a:p>
            <a:pPr marL="342900" lvl="0" indent="-342900">
              <a:lnSpc>
                <a:spcPct val="107000"/>
              </a:lnSpc>
              <a:spcAft>
                <a:spcPts val="800"/>
              </a:spcAft>
              <a:buFont typeface="+mj-lt"/>
              <a:buAutoNum type="arabicPeriod"/>
            </a:pPr>
            <a:r>
              <a:rPr lang="en-IN" sz="1800" b="1" dirty="0">
                <a:effectLst/>
                <a:latin typeface="Calibri" panose="020F0502020204030204" pitchFamily="34" charset="0"/>
                <a:ea typeface="Calibri" panose="020F0502020204030204" pitchFamily="34" charset="0"/>
                <a:cs typeface="Times New Roman" panose="02020603050405020304" pitchFamily="18" charset="0"/>
              </a:rPr>
              <a:t>Scatter Plot: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ubtitle 2">
            <a:extLst>
              <a:ext uri="{FF2B5EF4-FFF2-40B4-BE49-F238E27FC236}">
                <a16:creationId xmlns:a16="http://schemas.microsoft.com/office/drawing/2014/main" id="{0728294C-F573-CC02-C593-CE352967997B}"/>
              </a:ext>
            </a:extLst>
          </p:cNvPr>
          <p:cNvSpPr txBox="1">
            <a:spLocks/>
          </p:cNvSpPr>
          <p:nvPr/>
        </p:nvSpPr>
        <p:spPr>
          <a:xfrm>
            <a:off x="121921" y="1581913"/>
            <a:ext cx="5177808" cy="51258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7000"/>
              </a:lnSpc>
              <a:spcAft>
                <a:spcPts val="800"/>
              </a:spcAft>
            </a:pPr>
            <a:r>
              <a:rPr lang="en-IN" sz="1800" b="1" dirty="0">
                <a:latin typeface="Calibri" panose="020F0502020204030204" pitchFamily="34" charset="0"/>
                <a:ea typeface="Calibri" panose="020F0502020204030204" pitchFamily="34" charset="0"/>
                <a:cs typeface="Times New Roman" panose="02020603050405020304" pitchFamily="18" charset="0"/>
              </a:rPr>
              <a:t>Observations</a:t>
            </a:r>
            <a:r>
              <a:rPr lang="en-IN" sz="1800" dirty="0">
                <a:latin typeface="Calibri" panose="020F0502020204030204" pitchFamily="34" charset="0"/>
                <a:ea typeface="Calibri" panose="020F0502020204030204" pitchFamily="34" charset="0"/>
                <a:cs typeface="Times New Roman" panose="02020603050405020304" pitchFamily="18" charset="0"/>
              </a:rPr>
              <a:t>:</a:t>
            </a:r>
          </a:p>
          <a:p>
            <a:pPr algn="l">
              <a:lnSpc>
                <a:spcPct val="107000"/>
              </a:lnSpc>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Duration and Stops columns have high co-relation with Label.</a:t>
            </a:r>
          </a:p>
          <a:p>
            <a:pPr algn="l">
              <a:lnSpc>
                <a:spcPct val="107000"/>
              </a:lnSpc>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Airline,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Arrival_time</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and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Departure_time</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columns have Low/No co-relation with Label.</a:t>
            </a:r>
          </a:p>
          <a:p>
            <a:pPr algn="l">
              <a:lnSpc>
                <a:spcPct val="107000"/>
              </a:lnSpc>
              <a:spcAft>
                <a:spcPts val="800"/>
              </a:spcAft>
            </a:pP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FE0990FE-0CA2-F081-9D5B-66D2E7FEF13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9729" y="905256"/>
            <a:ext cx="6770350" cy="5802547"/>
          </a:xfrm>
          <a:prstGeom prst="rect">
            <a:avLst/>
          </a:prstGeom>
          <a:noFill/>
          <a:ln>
            <a:noFill/>
          </a:ln>
        </p:spPr>
      </p:pic>
    </p:spTree>
    <p:extLst>
      <p:ext uri="{BB962C8B-B14F-4D97-AF65-F5344CB8AC3E}">
        <p14:creationId xmlns:p14="http://schemas.microsoft.com/office/powerpoint/2010/main" val="3484350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6096000" cy="905256"/>
          </a:xfrm>
        </p:spPr>
        <p:txBody>
          <a:bodyPr>
            <a:normAutofit fontScale="90000"/>
          </a:bodyPr>
          <a:lstStyle/>
          <a:p>
            <a:r>
              <a:rPr lang="en-IN" b="1" dirty="0"/>
              <a:t>Visualizations</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33144" y="1060704"/>
            <a:ext cx="1987296" cy="365760"/>
          </a:xfrm>
        </p:spPr>
        <p:txBody>
          <a:bodyPr>
            <a:normAutofit lnSpcReduction="10000"/>
          </a:bodyPr>
          <a:lstStyle/>
          <a:p>
            <a:pPr lvl="0">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2.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BarPlot</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ubtitle 2">
            <a:extLst>
              <a:ext uri="{FF2B5EF4-FFF2-40B4-BE49-F238E27FC236}">
                <a16:creationId xmlns:a16="http://schemas.microsoft.com/office/drawing/2014/main" id="{0728294C-F573-CC02-C593-CE352967997B}"/>
              </a:ext>
            </a:extLst>
          </p:cNvPr>
          <p:cNvSpPr txBox="1">
            <a:spLocks/>
          </p:cNvSpPr>
          <p:nvPr/>
        </p:nvSpPr>
        <p:spPr>
          <a:xfrm>
            <a:off x="121921" y="1581913"/>
            <a:ext cx="5177808" cy="51258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7000"/>
              </a:lnSpc>
              <a:spcAft>
                <a:spcPts val="800"/>
              </a:spcAft>
            </a:pPr>
            <a:r>
              <a:rPr lang="en-IN" sz="1800" b="1" dirty="0">
                <a:latin typeface="Calibri" panose="020F0502020204030204" pitchFamily="34" charset="0"/>
                <a:ea typeface="Calibri" panose="020F0502020204030204" pitchFamily="34" charset="0"/>
                <a:cs typeface="Times New Roman" panose="02020603050405020304" pitchFamily="18" charset="0"/>
              </a:rPr>
              <a:t>Observations</a:t>
            </a:r>
            <a:r>
              <a:rPr lang="en-IN" sz="1800" dirty="0">
                <a:latin typeface="Calibri" panose="020F0502020204030204" pitchFamily="34" charset="0"/>
                <a:ea typeface="Calibri" panose="020F0502020204030204" pitchFamily="34" charset="0"/>
                <a:cs typeface="Times New Roman" panose="02020603050405020304" pitchFamily="18" charset="0"/>
              </a:rPr>
              <a:t>:</a:t>
            </a:r>
          </a:p>
          <a:p>
            <a:pPr algn="l">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Duration and Stops columns have high co-relation with Label.</a:t>
            </a:r>
          </a:p>
          <a:p>
            <a:pPr algn="l">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Airline, </a:t>
            </a:r>
            <a:r>
              <a:rPr lang="en-US" sz="1800" dirty="0" err="1">
                <a:latin typeface="Calibri" panose="020F0502020204030204" pitchFamily="34" charset="0"/>
                <a:ea typeface="Calibri" panose="020F0502020204030204" pitchFamily="34" charset="0"/>
                <a:cs typeface="Times New Roman" panose="02020603050405020304" pitchFamily="18" charset="0"/>
              </a:rPr>
              <a:t>Arrival_time</a:t>
            </a:r>
            <a:r>
              <a:rPr lang="en-US" sz="1800" dirty="0">
                <a:latin typeface="Calibri" panose="020F0502020204030204" pitchFamily="34" charset="0"/>
                <a:ea typeface="Calibri" panose="020F0502020204030204" pitchFamily="34" charset="0"/>
                <a:cs typeface="Times New Roman" panose="02020603050405020304" pitchFamily="18" charset="0"/>
              </a:rPr>
              <a:t> and </a:t>
            </a:r>
            <a:r>
              <a:rPr lang="en-US" sz="1800" dirty="0" err="1">
                <a:latin typeface="Calibri" panose="020F0502020204030204" pitchFamily="34" charset="0"/>
                <a:ea typeface="Calibri" panose="020F0502020204030204" pitchFamily="34" charset="0"/>
                <a:cs typeface="Times New Roman" panose="02020603050405020304" pitchFamily="18" charset="0"/>
              </a:rPr>
              <a:t>Departure_time</a:t>
            </a:r>
            <a:r>
              <a:rPr lang="en-US" sz="1800" dirty="0">
                <a:latin typeface="Calibri" panose="020F0502020204030204" pitchFamily="34" charset="0"/>
                <a:ea typeface="Calibri" panose="020F0502020204030204" pitchFamily="34" charset="0"/>
                <a:cs typeface="Times New Roman" panose="02020603050405020304" pitchFamily="18" charset="0"/>
              </a:rPr>
              <a:t> columns have Low/No co-relation with Label.</a:t>
            </a:r>
          </a:p>
          <a:p>
            <a:pPr algn="l">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973DDC56-633E-DE39-66D2-F324C593699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99729" y="905255"/>
            <a:ext cx="6770350" cy="5802547"/>
          </a:xfrm>
          <a:prstGeom prst="rect">
            <a:avLst/>
          </a:prstGeom>
          <a:noFill/>
          <a:ln>
            <a:noFill/>
          </a:ln>
        </p:spPr>
      </p:pic>
    </p:spTree>
    <p:extLst>
      <p:ext uri="{BB962C8B-B14F-4D97-AF65-F5344CB8AC3E}">
        <p14:creationId xmlns:p14="http://schemas.microsoft.com/office/powerpoint/2010/main" val="469486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6096000" cy="905256"/>
          </a:xfrm>
        </p:spPr>
        <p:txBody>
          <a:bodyPr>
            <a:normAutofit fontScale="90000"/>
          </a:bodyPr>
          <a:lstStyle/>
          <a:p>
            <a:r>
              <a:rPr lang="en-IN" b="1" dirty="0"/>
              <a:t>Visualizations</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33144" y="1060704"/>
            <a:ext cx="2398776" cy="365760"/>
          </a:xfrm>
        </p:spPr>
        <p:txBody>
          <a:bodyPr>
            <a:normAutofit lnSpcReduction="10000"/>
          </a:bodyPr>
          <a:lstStyle/>
          <a:p>
            <a:pPr lvl="0">
              <a:lnSpc>
                <a:spcPct val="107000"/>
              </a:lnSpc>
              <a:spcAft>
                <a:spcPts val="800"/>
              </a:spcAft>
            </a:pPr>
            <a:r>
              <a:rPr lang="en-IN" sz="1800" b="1" dirty="0">
                <a:latin typeface="Calibri" panose="020F0502020204030204" pitchFamily="34" charset="0"/>
                <a:ea typeface="Calibri" panose="020F0502020204030204" pitchFamily="34" charset="0"/>
                <a:cs typeface="Times New Roman" panose="02020603050405020304" pitchFamily="18" charset="0"/>
              </a:rPr>
              <a:t>3</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HeatMap</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ubtitle 2">
            <a:extLst>
              <a:ext uri="{FF2B5EF4-FFF2-40B4-BE49-F238E27FC236}">
                <a16:creationId xmlns:a16="http://schemas.microsoft.com/office/drawing/2014/main" id="{0728294C-F573-CC02-C593-CE352967997B}"/>
              </a:ext>
            </a:extLst>
          </p:cNvPr>
          <p:cNvSpPr txBox="1">
            <a:spLocks/>
          </p:cNvSpPr>
          <p:nvPr/>
        </p:nvSpPr>
        <p:spPr>
          <a:xfrm>
            <a:off x="121921" y="1581913"/>
            <a:ext cx="5177808" cy="51258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7000"/>
              </a:lnSpc>
              <a:spcAft>
                <a:spcPts val="800"/>
              </a:spcAft>
            </a:pPr>
            <a:r>
              <a:rPr lang="en-IN" sz="1800" b="1" dirty="0">
                <a:latin typeface="Calibri" panose="020F0502020204030204" pitchFamily="34" charset="0"/>
                <a:ea typeface="Calibri" panose="020F0502020204030204" pitchFamily="34" charset="0"/>
                <a:cs typeface="Times New Roman" panose="02020603050405020304" pitchFamily="18" charset="0"/>
              </a:rPr>
              <a:t>Observations</a:t>
            </a:r>
            <a:r>
              <a:rPr lang="en-IN" sz="1800" dirty="0">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spcAft>
                <a:spcPts val="800"/>
              </a:spcAft>
              <a:buSzPts val="1000"/>
              <a:tabLst>
                <a:tab pos="4572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Multicollinearity problem does not exist in this database</a:t>
            </a: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70FF9CF4-0ADC-8C9A-DE23-28650CB9482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99729" y="905256"/>
            <a:ext cx="6770350" cy="5802547"/>
          </a:xfrm>
          <a:prstGeom prst="rect">
            <a:avLst/>
          </a:prstGeom>
          <a:noFill/>
          <a:ln>
            <a:noFill/>
          </a:ln>
        </p:spPr>
      </p:pic>
    </p:spTree>
    <p:extLst>
      <p:ext uri="{BB962C8B-B14F-4D97-AF65-F5344CB8AC3E}">
        <p14:creationId xmlns:p14="http://schemas.microsoft.com/office/powerpoint/2010/main" val="4291236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6096000" cy="905256"/>
          </a:xfrm>
        </p:spPr>
        <p:txBody>
          <a:bodyPr>
            <a:normAutofit fontScale="90000"/>
          </a:bodyPr>
          <a:lstStyle/>
          <a:p>
            <a:r>
              <a:rPr lang="en-IN" b="1" dirty="0"/>
              <a:t>Visualizations</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33144" y="1060704"/>
            <a:ext cx="3194304" cy="365760"/>
          </a:xfrm>
        </p:spPr>
        <p:txBody>
          <a:bodyPr>
            <a:normAutofit lnSpcReduction="10000"/>
          </a:bodyPr>
          <a:lstStyle/>
          <a:p>
            <a:pPr lvl="0">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4.	Distribution Plot: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ubtitle 2">
            <a:extLst>
              <a:ext uri="{FF2B5EF4-FFF2-40B4-BE49-F238E27FC236}">
                <a16:creationId xmlns:a16="http://schemas.microsoft.com/office/drawing/2014/main" id="{0728294C-F573-CC02-C593-CE352967997B}"/>
              </a:ext>
            </a:extLst>
          </p:cNvPr>
          <p:cNvSpPr txBox="1">
            <a:spLocks/>
          </p:cNvSpPr>
          <p:nvPr/>
        </p:nvSpPr>
        <p:spPr>
          <a:xfrm>
            <a:off x="121921" y="1581913"/>
            <a:ext cx="5177808" cy="51258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7000"/>
              </a:lnSpc>
              <a:spcAft>
                <a:spcPts val="800"/>
              </a:spcAft>
            </a:pPr>
            <a:r>
              <a:rPr lang="en-IN" sz="1800" b="1" dirty="0">
                <a:latin typeface="Calibri" panose="020F0502020204030204" pitchFamily="34" charset="0"/>
                <a:ea typeface="Calibri" panose="020F0502020204030204" pitchFamily="34" charset="0"/>
                <a:cs typeface="Times New Roman" panose="02020603050405020304" pitchFamily="18" charset="0"/>
              </a:rPr>
              <a:t>Observations</a:t>
            </a:r>
            <a:r>
              <a:rPr lang="en-IN" sz="1800" dirty="0">
                <a:latin typeface="Calibri" panose="020F0502020204030204" pitchFamily="34" charset="0"/>
                <a:ea typeface="Calibri" panose="020F0502020204030204" pitchFamily="34" charset="0"/>
                <a:cs typeface="Times New Roman" panose="02020603050405020304" pitchFamily="18" charset="0"/>
              </a:rPr>
              <a:t>:</a:t>
            </a:r>
          </a:p>
          <a:p>
            <a:pPr lvl="0" algn="l">
              <a:lnSpc>
                <a:spcPct val="107000"/>
              </a:lnSpc>
              <a:spcAft>
                <a:spcPts val="800"/>
              </a:spcAft>
              <a:buSzPts val="1000"/>
              <a:tabLst>
                <a:tab pos="4572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	Not considering skewness of categorical data columns.</a:t>
            </a:r>
          </a:p>
          <a:p>
            <a:pPr lvl="0" algn="l">
              <a:lnSpc>
                <a:spcPct val="107000"/>
              </a:lnSpc>
              <a:spcAft>
                <a:spcPts val="800"/>
              </a:spcAft>
              <a:buSzPts val="1000"/>
              <a:tabLst>
                <a:tab pos="4572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	Duration column has skewness</a:t>
            </a:r>
          </a:p>
          <a:p>
            <a:pPr algn="l">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1B69589B-EC48-8E84-498D-419806156CE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04347" y="905256"/>
            <a:ext cx="6765731" cy="5802547"/>
          </a:xfrm>
          <a:prstGeom prst="rect">
            <a:avLst/>
          </a:prstGeom>
          <a:noFill/>
          <a:ln>
            <a:noFill/>
          </a:ln>
        </p:spPr>
      </p:pic>
    </p:spTree>
    <p:extLst>
      <p:ext uri="{BB962C8B-B14F-4D97-AF65-F5344CB8AC3E}">
        <p14:creationId xmlns:p14="http://schemas.microsoft.com/office/powerpoint/2010/main" val="1149922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6096000" cy="905256"/>
          </a:xfrm>
        </p:spPr>
        <p:txBody>
          <a:bodyPr>
            <a:normAutofit fontScale="90000"/>
          </a:bodyPr>
          <a:lstStyle/>
          <a:p>
            <a:r>
              <a:rPr lang="en-IN" b="1" dirty="0"/>
              <a:t>Visualizations</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33144" y="1060704"/>
            <a:ext cx="2289048" cy="365760"/>
          </a:xfrm>
        </p:spPr>
        <p:txBody>
          <a:bodyPr>
            <a:normAutofit lnSpcReduction="10000"/>
          </a:bodyPr>
          <a:lstStyle/>
          <a:p>
            <a:pPr lvl="0">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5.	Box Plot: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ubtitle 2">
            <a:extLst>
              <a:ext uri="{FF2B5EF4-FFF2-40B4-BE49-F238E27FC236}">
                <a16:creationId xmlns:a16="http://schemas.microsoft.com/office/drawing/2014/main" id="{0728294C-F573-CC02-C593-CE352967997B}"/>
              </a:ext>
            </a:extLst>
          </p:cNvPr>
          <p:cNvSpPr txBox="1">
            <a:spLocks/>
          </p:cNvSpPr>
          <p:nvPr/>
        </p:nvSpPr>
        <p:spPr>
          <a:xfrm>
            <a:off x="121921" y="1581913"/>
            <a:ext cx="11948158" cy="14081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7000"/>
              </a:lnSpc>
              <a:spcAft>
                <a:spcPts val="800"/>
              </a:spcAft>
            </a:pPr>
            <a:r>
              <a:rPr lang="en-IN" sz="1800" b="1" dirty="0">
                <a:latin typeface="Calibri" panose="020F0502020204030204" pitchFamily="34" charset="0"/>
                <a:ea typeface="Calibri" panose="020F0502020204030204" pitchFamily="34" charset="0"/>
                <a:cs typeface="Times New Roman" panose="02020603050405020304" pitchFamily="18" charset="0"/>
              </a:rPr>
              <a:t>Observations</a:t>
            </a:r>
            <a:r>
              <a:rPr lang="en-IN" sz="1800" dirty="0">
                <a:latin typeface="Calibri" panose="020F0502020204030204" pitchFamily="34" charset="0"/>
                <a:ea typeface="Calibri" panose="020F0502020204030204" pitchFamily="34" charset="0"/>
                <a:cs typeface="Times New Roman" panose="02020603050405020304" pitchFamily="18" charset="0"/>
              </a:rPr>
              <a:t>:</a:t>
            </a:r>
          </a:p>
          <a:p>
            <a:pPr lvl="0" algn="l">
              <a:lnSpc>
                <a:spcPct val="107000"/>
              </a:lnSpc>
              <a:spcAft>
                <a:spcPts val="800"/>
              </a:spcAft>
              <a:buSzPts val="1000"/>
              <a:tabLst>
                <a:tab pos="4572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	Duration Column has outliers.</a:t>
            </a: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BF857614-4491-0281-EA02-F1F495DDB1D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 y="3145537"/>
            <a:ext cx="11948157" cy="3500360"/>
          </a:xfrm>
          <a:prstGeom prst="rect">
            <a:avLst/>
          </a:prstGeom>
          <a:noFill/>
          <a:ln>
            <a:noFill/>
          </a:ln>
        </p:spPr>
      </p:pic>
    </p:spTree>
    <p:extLst>
      <p:ext uri="{BB962C8B-B14F-4D97-AF65-F5344CB8AC3E}">
        <p14:creationId xmlns:p14="http://schemas.microsoft.com/office/powerpoint/2010/main" val="2430057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Steps and Assumptions</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ormAutofit fontScale="70000" lnSpcReduction="20000"/>
          </a:bodyPr>
          <a:lstStyle/>
          <a:p>
            <a:pPr marL="342900" lvl="0" indent="-342900" algn="l">
              <a:lnSpc>
                <a:spcPct val="107000"/>
              </a:lnSpc>
              <a:buFont typeface="+mj-lt"/>
              <a:buAutoNum type="arabicPeriod"/>
            </a:pPr>
            <a:r>
              <a:rPr lang="en-US" sz="1800" dirty="0">
                <a:effectLst/>
                <a:ea typeface="Calibri" panose="020F0502020204030204" pitchFamily="34" charset="0"/>
                <a:cs typeface="Times New Roman" panose="02020603050405020304" pitchFamily="18" charset="0"/>
              </a:rPr>
              <a:t>Clean and organized the data.</a:t>
            </a:r>
          </a:p>
          <a:p>
            <a:pPr marL="342900" lvl="0" indent="-342900" algn="l">
              <a:lnSpc>
                <a:spcPct val="107000"/>
              </a:lnSpc>
              <a:buFont typeface="+mj-lt"/>
              <a:buAutoNum type="arabicPeriod"/>
            </a:pPr>
            <a:r>
              <a:rPr lang="en-US" sz="1800" dirty="0">
                <a:effectLst/>
                <a:ea typeface="Calibri" panose="020F0502020204030204" pitchFamily="34" charset="0"/>
                <a:cs typeface="Times New Roman" panose="02020603050405020304" pitchFamily="18" charset="0"/>
              </a:rPr>
              <a:t>Checked the data type of each column. </a:t>
            </a:r>
          </a:p>
          <a:p>
            <a:pPr marL="342900" lvl="0" indent="-342900" algn="l">
              <a:lnSpc>
                <a:spcPct val="107000"/>
              </a:lnSpc>
              <a:buFont typeface="+mj-lt"/>
              <a:buAutoNum type="arabicPeriod"/>
            </a:pPr>
            <a:r>
              <a:rPr lang="en-US" sz="1800" dirty="0">
                <a:effectLst/>
                <a:ea typeface="Calibri" panose="020F0502020204030204" pitchFamily="34" charset="0"/>
                <a:cs typeface="Times New Roman" panose="02020603050405020304" pitchFamily="18" charset="0"/>
              </a:rPr>
              <a:t>Changed the Object data type to Integer.</a:t>
            </a:r>
          </a:p>
          <a:p>
            <a:pPr marL="342900" lvl="0" indent="-342900" algn="l">
              <a:lnSpc>
                <a:spcPct val="107000"/>
              </a:lnSpc>
              <a:buFont typeface="+mj-lt"/>
              <a:buAutoNum type="arabicPeriod"/>
            </a:pPr>
            <a:r>
              <a:rPr lang="en-US" sz="1800" dirty="0">
                <a:effectLst/>
                <a:ea typeface="Calibri" panose="020F0502020204030204" pitchFamily="34" charset="0"/>
                <a:cs typeface="Times New Roman" panose="02020603050405020304" pitchFamily="18" charset="0"/>
              </a:rPr>
              <a:t>Checked whether the data has any Null Values and fill those Null values using Mean and Mode method.</a:t>
            </a:r>
          </a:p>
          <a:p>
            <a:pPr marL="342900" lvl="0" indent="-342900" algn="l">
              <a:lnSpc>
                <a:spcPct val="107000"/>
              </a:lnSpc>
              <a:buFont typeface="+mj-lt"/>
              <a:buAutoNum type="arabicPeriod"/>
            </a:pPr>
            <a:r>
              <a:rPr lang="en-US" sz="1800" dirty="0">
                <a:effectLst/>
                <a:ea typeface="Calibri" panose="020F0502020204030204" pitchFamily="34" charset="0"/>
                <a:cs typeface="Times New Roman" panose="02020603050405020304" pitchFamily="18" charset="0"/>
              </a:rPr>
              <a:t>Checked whether the data is categorical data or continuous data.</a:t>
            </a:r>
          </a:p>
          <a:p>
            <a:pPr marL="342900" lvl="0" indent="-342900" algn="l">
              <a:lnSpc>
                <a:spcPct val="107000"/>
              </a:lnSpc>
              <a:buFont typeface="+mj-lt"/>
              <a:buAutoNum type="arabicPeriod"/>
            </a:pPr>
            <a:r>
              <a:rPr lang="en-US" sz="1800" dirty="0">
                <a:effectLst/>
                <a:ea typeface="Calibri" panose="020F0502020204030204" pitchFamily="34" charset="0"/>
                <a:cs typeface="Times New Roman" panose="02020603050405020304" pitchFamily="18" charset="0"/>
              </a:rPr>
              <a:t>There are many categorical columns which has same output with different variable so standardized the data.</a:t>
            </a:r>
          </a:p>
          <a:p>
            <a:pPr lvl="1" algn="l">
              <a:lnSpc>
                <a:spcPct val="107000"/>
              </a:lnSpc>
            </a:pPr>
            <a:r>
              <a:rPr lang="en-US" sz="1400" dirty="0" err="1">
                <a:effectLst/>
                <a:ea typeface="Calibri" panose="020F0502020204030204" pitchFamily="34" charset="0"/>
                <a:cs typeface="Times New Roman" panose="02020603050405020304" pitchFamily="18" charset="0"/>
              </a:rPr>
              <a:t>E.g</a:t>
            </a:r>
            <a:r>
              <a:rPr lang="en-US" sz="1400" dirty="0">
                <a:effectLst/>
                <a:ea typeface="Calibri" panose="020F0502020204030204" pitchFamily="34" charset="0"/>
                <a:cs typeface="Times New Roman" panose="02020603050405020304" pitchFamily="18" charset="0"/>
              </a:rPr>
              <a:t>: - In ‘Stops’ column </a:t>
            </a:r>
          </a:p>
          <a:p>
            <a:pPr marL="800100" lvl="1" indent="-342900" algn="l">
              <a:lnSpc>
                <a:spcPct val="107000"/>
              </a:lnSpc>
              <a:buFont typeface="Arial" panose="020B0604020202020204" pitchFamily="34" charset="0"/>
              <a:buChar char="•"/>
            </a:pPr>
            <a:r>
              <a:rPr lang="en-US" sz="1400" dirty="0">
                <a:effectLst/>
                <a:ea typeface="Calibri" panose="020F0502020204030204" pitchFamily="34" charset="0"/>
                <a:cs typeface="Times New Roman" panose="02020603050405020304" pitchFamily="18" charset="0"/>
              </a:rPr>
              <a:t>'1-stop':1, </a:t>
            </a:r>
          </a:p>
          <a:p>
            <a:pPr marL="800100" lvl="1" indent="-342900" algn="l">
              <a:lnSpc>
                <a:spcPct val="107000"/>
              </a:lnSpc>
              <a:buFont typeface="Arial" panose="020B0604020202020204" pitchFamily="34" charset="0"/>
              <a:buChar char="•"/>
            </a:pPr>
            <a:r>
              <a:rPr lang="en-US" sz="1400" dirty="0">
                <a:effectLst/>
                <a:ea typeface="Calibri" panose="020F0502020204030204" pitchFamily="34" charset="0"/>
                <a:cs typeface="Times New Roman" panose="02020603050405020304" pitchFamily="18" charset="0"/>
              </a:rPr>
              <a:t>'non-stop':0, </a:t>
            </a:r>
          </a:p>
          <a:p>
            <a:pPr marL="800100" lvl="1" indent="-342900" algn="l">
              <a:lnSpc>
                <a:spcPct val="107000"/>
              </a:lnSpc>
              <a:buFont typeface="Arial" panose="020B0604020202020204" pitchFamily="34" charset="0"/>
              <a:buChar char="•"/>
            </a:pPr>
            <a:r>
              <a:rPr lang="en-US" sz="1400" dirty="0">
                <a:effectLst/>
                <a:ea typeface="Calibri" panose="020F0502020204030204" pitchFamily="34" charset="0"/>
                <a:cs typeface="Times New Roman" panose="02020603050405020304" pitchFamily="18" charset="0"/>
              </a:rPr>
              <a:t>'2+-stop':2, </a:t>
            </a:r>
          </a:p>
          <a:p>
            <a:pPr marL="800100" lvl="1" indent="-342900" algn="l">
              <a:lnSpc>
                <a:spcPct val="107000"/>
              </a:lnSpc>
              <a:buFont typeface="Arial" panose="020B0604020202020204" pitchFamily="34" charset="0"/>
              <a:buChar char="•"/>
            </a:pPr>
            <a:r>
              <a:rPr lang="en-US" sz="1400" dirty="0">
                <a:effectLst/>
                <a:ea typeface="Calibri" panose="020F0502020204030204" pitchFamily="34" charset="0"/>
                <a:cs typeface="Times New Roman" panose="02020603050405020304" pitchFamily="18" charset="0"/>
              </a:rPr>
              <a:t>'1-stop Via IDR':1, </a:t>
            </a:r>
          </a:p>
          <a:p>
            <a:pPr marL="800100" lvl="1" indent="-342900" algn="l">
              <a:lnSpc>
                <a:spcPct val="107000"/>
              </a:lnSpc>
              <a:buFont typeface="Arial" panose="020B0604020202020204" pitchFamily="34" charset="0"/>
              <a:buChar char="•"/>
            </a:pPr>
            <a:r>
              <a:rPr lang="en-US" sz="1400" dirty="0">
                <a:effectLst/>
                <a:ea typeface="Calibri" panose="020F0502020204030204" pitchFamily="34" charset="0"/>
                <a:cs typeface="Times New Roman" panose="02020603050405020304" pitchFamily="18" charset="0"/>
              </a:rPr>
              <a:t>'1-stop Via Indore':1, </a:t>
            </a:r>
          </a:p>
          <a:p>
            <a:pPr marL="800100" lvl="1" indent="-342900" algn="l">
              <a:lnSpc>
                <a:spcPct val="107000"/>
              </a:lnSpc>
              <a:buFont typeface="Arial" panose="020B0604020202020204" pitchFamily="34" charset="0"/>
              <a:buChar char="•"/>
            </a:pPr>
            <a:r>
              <a:rPr lang="en-US" sz="1400" dirty="0">
                <a:effectLst/>
                <a:ea typeface="Calibri" panose="020F0502020204030204" pitchFamily="34" charset="0"/>
                <a:cs typeface="Times New Roman" panose="02020603050405020304" pitchFamily="18" charset="0"/>
              </a:rPr>
              <a:t>'1-stop Via RPR':1, </a:t>
            </a:r>
          </a:p>
          <a:p>
            <a:pPr marL="800100" lvl="1" indent="-342900" algn="l">
              <a:lnSpc>
                <a:spcPct val="107000"/>
              </a:lnSpc>
              <a:buFont typeface="Arial" panose="020B0604020202020204" pitchFamily="34" charset="0"/>
              <a:buChar char="•"/>
            </a:pPr>
            <a:r>
              <a:rPr lang="en-US" sz="1400" dirty="0">
                <a:effectLst/>
                <a:ea typeface="Calibri" panose="020F0502020204030204" pitchFamily="34" charset="0"/>
                <a:cs typeface="Times New Roman" panose="02020603050405020304" pitchFamily="18" charset="0"/>
              </a:rPr>
              <a:t>'1-stop Via Guwahati':1, </a:t>
            </a:r>
          </a:p>
          <a:p>
            <a:pPr marL="800100" lvl="1" indent="-342900" algn="l">
              <a:lnSpc>
                <a:spcPct val="107000"/>
              </a:lnSpc>
              <a:buFont typeface="Arial" panose="020B0604020202020204" pitchFamily="34" charset="0"/>
              <a:buChar char="•"/>
            </a:pPr>
            <a:r>
              <a:rPr lang="en-US" sz="1400" dirty="0">
                <a:effectLst/>
                <a:ea typeface="Calibri" panose="020F0502020204030204" pitchFamily="34" charset="0"/>
                <a:cs typeface="Times New Roman" panose="02020603050405020304" pitchFamily="18" charset="0"/>
              </a:rPr>
              <a:t>'1-stop Via Ahmedabad':1, </a:t>
            </a:r>
          </a:p>
          <a:p>
            <a:pPr marL="800100" lvl="1" indent="-342900" algn="l">
              <a:lnSpc>
                <a:spcPct val="107000"/>
              </a:lnSpc>
              <a:buFont typeface="Arial" panose="020B0604020202020204" pitchFamily="34" charset="0"/>
              <a:buChar char="•"/>
            </a:pPr>
            <a:r>
              <a:rPr lang="en-US" sz="1400" dirty="0">
                <a:effectLst/>
                <a:ea typeface="Calibri" panose="020F0502020204030204" pitchFamily="34" charset="0"/>
                <a:cs typeface="Times New Roman" panose="02020603050405020304" pitchFamily="18" charset="0"/>
              </a:rPr>
              <a:t>'1-stop Via CNN':1, </a:t>
            </a:r>
          </a:p>
          <a:p>
            <a:pPr marL="800100" lvl="1" indent="-342900" algn="l">
              <a:lnSpc>
                <a:spcPct val="107000"/>
              </a:lnSpc>
              <a:buFont typeface="Arial" panose="020B0604020202020204" pitchFamily="34" charset="0"/>
              <a:buChar char="•"/>
            </a:pPr>
            <a:r>
              <a:rPr lang="en-US" sz="1400" dirty="0">
                <a:effectLst/>
                <a:ea typeface="Calibri" panose="020F0502020204030204" pitchFamily="34" charset="0"/>
                <a:cs typeface="Times New Roman" panose="02020603050405020304" pitchFamily="18" charset="0"/>
              </a:rPr>
              <a:t>'1-stop Via VNS':1, </a:t>
            </a:r>
          </a:p>
          <a:p>
            <a:pPr marL="800100" lvl="1" indent="-342900" algn="l">
              <a:lnSpc>
                <a:spcPct val="107000"/>
              </a:lnSpc>
              <a:buFont typeface="Arial" panose="020B0604020202020204" pitchFamily="34" charset="0"/>
              <a:buChar char="•"/>
            </a:pPr>
            <a:r>
              <a:rPr lang="en-US" sz="1400" dirty="0">
                <a:effectLst/>
                <a:ea typeface="Calibri" panose="020F0502020204030204" pitchFamily="34" charset="0"/>
                <a:cs typeface="Times New Roman" panose="02020603050405020304" pitchFamily="18" charset="0"/>
              </a:rPr>
              <a:t>'1-stop Via VTZ':1 </a:t>
            </a:r>
          </a:p>
          <a:p>
            <a:pPr marL="342900" lvl="0" indent="-342900" algn="l">
              <a:lnSpc>
                <a:spcPct val="107000"/>
              </a:lnSpc>
              <a:buFont typeface="+mj-lt"/>
              <a:buAutoNum type="arabicPeriod"/>
            </a:pPr>
            <a:r>
              <a:rPr lang="en-US" sz="1800" dirty="0">
                <a:effectLst/>
                <a:ea typeface="Calibri" panose="020F0502020204030204" pitchFamily="34" charset="0"/>
                <a:cs typeface="Times New Roman" panose="02020603050405020304" pitchFamily="18" charset="0"/>
              </a:rPr>
              <a:t>Encoded remaining Object data type columns to integer using encoder technique.</a:t>
            </a:r>
          </a:p>
          <a:p>
            <a:pPr marL="342900" lvl="0" indent="-342900" algn="l">
              <a:lnSpc>
                <a:spcPct val="107000"/>
              </a:lnSpc>
              <a:buFont typeface="+mj-lt"/>
              <a:buAutoNum type="arabicPeriod"/>
            </a:pPr>
            <a:r>
              <a:rPr lang="en-US" sz="1800" dirty="0">
                <a:effectLst/>
                <a:ea typeface="Calibri" panose="020F0502020204030204" pitchFamily="34" charset="0"/>
                <a:cs typeface="Times New Roman" panose="02020603050405020304" pitchFamily="18" charset="0"/>
              </a:rPr>
              <a:t>Checked the co-relation of features with label </a:t>
            </a:r>
            <a:r>
              <a:rPr lang="en-US" sz="1800" dirty="0" err="1">
                <a:effectLst/>
                <a:ea typeface="Calibri" panose="020F0502020204030204" pitchFamily="34" charset="0"/>
                <a:cs typeface="Times New Roman" panose="02020603050405020304" pitchFamily="18" charset="0"/>
              </a:rPr>
              <a:t>i.e</a:t>
            </a:r>
            <a:r>
              <a:rPr lang="en-US" sz="1800" dirty="0">
                <a:effectLst/>
                <a:ea typeface="Calibri" panose="020F0502020204030204" pitchFamily="34" charset="0"/>
                <a:cs typeface="Times New Roman" panose="02020603050405020304" pitchFamily="18" charset="0"/>
              </a:rPr>
              <a:t> Price.</a:t>
            </a:r>
          </a:p>
          <a:p>
            <a:pPr marL="342900" lvl="0" indent="-342900" algn="l">
              <a:lnSpc>
                <a:spcPct val="107000"/>
              </a:lnSpc>
              <a:buFont typeface="+mj-lt"/>
              <a:buAutoNum type="arabicPeriod"/>
            </a:pPr>
            <a:r>
              <a:rPr lang="en-US" sz="1800" dirty="0">
                <a:effectLst/>
                <a:ea typeface="Calibri" panose="020F0502020204030204" pitchFamily="34" charset="0"/>
                <a:cs typeface="Times New Roman" panose="02020603050405020304" pitchFamily="18" charset="0"/>
              </a:rPr>
              <a:t>Checked the Multicollinearity between features.</a:t>
            </a:r>
          </a:p>
          <a:p>
            <a:pPr marL="342900" lvl="0" indent="-342900" algn="l">
              <a:lnSpc>
                <a:spcPct val="107000"/>
              </a:lnSpc>
              <a:buFont typeface="+mj-lt"/>
              <a:buAutoNum type="arabicPeriod"/>
            </a:pPr>
            <a:r>
              <a:rPr lang="en-US" sz="1800" dirty="0">
                <a:effectLst/>
                <a:ea typeface="Calibri" panose="020F0502020204030204" pitchFamily="34" charset="0"/>
                <a:cs typeface="Times New Roman" panose="02020603050405020304" pitchFamily="18" charset="0"/>
              </a:rPr>
              <a:t>Checked the VIF score of features.</a:t>
            </a:r>
          </a:p>
          <a:p>
            <a:pPr marL="342900" lvl="0" indent="-342900" algn="l">
              <a:lnSpc>
                <a:spcPct val="107000"/>
              </a:lnSpc>
              <a:buFont typeface="+mj-lt"/>
              <a:buAutoNum type="arabicPeriod"/>
            </a:pPr>
            <a:r>
              <a:rPr lang="en-US" sz="1800" dirty="0">
                <a:effectLst/>
                <a:ea typeface="Calibri" panose="020F0502020204030204" pitchFamily="34" charset="0"/>
                <a:cs typeface="Times New Roman" panose="02020603050405020304" pitchFamily="18" charset="0"/>
              </a:rPr>
              <a:t>Checked the Distribution of data.</a:t>
            </a:r>
          </a:p>
          <a:p>
            <a:pPr marL="342900" lvl="0" indent="-342900" algn="l">
              <a:lnSpc>
                <a:spcPct val="107000"/>
              </a:lnSpc>
              <a:buFont typeface="+mj-lt"/>
              <a:buAutoNum type="arabicPeriod"/>
            </a:pPr>
            <a:r>
              <a:rPr lang="en-US" sz="1800" dirty="0">
                <a:effectLst/>
                <a:ea typeface="Calibri" panose="020F0502020204030204" pitchFamily="34" charset="0"/>
                <a:cs typeface="Times New Roman" panose="02020603050405020304" pitchFamily="18" charset="0"/>
              </a:rPr>
              <a:t>Identified and removed outliers those are not allowed above and below the specific limit.</a:t>
            </a:r>
          </a:p>
        </p:txBody>
      </p:sp>
    </p:spTree>
    <p:extLst>
      <p:ext uri="{BB962C8B-B14F-4D97-AF65-F5344CB8AC3E}">
        <p14:creationId xmlns:p14="http://schemas.microsoft.com/office/powerpoint/2010/main" val="54496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953</Words>
  <Application>Microsoft Office PowerPoint</Application>
  <PresentationFormat>Widescreen</PresentationFormat>
  <Paragraphs>150</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Project</vt:lpstr>
      <vt:lpstr>Problem Statement and Understanding</vt:lpstr>
      <vt:lpstr>EDA Steps</vt:lpstr>
      <vt:lpstr>Visualizations</vt:lpstr>
      <vt:lpstr>Visualizations</vt:lpstr>
      <vt:lpstr>Visualizations</vt:lpstr>
      <vt:lpstr>Visualizations</vt:lpstr>
      <vt:lpstr>Visualizations</vt:lpstr>
      <vt:lpstr>Steps and Assumptions</vt:lpstr>
      <vt:lpstr>Model Dashboard</vt:lpstr>
      <vt:lpstr>Model Dashboard</vt:lpstr>
      <vt:lpstr>Model Dashboard</vt:lpstr>
      <vt:lpstr>Finalized Model</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and Understanding</dc:title>
  <dc:creator>Sunny Sawant</dc:creator>
  <cp:lastModifiedBy>Sunny Sawant</cp:lastModifiedBy>
  <cp:revision>63</cp:revision>
  <dcterms:created xsi:type="dcterms:W3CDTF">2022-08-31T06:52:49Z</dcterms:created>
  <dcterms:modified xsi:type="dcterms:W3CDTF">2022-09-28T15:04:07Z</dcterms:modified>
</cp:coreProperties>
</file>