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2" r:id="rId3"/>
    <p:sldId id="258" r:id="rId4"/>
    <p:sldId id="260" r:id="rId5"/>
    <p:sldId id="261" r:id="rId6"/>
    <p:sldId id="262" r:id="rId7"/>
    <p:sldId id="265" r:id="rId8"/>
    <p:sldId id="266" r:id="rId9"/>
    <p:sldId id="267"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8"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438B1-2768-40FF-A63C-00ED9B66508B}"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18E70-1A1D-4169-87A5-62FB20FE2072}" type="slidenum">
              <a:rPr lang="en-IN" smtClean="0"/>
              <a:t>‹#›</a:t>
            </a:fld>
            <a:endParaRPr lang="en-IN"/>
          </a:p>
        </p:txBody>
      </p:sp>
    </p:spTree>
    <p:extLst>
      <p:ext uri="{BB962C8B-B14F-4D97-AF65-F5344CB8AC3E}">
        <p14:creationId xmlns:p14="http://schemas.microsoft.com/office/powerpoint/2010/main" val="210770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18E70-1A1D-4169-87A5-62FB20FE2072}" type="slidenum">
              <a:rPr lang="en-IN" smtClean="0"/>
              <a:t>5</a:t>
            </a:fld>
            <a:endParaRPr lang="en-IN"/>
          </a:p>
        </p:txBody>
      </p:sp>
    </p:spTree>
    <p:extLst>
      <p:ext uri="{BB962C8B-B14F-4D97-AF65-F5344CB8AC3E}">
        <p14:creationId xmlns:p14="http://schemas.microsoft.com/office/powerpoint/2010/main" val="219757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12-11-2022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12-11-2022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Project</a:t>
            </a:r>
          </a:p>
        </p:txBody>
      </p:sp>
      <p:sp>
        <p:nvSpPr>
          <p:cNvPr id="8" name="Title 1">
            <a:extLst>
              <a:ext uri="{FF2B5EF4-FFF2-40B4-BE49-F238E27FC236}">
                <a16:creationId xmlns:a16="http://schemas.microsoft.com/office/drawing/2014/main" id="{ADB3A6BB-76A9-2425-FC21-7E41807B6E44}"/>
              </a:ext>
            </a:extLst>
          </p:cNvPr>
          <p:cNvSpPr txBox="1">
            <a:spLocks/>
          </p:cNvSpPr>
          <p:nvPr/>
        </p:nvSpPr>
        <p:spPr>
          <a:xfrm>
            <a:off x="0" y="1801019"/>
            <a:ext cx="12192000" cy="9052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i="1" u="sng" dirty="0"/>
              <a:t>Image Classification Model</a:t>
            </a:r>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Have used Sequential Model to predict the image categories.</a:t>
            </a:r>
          </a:p>
          <a:p>
            <a:pPr marL="742950" lvl="1" indent="-28575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Precision is 65% and Recall is 100% for this model</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processing helps to bifurcate the categories and clean the data which will be used to make findings.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visualization helps understand and analyze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building helps to predict outcomes, in this case Sequential model fits perfect for this dataset.</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chor="ctr">
            <a:normAutofit/>
          </a:bodyPr>
          <a:lstStyle/>
          <a:p>
            <a:pPr lvl="1" algn="l"/>
            <a:r>
              <a:rPr lang="en-US" dirty="0"/>
              <a:t>    Images are one of the major sources of data in the field of data science and AI. This field is making appropriate use of information that can be gathered through images by examining its features and details.</a:t>
            </a:r>
          </a:p>
          <a:p>
            <a:pPr lvl="1" algn="l"/>
            <a:r>
              <a:rPr lang="en-US" dirty="0"/>
              <a:t>    The idea behind this project is to build a deep learning-based Image Classification model on images that will be scraped from e-commerce portal. This is done to make the model more and more robust. </a:t>
            </a:r>
          </a:p>
          <a:p>
            <a:pPr lvl="1" algn="l"/>
            <a:r>
              <a:rPr lang="en-US" dirty="0"/>
              <a:t>    There are total three categories of image data </a:t>
            </a:r>
            <a:r>
              <a:rPr lang="en-US" dirty="0" err="1"/>
              <a:t>i.e</a:t>
            </a:r>
            <a:r>
              <a:rPr lang="en-US" dirty="0"/>
              <a:t> Saree, Men Trouser and Men Jeans present in the data that would be used to predict the image category. But before using those images to predict the outcome we have collected the data from Amazon.in, cleaned the data, transform the data into structured format. This process ends up with a smooth flow of the data to predict the image category and build the model. </a:t>
            </a:r>
          </a:p>
          <a:p>
            <a:pPr lvl="1" algn="l"/>
            <a:r>
              <a:rPr lang="en-US" dirty="0"/>
              <a:t>    Have used Coding a Convolutional Neural Network (CNN) Using </a:t>
            </a:r>
            <a:r>
              <a:rPr lang="en-US" dirty="0" err="1"/>
              <a:t>Keras</a:t>
            </a:r>
            <a:r>
              <a:rPr lang="en-US" dirty="0"/>
              <a:t> Sequential API to train the data, and built convolutional, pooling and dense layers.</a:t>
            </a:r>
          </a:p>
          <a:p>
            <a:pPr lvl="1" algn="l"/>
            <a:endParaRPr lang="en-US" dirty="0"/>
          </a:p>
        </p:txBody>
      </p:sp>
    </p:spTree>
    <p:extLst>
      <p:ext uri="{BB962C8B-B14F-4D97-AF65-F5344CB8AC3E}">
        <p14:creationId xmlns:p14="http://schemas.microsoft.com/office/powerpoint/2010/main" val="340537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US" b="1" dirty="0"/>
              <a:t>•	</a:t>
            </a:r>
            <a:r>
              <a:rPr lang="en-US" sz="4400" b="1" dirty="0"/>
              <a:t>Mathematical/ Analytical Modelling of the Problem</a:t>
            </a:r>
            <a:endParaRPr lang="en-IN" sz="4400" b="1" dirty="0"/>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structuring</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Adding convolutional, pooling and dense layers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model</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21921" y="1060704"/>
            <a:ext cx="5177807" cy="365760"/>
          </a:xfrm>
        </p:spPr>
        <p:txBody>
          <a:bodyPr>
            <a:normAutofit lnSpcReduction="10000"/>
          </a:bodyPr>
          <a:lstStyle/>
          <a:p>
            <a:pPr marL="342900" lvl="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Plotting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arrays as images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Saree Images are represented by number 1, trouser by number 2 and jeans by number 0.</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59FAB05-7737-CA26-2043-89C924A868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9727" y="999516"/>
            <a:ext cx="6770351" cy="1691517"/>
          </a:xfrm>
          <a:prstGeom prst="rect">
            <a:avLst/>
          </a:prstGeom>
          <a:noFill/>
          <a:ln>
            <a:noFill/>
          </a:ln>
        </p:spPr>
      </p:pic>
    </p:spTree>
    <p:extLst>
      <p:ext uri="{BB962C8B-B14F-4D97-AF65-F5344CB8AC3E}">
        <p14:creationId xmlns:p14="http://schemas.microsoft.com/office/powerpoint/2010/main" val="348435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21921" y="1060704"/>
            <a:ext cx="5177807"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Loss History: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loss is decreasing at a moderate rate however </a:t>
            </a:r>
            <a:r>
              <a:rPr lang="en-US" sz="1800" dirty="0" err="1">
                <a:latin typeface="Calibri" panose="020F0502020204030204" pitchFamily="34" charset="0"/>
                <a:ea typeface="Calibri" panose="020F0502020204030204" pitchFamily="34" charset="0"/>
                <a:cs typeface="Times New Roman" panose="02020603050405020304" pitchFamily="18" charset="0"/>
              </a:rPr>
              <a:t>Val_loss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i.e</a:t>
            </a:r>
            <a:r>
              <a:rPr lang="en-US" sz="1800" dirty="0">
                <a:latin typeface="Calibri" panose="020F0502020204030204" pitchFamily="34" charset="0"/>
                <a:ea typeface="Calibri" panose="020F0502020204030204" pitchFamily="34" charset="0"/>
                <a:cs typeface="Times New Roman" panose="02020603050405020304" pitchFamily="18" charset="0"/>
              </a:rPr>
              <a:t> Validation loss is not decreasing.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0A8BF25-D1FA-BB66-5BFA-EF15F1A95D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727" y="899373"/>
            <a:ext cx="6770351" cy="5069333"/>
          </a:xfrm>
          <a:prstGeom prst="rect">
            <a:avLst/>
          </a:prstGeom>
          <a:noFill/>
          <a:ln>
            <a:noFill/>
          </a:ln>
        </p:spPr>
      </p:pic>
    </p:spTree>
    <p:extLst>
      <p:ext uri="{BB962C8B-B14F-4D97-AF65-F5344CB8AC3E}">
        <p14:creationId xmlns:p14="http://schemas.microsoft.com/office/powerpoint/2010/main" val="46948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21921" y="1060704"/>
            <a:ext cx="5177808" cy="365760"/>
          </a:xfrm>
        </p:spPr>
        <p:txBody>
          <a:bodyPr>
            <a:normAutofit lnSpcReduction="10000"/>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Accuracy History: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Validation accuracy is increasing at moderate rate however accuracy is not increasing.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A58D4E2-48FA-CE1C-7AAF-A878E4EE0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5"/>
            <a:ext cx="6770350" cy="4964923"/>
          </a:xfrm>
          <a:prstGeom prst="rect">
            <a:avLst/>
          </a:prstGeom>
          <a:noFill/>
          <a:ln>
            <a:noFill/>
          </a:ln>
        </p:spPr>
      </p:pic>
    </p:spTree>
    <p:extLst>
      <p:ext uri="{BB962C8B-B14F-4D97-AF65-F5344CB8AC3E}">
        <p14:creationId xmlns:p14="http://schemas.microsoft.com/office/powerpoint/2010/main" val="42912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Clean and organized the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Bifurcate images with filter of '</a:t>
            </a:r>
            <a:r>
              <a:rPr lang="en-US" sz="1800" dirty="0" err="1">
                <a:effectLst/>
                <a:ea typeface="Calibri" panose="020F0502020204030204" pitchFamily="34" charset="0"/>
                <a:cs typeface="Times New Roman" panose="02020603050405020304" pitchFamily="18" charset="0"/>
              </a:rPr>
              <a:t>jpeg','jpg</a:t>
            </a:r>
            <a:r>
              <a:rPr lang="en-US" sz="1800" dirty="0">
                <a:effectLst/>
                <a:ea typeface="Calibri" panose="020F0502020204030204" pitchFamily="34" charset="0"/>
                <a:cs typeface="Times New Roman" panose="02020603050405020304" pitchFamily="18" charset="0"/>
              </a:rPr>
              <a:t>', 'bmp', '</a:t>
            </a:r>
            <a:r>
              <a:rPr lang="en-US" sz="1800" dirty="0" err="1">
                <a:effectLst/>
                <a:ea typeface="Calibri" panose="020F0502020204030204" pitchFamily="34" charset="0"/>
                <a:cs typeface="Times New Roman" panose="02020603050405020304" pitchFamily="18" charset="0"/>
              </a:rPr>
              <a:t>png</a:t>
            </a:r>
            <a:r>
              <a:rPr lang="en-US" sz="1800" dirty="0">
                <a:effectLst/>
                <a:ea typeface="Calibri" panose="020F0502020204030204" pitchFamily="34" charset="0"/>
                <a:cs typeface="Times New Roman" panose="02020603050405020304" pitchFamily="18" charset="0"/>
              </a:rPr>
              <a:t>' </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Classified the data into several batches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Divided </a:t>
            </a:r>
            <a:r>
              <a:rPr lang="en-US" sz="1800" dirty="0" err="1">
                <a:effectLst/>
                <a:ea typeface="Calibri" panose="020F0502020204030204" pitchFamily="34" charset="0"/>
                <a:cs typeface="Times New Roman" panose="02020603050405020304" pitchFamily="18" charset="0"/>
              </a:rPr>
              <a:t>Numpy</a:t>
            </a:r>
            <a:r>
              <a:rPr lang="en-US" sz="1800" dirty="0">
                <a:effectLst/>
                <a:ea typeface="Calibri" panose="020F0502020204030204" pitchFamily="34" charset="0"/>
                <a:cs typeface="Times New Roman" panose="02020603050405020304" pitchFamily="18" charset="0"/>
              </a:rPr>
              <a:t> array with 255 to make the array range between 0 to 1</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Divided data into three parts </a:t>
            </a:r>
            <a:r>
              <a:rPr lang="en-US" sz="1800" dirty="0" err="1">
                <a:effectLst/>
                <a:ea typeface="Calibri" panose="020F0502020204030204" pitchFamily="34" charset="0"/>
                <a:cs typeface="Times New Roman" panose="02020603050405020304" pitchFamily="18" charset="0"/>
              </a:rPr>
              <a:t>i.e</a:t>
            </a:r>
            <a:r>
              <a:rPr lang="en-US" sz="1800" dirty="0">
                <a:effectLst/>
                <a:ea typeface="Calibri" panose="020F0502020204030204" pitchFamily="34" charset="0"/>
                <a:cs typeface="Times New Roman" panose="02020603050405020304" pitchFamily="18" charset="0"/>
              </a:rPr>
              <a:t> training, validation and testing data</a:t>
            </a:r>
          </a:p>
          <a:p>
            <a:pPr marL="342900" lvl="0" indent="-342900" algn="l">
              <a:lnSpc>
                <a:spcPct val="107000"/>
              </a:lnSpc>
              <a:buFont typeface="+mj-lt"/>
              <a:buAutoNum type="arabicPeriod"/>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lvl="0"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so many images which are wrongly downloaded which are required to remove from database.</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Accuracy was little low since the trouser and jeans seems same to the model.</a:t>
            </a:r>
          </a:p>
          <a:p>
            <a:pPr lvl="0" algn="l">
              <a:lnSpc>
                <a:spcPct val="107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CNN with Sequential Model the algorithms which have been used to train and test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3200" b="1" dirty="0">
                <a:effectLst/>
                <a:latin typeface="Calibri" panose="020F0502020204030204" pitchFamily="34" charset="0"/>
                <a:ea typeface="Calibri" panose="020F0502020204030204" pitchFamily="34" charset="0"/>
                <a:cs typeface="Times New Roman" panose="02020603050405020304" pitchFamily="18" charset="0"/>
              </a:rPr>
              <a:t>Sequential: -</a:t>
            </a:r>
            <a:endParaRPr lang="en-IN" sz="32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957B5C7-9D40-8B88-4377-ACAA2ABC663E}"/>
              </a:ext>
            </a:extLst>
          </p:cNvPr>
          <p:cNvPicPr>
            <a:picLocks noChangeAspect="1"/>
          </p:cNvPicPr>
          <p:nvPr/>
        </p:nvPicPr>
        <p:blipFill>
          <a:blip r:embed="rId2"/>
          <a:stretch>
            <a:fillRect/>
          </a:stretch>
        </p:blipFill>
        <p:spPr>
          <a:xfrm>
            <a:off x="206760" y="2265223"/>
            <a:ext cx="10585215" cy="4592777"/>
          </a:xfrm>
          <a:prstGeom prst="rect">
            <a:avLst/>
          </a:prstGeom>
        </p:spPr>
      </p:pic>
    </p:spTree>
    <p:extLst>
      <p:ext uri="{BB962C8B-B14F-4D97-AF65-F5344CB8AC3E}">
        <p14:creationId xmlns:p14="http://schemas.microsoft.com/office/powerpoint/2010/main" val="372819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544</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vt:lpstr>
      <vt:lpstr>Problem Statement and Understanding</vt:lpstr>
      <vt:lpstr>• Mathematical/ Analytical Modelling of the Problem</vt:lpstr>
      <vt:lpstr>Visualizations</vt:lpstr>
      <vt:lpstr>Visualizations</vt:lpstr>
      <vt:lpstr>Visualizations</vt:lpstr>
      <vt:lpstr>Steps and Assumptions</vt:lpstr>
      <vt:lpstr>Model Dashboard</vt:lpstr>
      <vt:lpstr>Model Dashboard</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72</cp:revision>
  <dcterms:created xsi:type="dcterms:W3CDTF">2022-08-31T06:52:49Z</dcterms:created>
  <dcterms:modified xsi:type="dcterms:W3CDTF">2022-11-12T09:38:51Z</dcterms:modified>
</cp:coreProperties>
</file>