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2" r:id="rId5"/>
    <p:sldId id="263" r:id="rId6"/>
    <p:sldId id="261" r:id="rId7"/>
    <p:sldId id="264"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8490C-2EF3-0086-7F91-894097371D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215FEB1-A16C-54AC-9163-7233AFD859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309D902-1492-3BD7-3E36-964CAF625552}"/>
              </a:ext>
            </a:extLst>
          </p:cNvPr>
          <p:cNvSpPr>
            <a:spLocks noGrp="1"/>
          </p:cNvSpPr>
          <p:nvPr>
            <p:ph type="dt" sz="half" idx="10"/>
          </p:nvPr>
        </p:nvSpPr>
        <p:spPr/>
        <p:txBody>
          <a:bodyPr/>
          <a:lstStyle/>
          <a:p>
            <a:fld id="{D7CED5A7-279E-4821-BC86-2A705D11A201}" type="datetimeFigureOut">
              <a:rPr lang="en-IN" smtClean="0"/>
              <a:t>17-08-2022</a:t>
            </a:fld>
            <a:endParaRPr lang="en-IN"/>
          </a:p>
        </p:txBody>
      </p:sp>
      <p:sp>
        <p:nvSpPr>
          <p:cNvPr id="5" name="Footer Placeholder 4">
            <a:extLst>
              <a:ext uri="{FF2B5EF4-FFF2-40B4-BE49-F238E27FC236}">
                <a16:creationId xmlns:a16="http://schemas.microsoft.com/office/drawing/2014/main" id="{2EC3C567-1557-913D-53F6-0B9E22DA93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BC9742-F815-0CB2-4EEE-09E060A2512C}"/>
              </a:ext>
            </a:extLst>
          </p:cNvPr>
          <p:cNvSpPr>
            <a:spLocks noGrp="1"/>
          </p:cNvSpPr>
          <p:nvPr>
            <p:ph type="sldNum" sz="quarter" idx="12"/>
          </p:nvPr>
        </p:nvSpPr>
        <p:spPr/>
        <p:txBody>
          <a:bodyPr/>
          <a:lstStyle/>
          <a:p>
            <a:fld id="{DF7BE309-394C-444E-97C3-7D209E2CA7FC}" type="slidenum">
              <a:rPr lang="en-IN" smtClean="0"/>
              <a:t>‹#›</a:t>
            </a:fld>
            <a:endParaRPr lang="en-IN"/>
          </a:p>
        </p:txBody>
      </p:sp>
    </p:spTree>
    <p:extLst>
      <p:ext uri="{BB962C8B-B14F-4D97-AF65-F5344CB8AC3E}">
        <p14:creationId xmlns:p14="http://schemas.microsoft.com/office/powerpoint/2010/main" val="2496393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2FF59-1F88-BA02-90D4-430AD5EEF5B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2E27997-0556-A2E2-A209-FC8F91F9D7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74B056-F6A9-4A94-1590-454E41D63267}"/>
              </a:ext>
            </a:extLst>
          </p:cNvPr>
          <p:cNvSpPr>
            <a:spLocks noGrp="1"/>
          </p:cNvSpPr>
          <p:nvPr>
            <p:ph type="dt" sz="half" idx="10"/>
          </p:nvPr>
        </p:nvSpPr>
        <p:spPr/>
        <p:txBody>
          <a:bodyPr/>
          <a:lstStyle/>
          <a:p>
            <a:fld id="{D7CED5A7-279E-4821-BC86-2A705D11A201}" type="datetimeFigureOut">
              <a:rPr lang="en-IN" smtClean="0"/>
              <a:t>17-08-2022</a:t>
            </a:fld>
            <a:endParaRPr lang="en-IN"/>
          </a:p>
        </p:txBody>
      </p:sp>
      <p:sp>
        <p:nvSpPr>
          <p:cNvPr id="5" name="Footer Placeholder 4">
            <a:extLst>
              <a:ext uri="{FF2B5EF4-FFF2-40B4-BE49-F238E27FC236}">
                <a16:creationId xmlns:a16="http://schemas.microsoft.com/office/drawing/2014/main" id="{B77843C4-9AE0-3F31-2451-E1DD150ACD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5CD9E9-133B-CE63-AE64-77D5F9AA53C1}"/>
              </a:ext>
            </a:extLst>
          </p:cNvPr>
          <p:cNvSpPr>
            <a:spLocks noGrp="1"/>
          </p:cNvSpPr>
          <p:nvPr>
            <p:ph type="sldNum" sz="quarter" idx="12"/>
          </p:nvPr>
        </p:nvSpPr>
        <p:spPr/>
        <p:txBody>
          <a:bodyPr/>
          <a:lstStyle/>
          <a:p>
            <a:fld id="{DF7BE309-394C-444E-97C3-7D209E2CA7FC}" type="slidenum">
              <a:rPr lang="en-IN" smtClean="0"/>
              <a:t>‹#›</a:t>
            </a:fld>
            <a:endParaRPr lang="en-IN"/>
          </a:p>
        </p:txBody>
      </p:sp>
    </p:spTree>
    <p:extLst>
      <p:ext uri="{BB962C8B-B14F-4D97-AF65-F5344CB8AC3E}">
        <p14:creationId xmlns:p14="http://schemas.microsoft.com/office/powerpoint/2010/main" val="2713741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DB69CB-48E8-61AB-7B7A-7D69AC82046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005278A-E29E-83ED-F2CD-2D42921B76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6B481A-A038-2859-592B-96AA0900356D}"/>
              </a:ext>
            </a:extLst>
          </p:cNvPr>
          <p:cNvSpPr>
            <a:spLocks noGrp="1"/>
          </p:cNvSpPr>
          <p:nvPr>
            <p:ph type="dt" sz="half" idx="10"/>
          </p:nvPr>
        </p:nvSpPr>
        <p:spPr/>
        <p:txBody>
          <a:bodyPr/>
          <a:lstStyle/>
          <a:p>
            <a:fld id="{D7CED5A7-279E-4821-BC86-2A705D11A201}" type="datetimeFigureOut">
              <a:rPr lang="en-IN" smtClean="0"/>
              <a:t>17-08-2022</a:t>
            </a:fld>
            <a:endParaRPr lang="en-IN"/>
          </a:p>
        </p:txBody>
      </p:sp>
      <p:sp>
        <p:nvSpPr>
          <p:cNvPr id="5" name="Footer Placeholder 4">
            <a:extLst>
              <a:ext uri="{FF2B5EF4-FFF2-40B4-BE49-F238E27FC236}">
                <a16:creationId xmlns:a16="http://schemas.microsoft.com/office/drawing/2014/main" id="{371B30DD-28D0-F674-26C1-939A248C28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E5CC50-E4C8-794A-BE9A-7122E34CDEDB}"/>
              </a:ext>
            </a:extLst>
          </p:cNvPr>
          <p:cNvSpPr>
            <a:spLocks noGrp="1"/>
          </p:cNvSpPr>
          <p:nvPr>
            <p:ph type="sldNum" sz="quarter" idx="12"/>
          </p:nvPr>
        </p:nvSpPr>
        <p:spPr/>
        <p:txBody>
          <a:bodyPr/>
          <a:lstStyle/>
          <a:p>
            <a:fld id="{DF7BE309-394C-444E-97C3-7D209E2CA7FC}" type="slidenum">
              <a:rPr lang="en-IN" smtClean="0"/>
              <a:t>‹#›</a:t>
            </a:fld>
            <a:endParaRPr lang="en-IN"/>
          </a:p>
        </p:txBody>
      </p:sp>
    </p:spTree>
    <p:extLst>
      <p:ext uri="{BB962C8B-B14F-4D97-AF65-F5344CB8AC3E}">
        <p14:creationId xmlns:p14="http://schemas.microsoft.com/office/powerpoint/2010/main" val="265107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DD194-4466-3252-A8B0-437EB33B59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45C351-E8A3-CD0A-2FCA-59FF4596D4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0C04E8-4E00-8DE0-4A48-A39EB51345C7}"/>
              </a:ext>
            </a:extLst>
          </p:cNvPr>
          <p:cNvSpPr>
            <a:spLocks noGrp="1"/>
          </p:cNvSpPr>
          <p:nvPr>
            <p:ph type="dt" sz="half" idx="10"/>
          </p:nvPr>
        </p:nvSpPr>
        <p:spPr/>
        <p:txBody>
          <a:bodyPr/>
          <a:lstStyle/>
          <a:p>
            <a:fld id="{D7CED5A7-279E-4821-BC86-2A705D11A201}" type="datetimeFigureOut">
              <a:rPr lang="en-IN" smtClean="0"/>
              <a:t>17-08-2022</a:t>
            </a:fld>
            <a:endParaRPr lang="en-IN"/>
          </a:p>
        </p:txBody>
      </p:sp>
      <p:sp>
        <p:nvSpPr>
          <p:cNvPr id="5" name="Footer Placeholder 4">
            <a:extLst>
              <a:ext uri="{FF2B5EF4-FFF2-40B4-BE49-F238E27FC236}">
                <a16:creationId xmlns:a16="http://schemas.microsoft.com/office/drawing/2014/main" id="{CFB1F856-F8AE-9E95-5AD7-4DA7ACD5A1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BD3AFF-227F-C83E-A5E3-B43C7B146415}"/>
              </a:ext>
            </a:extLst>
          </p:cNvPr>
          <p:cNvSpPr>
            <a:spLocks noGrp="1"/>
          </p:cNvSpPr>
          <p:nvPr>
            <p:ph type="sldNum" sz="quarter" idx="12"/>
          </p:nvPr>
        </p:nvSpPr>
        <p:spPr/>
        <p:txBody>
          <a:bodyPr/>
          <a:lstStyle/>
          <a:p>
            <a:fld id="{DF7BE309-394C-444E-97C3-7D209E2CA7FC}" type="slidenum">
              <a:rPr lang="en-IN" smtClean="0"/>
              <a:t>‹#›</a:t>
            </a:fld>
            <a:endParaRPr lang="en-IN"/>
          </a:p>
        </p:txBody>
      </p:sp>
    </p:spTree>
    <p:extLst>
      <p:ext uri="{BB962C8B-B14F-4D97-AF65-F5344CB8AC3E}">
        <p14:creationId xmlns:p14="http://schemas.microsoft.com/office/powerpoint/2010/main" val="3402259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4240D-571D-2666-2B2E-84D5E93791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D5FE2AB-5D1A-AA60-7D29-822D98A6B6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555B58-49C2-CC45-AFD3-B553F09F7C0E}"/>
              </a:ext>
            </a:extLst>
          </p:cNvPr>
          <p:cNvSpPr>
            <a:spLocks noGrp="1"/>
          </p:cNvSpPr>
          <p:nvPr>
            <p:ph type="dt" sz="half" idx="10"/>
          </p:nvPr>
        </p:nvSpPr>
        <p:spPr/>
        <p:txBody>
          <a:bodyPr/>
          <a:lstStyle/>
          <a:p>
            <a:fld id="{D7CED5A7-279E-4821-BC86-2A705D11A201}" type="datetimeFigureOut">
              <a:rPr lang="en-IN" smtClean="0"/>
              <a:t>17-08-2022</a:t>
            </a:fld>
            <a:endParaRPr lang="en-IN"/>
          </a:p>
        </p:txBody>
      </p:sp>
      <p:sp>
        <p:nvSpPr>
          <p:cNvPr id="5" name="Footer Placeholder 4">
            <a:extLst>
              <a:ext uri="{FF2B5EF4-FFF2-40B4-BE49-F238E27FC236}">
                <a16:creationId xmlns:a16="http://schemas.microsoft.com/office/drawing/2014/main" id="{6E0CB9AA-6A2D-9CBC-FB57-FF10F696A4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D6A475-1290-5B5E-10CE-822F9039E3EB}"/>
              </a:ext>
            </a:extLst>
          </p:cNvPr>
          <p:cNvSpPr>
            <a:spLocks noGrp="1"/>
          </p:cNvSpPr>
          <p:nvPr>
            <p:ph type="sldNum" sz="quarter" idx="12"/>
          </p:nvPr>
        </p:nvSpPr>
        <p:spPr/>
        <p:txBody>
          <a:bodyPr/>
          <a:lstStyle/>
          <a:p>
            <a:fld id="{DF7BE309-394C-444E-97C3-7D209E2CA7FC}" type="slidenum">
              <a:rPr lang="en-IN" smtClean="0"/>
              <a:t>‹#›</a:t>
            </a:fld>
            <a:endParaRPr lang="en-IN"/>
          </a:p>
        </p:txBody>
      </p:sp>
    </p:spTree>
    <p:extLst>
      <p:ext uri="{BB962C8B-B14F-4D97-AF65-F5344CB8AC3E}">
        <p14:creationId xmlns:p14="http://schemas.microsoft.com/office/powerpoint/2010/main" val="3824965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DC8CE-1609-D05F-5825-F4FC27C60E7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298E4FF-BBB7-4657-F8D6-3136963573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FB0BFA4-0FDB-00C5-4DC3-CB7E409E22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9E1183B-8EB9-D5D9-7271-1DF7258A1BA1}"/>
              </a:ext>
            </a:extLst>
          </p:cNvPr>
          <p:cNvSpPr>
            <a:spLocks noGrp="1"/>
          </p:cNvSpPr>
          <p:nvPr>
            <p:ph type="dt" sz="half" idx="10"/>
          </p:nvPr>
        </p:nvSpPr>
        <p:spPr/>
        <p:txBody>
          <a:bodyPr/>
          <a:lstStyle/>
          <a:p>
            <a:fld id="{D7CED5A7-279E-4821-BC86-2A705D11A201}" type="datetimeFigureOut">
              <a:rPr lang="en-IN" smtClean="0"/>
              <a:t>17-08-2022</a:t>
            </a:fld>
            <a:endParaRPr lang="en-IN"/>
          </a:p>
        </p:txBody>
      </p:sp>
      <p:sp>
        <p:nvSpPr>
          <p:cNvPr id="6" name="Footer Placeholder 5">
            <a:extLst>
              <a:ext uri="{FF2B5EF4-FFF2-40B4-BE49-F238E27FC236}">
                <a16:creationId xmlns:a16="http://schemas.microsoft.com/office/drawing/2014/main" id="{D3FFF75F-E199-D5EE-4D0D-84742BD03D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F81989-EB64-B203-EA95-CE99CE82C5EF}"/>
              </a:ext>
            </a:extLst>
          </p:cNvPr>
          <p:cNvSpPr>
            <a:spLocks noGrp="1"/>
          </p:cNvSpPr>
          <p:nvPr>
            <p:ph type="sldNum" sz="quarter" idx="12"/>
          </p:nvPr>
        </p:nvSpPr>
        <p:spPr/>
        <p:txBody>
          <a:bodyPr/>
          <a:lstStyle/>
          <a:p>
            <a:fld id="{DF7BE309-394C-444E-97C3-7D209E2CA7FC}" type="slidenum">
              <a:rPr lang="en-IN" smtClean="0"/>
              <a:t>‹#›</a:t>
            </a:fld>
            <a:endParaRPr lang="en-IN"/>
          </a:p>
        </p:txBody>
      </p:sp>
    </p:spTree>
    <p:extLst>
      <p:ext uri="{BB962C8B-B14F-4D97-AF65-F5344CB8AC3E}">
        <p14:creationId xmlns:p14="http://schemas.microsoft.com/office/powerpoint/2010/main" val="3316213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7637C-68D9-3F6B-11CC-A130E3DA395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6974BA-896A-AFF3-A796-D832E84419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32C5F9-D20E-21B7-E82B-D2CEC1A91A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8ACD900-7F4F-3280-7925-83A7B5EA1F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DBACB7-BCE7-1E20-35BA-0521079F8D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D9336A4-A20C-0550-0CC2-1C98F6DC15D9}"/>
              </a:ext>
            </a:extLst>
          </p:cNvPr>
          <p:cNvSpPr>
            <a:spLocks noGrp="1"/>
          </p:cNvSpPr>
          <p:nvPr>
            <p:ph type="dt" sz="half" idx="10"/>
          </p:nvPr>
        </p:nvSpPr>
        <p:spPr/>
        <p:txBody>
          <a:bodyPr/>
          <a:lstStyle/>
          <a:p>
            <a:fld id="{D7CED5A7-279E-4821-BC86-2A705D11A201}" type="datetimeFigureOut">
              <a:rPr lang="en-IN" smtClean="0"/>
              <a:t>17-08-2022</a:t>
            </a:fld>
            <a:endParaRPr lang="en-IN"/>
          </a:p>
        </p:txBody>
      </p:sp>
      <p:sp>
        <p:nvSpPr>
          <p:cNvPr id="8" name="Footer Placeholder 7">
            <a:extLst>
              <a:ext uri="{FF2B5EF4-FFF2-40B4-BE49-F238E27FC236}">
                <a16:creationId xmlns:a16="http://schemas.microsoft.com/office/drawing/2014/main" id="{577DFC9B-4CAF-94F7-E302-DFE88C35FC1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FD42113-DD10-25F8-8517-BA27D467834F}"/>
              </a:ext>
            </a:extLst>
          </p:cNvPr>
          <p:cNvSpPr>
            <a:spLocks noGrp="1"/>
          </p:cNvSpPr>
          <p:nvPr>
            <p:ph type="sldNum" sz="quarter" idx="12"/>
          </p:nvPr>
        </p:nvSpPr>
        <p:spPr/>
        <p:txBody>
          <a:bodyPr/>
          <a:lstStyle/>
          <a:p>
            <a:fld id="{DF7BE309-394C-444E-97C3-7D209E2CA7FC}" type="slidenum">
              <a:rPr lang="en-IN" smtClean="0"/>
              <a:t>‹#›</a:t>
            </a:fld>
            <a:endParaRPr lang="en-IN"/>
          </a:p>
        </p:txBody>
      </p:sp>
    </p:spTree>
    <p:extLst>
      <p:ext uri="{BB962C8B-B14F-4D97-AF65-F5344CB8AC3E}">
        <p14:creationId xmlns:p14="http://schemas.microsoft.com/office/powerpoint/2010/main" val="2608111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3B0DC-0D3E-7A7E-9914-783BB3D31CE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C6665DA-EBAD-C5AE-F11A-00DB7C4C1139}"/>
              </a:ext>
            </a:extLst>
          </p:cNvPr>
          <p:cNvSpPr>
            <a:spLocks noGrp="1"/>
          </p:cNvSpPr>
          <p:nvPr>
            <p:ph type="dt" sz="half" idx="10"/>
          </p:nvPr>
        </p:nvSpPr>
        <p:spPr/>
        <p:txBody>
          <a:bodyPr/>
          <a:lstStyle/>
          <a:p>
            <a:fld id="{D7CED5A7-279E-4821-BC86-2A705D11A201}" type="datetimeFigureOut">
              <a:rPr lang="en-IN" smtClean="0"/>
              <a:t>17-08-2022</a:t>
            </a:fld>
            <a:endParaRPr lang="en-IN"/>
          </a:p>
        </p:txBody>
      </p:sp>
      <p:sp>
        <p:nvSpPr>
          <p:cNvPr id="4" name="Footer Placeholder 3">
            <a:extLst>
              <a:ext uri="{FF2B5EF4-FFF2-40B4-BE49-F238E27FC236}">
                <a16:creationId xmlns:a16="http://schemas.microsoft.com/office/drawing/2014/main" id="{1A9A5EC0-1DF5-320E-4249-0C9229F7B47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41BA0C-970F-07DC-3272-EFA8DCC675D9}"/>
              </a:ext>
            </a:extLst>
          </p:cNvPr>
          <p:cNvSpPr>
            <a:spLocks noGrp="1"/>
          </p:cNvSpPr>
          <p:nvPr>
            <p:ph type="sldNum" sz="quarter" idx="12"/>
          </p:nvPr>
        </p:nvSpPr>
        <p:spPr/>
        <p:txBody>
          <a:bodyPr/>
          <a:lstStyle/>
          <a:p>
            <a:fld id="{DF7BE309-394C-444E-97C3-7D209E2CA7FC}" type="slidenum">
              <a:rPr lang="en-IN" smtClean="0"/>
              <a:t>‹#›</a:t>
            </a:fld>
            <a:endParaRPr lang="en-IN"/>
          </a:p>
        </p:txBody>
      </p:sp>
    </p:spTree>
    <p:extLst>
      <p:ext uri="{BB962C8B-B14F-4D97-AF65-F5344CB8AC3E}">
        <p14:creationId xmlns:p14="http://schemas.microsoft.com/office/powerpoint/2010/main" val="4163106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37E3E5-7EB7-6F03-7F51-1EE7336E0FBF}"/>
              </a:ext>
            </a:extLst>
          </p:cNvPr>
          <p:cNvSpPr>
            <a:spLocks noGrp="1"/>
          </p:cNvSpPr>
          <p:nvPr>
            <p:ph type="dt" sz="half" idx="10"/>
          </p:nvPr>
        </p:nvSpPr>
        <p:spPr/>
        <p:txBody>
          <a:bodyPr/>
          <a:lstStyle/>
          <a:p>
            <a:fld id="{D7CED5A7-279E-4821-BC86-2A705D11A201}" type="datetimeFigureOut">
              <a:rPr lang="en-IN" smtClean="0"/>
              <a:t>17-08-2022</a:t>
            </a:fld>
            <a:endParaRPr lang="en-IN"/>
          </a:p>
        </p:txBody>
      </p:sp>
      <p:sp>
        <p:nvSpPr>
          <p:cNvPr id="3" name="Footer Placeholder 2">
            <a:extLst>
              <a:ext uri="{FF2B5EF4-FFF2-40B4-BE49-F238E27FC236}">
                <a16:creationId xmlns:a16="http://schemas.microsoft.com/office/drawing/2014/main" id="{151943A3-E676-6EA6-3D31-EBECDE089D1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5D58483-4AED-9029-C7E2-673C69C6B70D}"/>
              </a:ext>
            </a:extLst>
          </p:cNvPr>
          <p:cNvSpPr>
            <a:spLocks noGrp="1"/>
          </p:cNvSpPr>
          <p:nvPr>
            <p:ph type="sldNum" sz="quarter" idx="12"/>
          </p:nvPr>
        </p:nvSpPr>
        <p:spPr/>
        <p:txBody>
          <a:bodyPr/>
          <a:lstStyle/>
          <a:p>
            <a:fld id="{DF7BE309-394C-444E-97C3-7D209E2CA7FC}" type="slidenum">
              <a:rPr lang="en-IN" smtClean="0"/>
              <a:t>‹#›</a:t>
            </a:fld>
            <a:endParaRPr lang="en-IN"/>
          </a:p>
        </p:txBody>
      </p:sp>
    </p:spTree>
    <p:extLst>
      <p:ext uri="{BB962C8B-B14F-4D97-AF65-F5344CB8AC3E}">
        <p14:creationId xmlns:p14="http://schemas.microsoft.com/office/powerpoint/2010/main" val="1352092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08E8E-34D3-72D2-0DB3-2DE8CA40DF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4565E80-0714-9A84-E47D-7D57BFE2FD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97BD885-C54E-478F-6767-EDF300FF7D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0BE26D-DFC6-510A-B227-6DFA819DAECD}"/>
              </a:ext>
            </a:extLst>
          </p:cNvPr>
          <p:cNvSpPr>
            <a:spLocks noGrp="1"/>
          </p:cNvSpPr>
          <p:nvPr>
            <p:ph type="dt" sz="half" idx="10"/>
          </p:nvPr>
        </p:nvSpPr>
        <p:spPr/>
        <p:txBody>
          <a:bodyPr/>
          <a:lstStyle/>
          <a:p>
            <a:fld id="{D7CED5A7-279E-4821-BC86-2A705D11A201}" type="datetimeFigureOut">
              <a:rPr lang="en-IN" smtClean="0"/>
              <a:t>17-08-2022</a:t>
            </a:fld>
            <a:endParaRPr lang="en-IN"/>
          </a:p>
        </p:txBody>
      </p:sp>
      <p:sp>
        <p:nvSpPr>
          <p:cNvPr id="6" name="Footer Placeholder 5">
            <a:extLst>
              <a:ext uri="{FF2B5EF4-FFF2-40B4-BE49-F238E27FC236}">
                <a16:creationId xmlns:a16="http://schemas.microsoft.com/office/drawing/2014/main" id="{0482BA7F-93A2-D982-AD5F-B65C4ADB5B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C5A8B8-9394-AF4C-CAA7-6005AEFB5B93}"/>
              </a:ext>
            </a:extLst>
          </p:cNvPr>
          <p:cNvSpPr>
            <a:spLocks noGrp="1"/>
          </p:cNvSpPr>
          <p:nvPr>
            <p:ph type="sldNum" sz="quarter" idx="12"/>
          </p:nvPr>
        </p:nvSpPr>
        <p:spPr/>
        <p:txBody>
          <a:bodyPr/>
          <a:lstStyle/>
          <a:p>
            <a:fld id="{DF7BE309-394C-444E-97C3-7D209E2CA7FC}" type="slidenum">
              <a:rPr lang="en-IN" smtClean="0"/>
              <a:t>‹#›</a:t>
            </a:fld>
            <a:endParaRPr lang="en-IN"/>
          </a:p>
        </p:txBody>
      </p:sp>
    </p:spTree>
    <p:extLst>
      <p:ext uri="{BB962C8B-B14F-4D97-AF65-F5344CB8AC3E}">
        <p14:creationId xmlns:p14="http://schemas.microsoft.com/office/powerpoint/2010/main" val="1185552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DF421-5A1F-CAD0-73E3-9C22D2DE0D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1570786-F77D-E862-9C23-27E8021613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3EBADA2-8088-F043-8FA7-1A2818ABDE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63DD44-7626-35F8-9DAC-AB6D0ECF8B0E}"/>
              </a:ext>
            </a:extLst>
          </p:cNvPr>
          <p:cNvSpPr>
            <a:spLocks noGrp="1"/>
          </p:cNvSpPr>
          <p:nvPr>
            <p:ph type="dt" sz="half" idx="10"/>
          </p:nvPr>
        </p:nvSpPr>
        <p:spPr/>
        <p:txBody>
          <a:bodyPr/>
          <a:lstStyle/>
          <a:p>
            <a:fld id="{D7CED5A7-279E-4821-BC86-2A705D11A201}" type="datetimeFigureOut">
              <a:rPr lang="en-IN" smtClean="0"/>
              <a:t>17-08-2022</a:t>
            </a:fld>
            <a:endParaRPr lang="en-IN"/>
          </a:p>
        </p:txBody>
      </p:sp>
      <p:sp>
        <p:nvSpPr>
          <p:cNvPr id="6" name="Footer Placeholder 5">
            <a:extLst>
              <a:ext uri="{FF2B5EF4-FFF2-40B4-BE49-F238E27FC236}">
                <a16:creationId xmlns:a16="http://schemas.microsoft.com/office/drawing/2014/main" id="{2ABECD0F-5798-779F-C4EF-DB132C0E5A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C3D163-AC0E-FBE8-1BC6-488B3D02CB0F}"/>
              </a:ext>
            </a:extLst>
          </p:cNvPr>
          <p:cNvSpPr>
            <a:spLocks noGrp="1"/>
          </p:cNvSpPr>
          <p:nvPr>
            <p:ph type="sldNum" sz="quarter" idx="12"/>
          </p:nvPr>
        </p:nvSpPr>
        <p:spPr/>
        <p:txBody>
          <a:bodyPr/>
          <a:lstStyle/>
          <a:p>
            <a:fld id="{DF7BE309-394C-444E-97C3-7D209E2CA7FC}" type="slidenum">
              <a:rPr lang="en-IN" smtClean="0"/>
              <a:t>‹#›</a:t>
            </a:fld>
            <a:endParaRPr lang="en-IN"/>
          </a:p>
        </p:txBody>
      </p:sp>
    </p:spTree>
    <p:extLst>
      <p:ext uri="{BB962C8B-B14F-4D97-AF65-F5344CB8AC3E}">
        <p14:creationId xmlns:p14="http://schemas.microsoft.com/office/powerpoint/2010/main" val="2532960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FD7AFC-83D7-7526-1E2C-2F303FFE5F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0EECD3-35D3-635E-6E8F-B3B37EAB27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95E44D-6FB4-E9D4-E852-F665C4C37A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CED5A7-279E-4821-BC86-2A705D11A201}" type="datetimeFigureOut">
              <a:rPr lang="en-IN" smtClean="0"/>
              <a:t>17-08-2022</a:t>
            </a:fld>
            <a:endParaRPr lang="en-IN"/>
          </a:p>
        </p:txBody>
      </p:sp>
      <p:sp>
        <p:nvSpPr>
          <p:cNvPr id="5" name="Footer Placeholder 4">
            <a:extLst>
              <a:ext uri="{FF2B5EF4-FFF2-40B4-BE49-F238E27FC236}">
                <a16:creationId xmlns:a16="http://schemas.microsoft.com/office/drawing/2014/main" id="{D9D3E676-A42A-BA40-0221-7D7C80ACAD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899142D-06FC-B07C-4E63-6621841660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7BE309-394C-444E-97C3-7D209E2CA7FC}" type="slidenum">
              <a:rPr lang="en-IN" smtClean="0"/>
              <a:t>‹#›</a:t>
            </a:fld>
            <a:endParaRPr lang="en-IN"/>
          </a:p>
        </p:txBody>
      </p:sp>
    </p:spTree>
    <p:extLst>
      <p:ext uri="{BB962C8B-B14F-4D97-AF65-F5344CB8AC3E}">
        <p14:creationId xmlns:p14="http://schemas.microsoft.com/office/powerpoint/2010/main" val="1887381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BAC5A-6AED-3165-BEF6-2E3784141A6A}"/>
              </a:ext>
            </a:extLst>
          </p:cNvPr>
          <p:cNvSpPr>
            <a:spLocks noGrp="1"/>
          </p:cNvSpPr>
          <p:nvPr>
            <p:ph type="ctrTitle"/>
          </p:nvPr>
        </p:nvSpPr>
        <p:spPr>
          <a:xfrm>
            <a:off x="1524000" y="1609661"/>
            <a:ext cx="9144000" cy="876491"/>
          </a:xfrm>
        </p:spPr>
        <p:txBody>
          <a:bodyPr>
            <a:normAutofit/>
          </a:bodyPr>
          <a:lstStyle/>
          <a:p>
            <a:r>
              <a:rPr lang="en-US" sz="2800" b="1" dirty="0">
                <a:latin typeface="+mn-lt"/>
              </a:rPr>
              <a:t>E-retail factors for customer activation and retention: A case study from Indian e-commerce customers</a:t>
            </a:r>
            <a:endParaRPr lang="en-IN" sz="2800" b="1" dirty="0">
              <a:latin typeface="+mn-lt"/>
            </a:endParaRPr>
          </a:p>
        </p:txBody>
      </p:sp>
      <p:sp>
        <p:nvSpPr>
          <p:cNvPr id="3" name="Subtitle 2">
            <a:extLst>
              <a:ext uri="{FF2B5EF4-FFF2-40B4-BE49-F238E27FC236}">
                <a16:creationId xmlns:a16="http://schemas.microsoft.com/office/drawing/2014/main" id="{6B2551CE-49CA-4C00-DF83-42223403ADF0}"/>
              </a:ext>
            </a:extLst>
          </p:cNvPr>
          <p:cNvSpPr>
            <a:spLocks noGrp="1"/>
          </p:cNvSpPr>
          <p:nvPr>
            <p:ph type="subTitle" idx="1"/>
          </p:nvPr>
        </p:nvSpPr>
        <p:spPr>
          <a:xfrm>
            <a:off x="1524000" y="2945002"/>
            <a:ext cx="9144000" cy="2762186"/>
          </a:xfrm>
        </p:spPr>
        <p:txBody>
          <a:bodyPr>
            <a:noAutofit/>
          </a:bodyPr>
          <a:lstStyle/>
          <a:p>
            <a:r>
              <a:rPr lang="en-US" sz="1800" dirty="0"/>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endParaRPr lang="en-IN" sz="1800" dirty="0"/>
          </a:p>
        </p:txBody>
      </p:sp>
      <p:sp>
        <p:nvSpPr>
          <p:cNvPr id="4" name="Title 1">
            <a:extLst>
              <a:ext uri="{FF2B5EF4-FFF2-40B4-BE49-F238E27FC236}">
                <a16:creationId xmlns:a16="http://schemas.microsoft.com/office/drawing/2014/main" id="{EEC7B20A-946E-8EF2-4C31-17FE35157481}"/>
              </a:ext>
            </a:extLst>
          </p:cNvPr>
          <p:cNvSpPr txBox="1">
            <a:spLocks/>
          </p:cNvSpPr>
          <p:nvPr/>
        </p:nvSpPr>
        <p:spPr>
          <a:xfrm>
            <a:off x="1524000" y="274320"/>
            <a:ext cx="9144000" cy="8764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b="1" dirty="0">
                <a:latin typeface="+mn-lt"/>
              </a:rPr>
              <a:t>Problem Statement</a:t>
            </a:r>
            <a:endParaRPr lang="en-IN" sz="2800" b="1" dirty="0">
              <a:latin typeface="+mn-lt"/>
            </a:endParaRPr>
          </a:p>
        </p:txBody>
      </p:sp>
    </p:spTree>
    <p:extLst>
      <p:ext uri="{BB962C8B-B14F-4D97-AF65-F5344CB8AC3E}">
        <p14:creationId xmlns:p14="http://schemas.microsoft.com/office/powerpoint/2010/main" val="579819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B2551CE-49CA-4C00-DF83-42223403ADF0}"/>
              </a:ext>
            </a:extLst>
          </p:cNvPr>
          <p:cNvSpPr>
            <a:spLocks noGrp="1"/>
          </p:cNvSpPr>
          <p:nvPr>
            <p:ph type="subTitle" idx="1"/>
          </p:nvPr>
        </p:nvSpPr>
        <p:spPr>
          <a:xfrm>
            <a:off x="1524000" y="1965960"/>
            <a:ext cx="9144000" cy="4617720"/>
          </a:xfrm>
        </p:spPr>
        <p:txBody>
          <a:bodyPr>
            <a:noAutofit/>
          </a:bodyPr>
          <a:lstStyle/>
          <a:p>
            <a:r>
              <a:rPr lang="en-US" sz="1800" dirty="0"/>
              <a:t>As discussed in the problem statement, we need to understand and analyze five qualities (service quality, system quality, information quality, trust and net benefit) that creates customer utility and desire to buy products from a specific online retailer. To analyze these qualities first we need to calculate utilitarian value and hedonistic values which can be used to calculate customer retention points. This analysis can bring several aspects on customer satisfaction and new customer integration.</a:t>
            </a:r>
            <a:endParaRPr lang="en-IN" sz="1800" dirty="0"/>
          </a:p>
        </p:txBody>
      </p:sp>
      <p:sp>
        <p:nvSpPr>
          <p:cNvPr id="4" name="Title 1">
            <a:extLst>
              <a:ext uri="{FF2B5EF4-FFF2-40B4-BE49-F238E27FC236}">
                <a16:creationId xmlns:a16="http://schemas.microsoft.com/office/drawing/2014/main" id="{EEC7B20A-946E-8EF2-4C31-17FE35157481}"/>
              </a:ext>
            </a:extLst>
          </p:cNvPr>
          <p:cNvSpPr txBox="1">
            <a:spLocks/>
          </p:cNvSpPr>
          <p:nvPr/>
        </p:nvSpPr>
        <p:spPr>
          <a:xfrm>
            <a:off x="1524000" y="501963"/>
            <a:ext cx="9144000" cy="8764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b="1" dirty="0">
                <a:latin typeface="+mn-lt"/>
              </a:rPr>
              <a:t>Understanding Problem Statement</a:t>
            </a:r>
            <a:endParaRPr lang="en-IN" sz="2800" b="1" dirty="0">
              <a:latin typeface="+mn-lt"/>
            </a:endParaRPr>
          </a:p>
        </p:txBody>
      </p:sp>
    </p:spTree>
    <p:extLst>
      <p:ext uri="{BB962C8B-B14F-4D97-AF65-F5344CB8AC3E}">
        <p14:creationId xmlns:p14="http://schemas.microsoft.com/office/powerpoint/2010/main" val="2646244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B2551CE-49CA-4C00-DF83-42223403ADF0}"/>
              </a:ext>
            </a:extLst>
          </p:cNvPr>
          <p:cNvSpPr>
            <a:spLocks noGrp="1"/>
          </p:cNvSpPr>
          <p:nvPr>
            <p:ph type="subTitle" idx="1"/>
          </p:nvPr>
        </p:nvSpPr>
        <p:spPr>
          <a:xfrm>
            <a:off x="1524000" y="1965960"/>
            <a:ext cx="9144000" cy="4617720"/>
          </a:xfrm>
        </p:spPr>
        <p:txBody>
          <a:bodyPr>
            <a:noAutofit/>
          </a:bodyPr>
          <a:lstStyle/>
          <a:p>
            <a:pPr marL="342900" indent="-342900" algn="l">
              <a:buAutoNum type="arabicPeriod"/>
            </a:pPr>
            <a:r>
              <a:rPr lang="en-US" sz="1800" dirty="0"/>
              <a:t>Needs to check the Data type, whether the data is Object or Int.</a:t>
            </a:r>
          </a:p>
          <a:p>
            <a:pPr marL="342900" indent="-342900" algn="l">
              <a:buAutoNum type="arabicPeriod"/>
            </a:pPr>
            <a:r>
              <a:rPr lang="en-US" sz="1800" dirty="0"/>
              <a:t>Needs to check whether the data has Null values or not.</a:t>
            </a:r>
          </a:p>
          <a:p>
            <a:pPr marL="342900" indent="-342900" algn="l">
              <a:buAutoNum type="arabicPeriod"/>
            </a:pPr>
            <a:r>
              <a:rPr lang="en-US" sz="1800" dirty="0"/>
              <a:t>Needs to bifurcate categorical data and continuous data separately.</a:t>
            </a:r>
          </a:p>
          <a:p>
            <a:pPr marL="342900" indent="-342900" algn="l">
              <a:buAutoNum type="arabicPeriod"/>
            </a:pPr>
            <a:r>
              <a:rPr lang="en-US" sz="1800" dirty="0"/>
              <a:t>Needs to handle those data which has URL.</a:t>
            </a:r>
          </a:p>
        </p:txBody>
      </p:sp>
      <p:sp>
        <p:nvSpPr>
          <p:cNvPr id="4" name="Title 1">
            <a:extLst>
              <a:ext uri="{FF2B5EF4-FFF2-40B4-BE49-F238E27FC236}">
                <a16:creationId xmlns:a16="http://schemas.microsoft.com/office/drawing/2014/main" id="{EEC7B20A-946E-8EF2-4C31-17FE35157481}"/>
              </a:ext>
            </a:extLst>
          </p:cNvPr>
          <p:cNvSpPr txBox="1">
            <a:spLocks/>
          </p:cNvSpPr>
          <p:nvPr/>
        </p:nvSpPr>
        <p:spPr>
          <a:xfrm>
            <a:off x="1524000" y="501963"/>
            <a:ext cx="9144000" cy="8764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b="1" dirty="0">
                <a:latin typeface="+mn-lt"/>
              </a:rPr>
              <a:t>Exploratory Data Analysis</a:t>
            </a:r>
            <a:endParaRPr lang="en-IN" sz="2800" b="1" dirty="0">
              <a:latin typeface="+mn-lt"/>
            </a:endParaRPr>
          </a:p>
        </p:txBody>
      </p:sp>
    </p:spTree>
    <p:extLst>
      <p:ext uri="{BB962C8B-B14F-4D97-AF65-F5344CB8AC3E}">
        <p14:creationId xmlns:p14="http://schemas.microsoft.com/office/powerpoint/2010/main" val="226820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EC7B20A-946E-8EF2-4C31-17FE35157481}"/>
              </a:ext>
            </a:extLst>
          </p:cNvPr>
          <p:cNvSpPr txBox="1">
            <a:spLocks/>
          </p:cNvSpPr>
          <p:nvPr/>
        </p:nvSpPr>
        <p:spPr>
          <a:xfrm>
            <a:off x="1524000" y="118872"/>
            <a:ext cx="9144000" cy="50063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b="1" dirty="0">
                <a:latin typeface="+mn-lt"/>
              </a:rPr>
              <a:t>Visualization</a:t>
            </a:r>
            <a:endParaRPr lang="en-IN" sz="2800" b="1" dirty="0">
              <a:latin typeface="+mn-lt"/>
            </a:endParaRPr>
          </a:p>
        </p:txBody>
      </p:sp>
      <p:sp>
        <p:nvSpPr>
          <p:cNvPr id="9" name="Title 1">
            <a:extLst>
              <a:ext uri="{FF2B5EF4-FFF2-40B4-BE49-F238E27FC236}">
                <a16:creationId xmlns:a16="http://schemas.microsoft.com/office/drawing/2014/main" id="{18DE8907-A16C-FA4F-D2B2-3088E34A456F}"/>
              </a:ext>
            </a:extLst>
          </p:cNvPr>
          <p:cNvSpPr txBox="1">
            <a:spLocks/>
          </p:cNvSpPr>
          <p:nvPr/>
        </p:nvSpPr>
        <p:spPr>
          <a:xfrm>
            <a:off x="64008" y="713232"/>
            <a:ext cx="3890531" cy="50063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b="1" dirty="0">
                <a:latin typeface="+mn-lt"/>
              </a:rPr>
              <a:t>Scatter Plot</a:t>
            </a:r>
          </a:p>
        </p:txBody>
      </p:sp>
      <p:sp>
        <p:nvSpPr>
          <p:cNvPr id="2" name="Title 1">
            <a:extLst>
              <a:ext uri="{FF2B5EF4-FFF2-40B4-BE49-F238E27FC236}">
                <a16:creationId xmlns:a16="http://schemas.microsoft.com/office/drawing/2014/main" id="{78F40C2F-479E-1E7B-B491-95B38CF34680}"/>
              </a:ext>
            </a:extLst>
          </p:cNvPr>
          <p:cNvSpPr txBox="1">
            <a:spLocks/>
          </p:cNvSpPr>
          <p:nvPr/>
        </p:nvSpPr>
        <p:spPr>
          <a:xfrm>
            <a:off x="173736" y="1307592"/>
            <a:ext cx="3890531" cy="9144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b="1" dirty="0">
                <a:latin typeface="+mn-lt"/>
              </a:rPr>
              <a:t>This graph shows the data plotting of selected features with Label </a:t>
            </a:r>
            <a:r>
              <a:rPr lang="en-US" sz="1600" b="1" dirty="0" err="1">
                <a:latin typeface="+mn-lt"/>
              </a:rPr>
              <a:t>i.e</a:t>
            </a:r>
            <a:r>
              <a:rPr lang="en-US" sz="1600" b="1" dirty="0">
                <a:latin typeface="+mn-lt"/>
              </a:rPr>
              <a:t> Customer retention points.</a:t>
            </a:r>
          </a:p>
        </p:txBody>
      </p:sp>
      <p:pic>
        <p:nvPicPr>
          <p:cNvPr id="3074" name="Picture 2">
            <a:extLst>
              <a:ext uri="{FF2B5EF4-FFF2-40B4-BE49-F238E27FC236}">
                <a16:creationId xmlns:a16="http://schemas.microsoft.com/office/drawing/2014/main" id="{B3233A40-B5D1-3ED5-45C1-84DA18A98A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4267" y="713232"/>
            <a:ext cx="7953997" cy="6025896"/>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4348D691-B242-B013-4F59-ACDC1240EC95}"/>
              </a:ext>
            </a:extLst>
          </p:cNvPr>
          <p:cNvSpPr txBox="1">
            <a:spLocks/>
          </p:cNvSpPr>
          <p:nvPr/>
        </p:nvSpPr>
        <p:spPr>
          <a:xfrm>
            <a:off x="173736" y="2315722"/>
            <a:ext cx="3890531" cy="4295390"/>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228600" indent="-228600" algn="l">
              <a:buAutoNum type="arabicPeriod"/>
            </a:pPr>
            <a:r>
              <a:rPr lang="en-US" sz="1400" dirty="0" err="1">
                <a:latin typeface="+mn-lt"/>
              </a:rPr>
              <a:t>product_info</a:t>
            </a:r>
            <a:r>
              <a:rPr lang="en-US" sz="1400" dirty="0">
                <a:latin typeface="+mn-lt"/>
              </a:rPr>
              <a:t>, trust and </a:t>
            </a:r>
            <a:r>
              <a:rPr lang="en-US" sz="1400" dirty="0" err="1">
                <a:latin typeface="+mn-lt"/>
              </a:rPr>
              <a:t>return_replacement</a:t>
            </a:r>
            <a:r>
              <a:rPr lang="en-US" sz="1400" dirty="0">
                <a:latin typeface="+mn-lt"/>
              </a:rPr>
              <a:t> has less co-relation with </a:t>
            </a:r>
            <a:r>
              <a:rPr lang="en-US" sz="1400" dirty="0" err="1">
                <a:latin typeface="+mn-lt"/>
              </a:rPr>
              <a:t>customer_retention_points</a:t>
            </a:r>
            <a:r>
              <a:rPr lang="en-US" sz="1400" dirty="0">
                <a:latin typeface="+mn-lt"/>
              </a:rPr>
              <a:t>.</a:t>
            </a:r>
          </a:p>
          <a:p>
            <a:pPr marL="228600" indent="-228600" algn="l">
              <a:buAutoNum type="arabicPeriod"/>
            </a:pPr>
            <a:r>
              <a:rPr lang="en-US" sz="1400" dirty="0" err="1">
                <a:latin typeface="+mn-lt"/>
              </a:rPr>
              <a:t>similar_product_info</a:t>
            </a:r>
            <a:r>
              <a:rPr lang="en-US" sz="1400" dirty="0">
                <a:latin typeface="+mn-lt"/>
              </a:rPr>
              <a:t>, </a:t>
            </a:r>
            <a:r>
              <a:rPr lang="en-US" sz="1400" dirty="0" err="1">
                <a:latin typeface="+mn-lt"/>
              </a:rPr>
              <a:t>website_interface</a:t>
            </a:r>
            <a:r>
              <a:rPr lang="en-US" sz="1400" dirty="0">
                <a:latin typeface="+mn-lt"/>
              </a:rPr>
              <a:t>, </a:t>
            </a:r>
            <a:r>
              <a:rPr lang="en-US" sz="1400" dirty="0" err="1">
                <a:latin typeface="+mn-lt"/>
              </a:rPr>
              <a:t>convenient_payment</a:t>
            </a:r>
            <a:r>
              <a:rPr lang="en-US" sz="1400" dirty="0">
                <a:latin typeface="+mn-lt"/>
              </a:rPr>
              <a:t>, </a:t>
            </a:r>
            <a:r>
              <a:rPr lang="en-US" sz="1400" dirty="0" err="1">
                <a:latin typeface="+mn-lt"/>
              </a:rPr>
              <a:t>website_trust</a:t>
            </a:r>
            <a:r>
              <a:rPr lang="en-US" sz="1400" dirty="0">
                <a:latin typeface="+mn-lt"/>
              </a:rPr>
              <a:t>, </a:t>
            </a:r>
            <a:r>
              <a:rPr lang="en-US" sz="1400" dirty="0" err="1">
                <a:latin typeface="+mn-lt"/>
              </a:rPr>
              <a:t>customer_privacy</a:t>
            </a:r>
            <a:r>
              <a:rPr lang="en-US" sz="1400" dirty="0">
                <a:latin typeface="+mn-lt"/>
              </a:rPr>
              <a:t>, discounts, experience, </a:t>
            </a:r>
            <a:r>
              <a:rPr lang="en-US" sz="1400" dirty="0" err="1">
                <a:latin typeface="+mn-lt"/>
              </a:rPr>
              <a:t>monetary_savings</a:t>
            </a:r>
            <a:r>
              <a:rPr lang="en-US" sz="1400" dirty="0">
                <a:latin typeface="+mn-lt"/>
              </a:rPr>
              <a:t>, </a:t>
            </a:r>
            <a:r>
              <a:rPr lang="en-US" sz="1400" dirty="0" err="1">
                <a:latin typeface="+mn-lt"/>
              </a:rPr>
              <a:t>social_status</a:t>
            </a:r>
            <a:r>
              <a:rPr lang="en-US" sz="1400" dirty="0">
                <a:latin typeface="+mn-lt"/>
              </a:rPr>
              <a:t>, gratification and </a:t>
            </a:r>
            <a:r>
              <a:rPr lang="en-US" sz="1400" dirty="0" err="1">
                <a:latin typeface="+mn-lt"/>
              </a:rPr>
              <a:t>certain_roles</a:t>
            </a:r>
            <a:r>
              <a:rPr lang="en-US" sz="1400" dirty="0">
                <a:latin typeface="+mn-lt"/>
              </a:rPr>
              <a:t> has a great correlation with label. </a:t>
            </a:r>
          </a:p>
        </p:txBody>
      </p:sp>
    </p:spTree>
    <p:extLst>
      <p:ext uri="{BB962C8B-B14F-4D97-AF65-F5344CB8AC3E}">
        <p14:creationId xmlns:p14="http://schemas.microsoft.com/office/powerpoint/2010/main" val="956052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EC7B20A-946E-8EF2-4C31-17FE35157481}"/>
              </a:ext>
            </a:extLst>
          </p:cNvPr>
          <p:cNvSpPr txBox="1">
            <a:spLocks/>
          </p:cNvSpPr>
          <p:nvPr/>
        </p:nvSpPr>
        <p:spPr>
          <a:xfrm>
            <a:off x="1524000" y="118872"/>
            <a:ext cx="9144000" cy="50063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b="1" dirty="0">
                <a:latin typeface="+mn-lt"/>
              </a:rPr>
              <a:t>Visualization</a:t>
            </a:r>
            <a:endParaRPr lang="en-IN" sz="2800" b="1" dirty="0">
              <a:latin typeface="+mn-lt"/>
            </a:endParaRPr>
          </a:p>
        </p:txBody>
      </p:sp>
      <p:sp>
        <p:nvSpPr>
          <p:cNvPr id="9" name="Title 1">
            <a:extLst>
              <a:ext uri="{FF2B5EF4-FFF2-40B4-BE49-F238E27FC236}">
                <a16:creationId xmlns:a16="http://schemas.microsoft.com/office/drawing/2014/main" id="{18DE8907-A16C-FA4F-D2B2-3088E34A456F}"/>
              </a:ext>
            </a:extLst>
          </p:cNvPr>
          <p:cNvSpPr txBox="1">
            <a:spLocks/>
          </p:cNvSpPr>
          <p:nvPr/>
        </p:nvSpPr>
        <p:spPr>
          <a:xfrm>
            <a:off x="64008" y="713232"/>
            <a:ext cx="3890531" cy="50063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b="1" dirty="0">
                <a:latin typeface="+mn-lt"/>
              </a:rPr>
              <a:t>Distribution Plot</a:t>
            </a:r>
          </a:p>
        </p:txBody>
      </p:sp>
      <p:sp>
        <p:nvSpPr>
          <p:cNvPr id="2" name="Title 1">
            <a:extLst>
              <a:ext uri="{FF2B5EF4-FFF2-40B4-BE49-F238E27FC236}">
                <a16:creationId xmlns:a16="http://schemas.microsoft.com/office/drawing/2014/main" id="{78F40C2F-479E-1E7B-B491-95B38CF34680}"/>
              </a:ext>
            </a:extLst>
          </p:cNvPr>
          <p:cNvSpPr txBox="1">
            <a:spLocks/>
          </p:cNvSpPr>
          <p:nvPr/>
        </p:nvSpPr>
        <p:spPr>
          <a:xfrm>
            <a:off x="173736" y="1307592"/>
            <a:ext cx="3890531" cy="9144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b="1" dirty="0">
                <a:latin typeface="+mn-lt"/>
              </a:rPr>
              <a:t>This graph shows the data distribution of selected features.</a:t>
            </a:r>
          </a:p>
        </p:txBody>
      </p:sp>
      <p:pic>
        <p:nvPicPr>
          <p:cNvPr id="5122" name="Picture 2">
            <a:extLst>
              <a:ext uri="{FF2B5EF4-FFF2-40B4-BE49-F238E27FC236}">
                <a16:creationId xmlns:a16="http://schemas.microsoft.com/office/drawing/2014/main" id="{8555AD56-52A6-F934-C497-88AA037EA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4267" y="619502"/>
            <a:ext cx="7953997" cy="6119626"/>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B1DCA28E-995A-4F8F-3133-505D11F51EEB}"/>
              </a:ext>
            </a:extLst>
          </p:cNvPr>
          <p:cNvSpPr txBox="1">
            <a:spLocks/>
          </p:cNvSpPr>
          <p:nvPr/>
        </p:nvSpPr>
        <p:spPr>
          <a:xfrm>
            <a:off x="173736" y="2315722"/>
            <a:ext cx="3890531" cy="4295390"/>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228600" indent="-228600" algn="l">
              <a:buAutoNum type="arabicPeriod"/>
            </a:pPr>
            <a:endParaRPr lang="en-US" sz="1400" dirty="0">
              <a:latin typeface="+mn-lt"/>
            </a:endParaRPr>
          </a:p>
          <a:p>
            <a:pPr marL="228600" indent="-228600" algn="l">
              <a:buAutoNum type="arabicPeriod"/>
            </a:pPr>
            <a:r>
              <a:rPr lang="en-US" sz="1400" dirty="0">
                <a:latin typeface="+mn-lt"/>
              </a:rPr>
              <a:t>Each column is a categorical column hence we can not consider the skewness in the data however have shown this to make analysis out of it.</a:t>
            </a:r>
          </a:p>
          <a:p>
            <a:pPr marL="228600" indent="-228600" algn="l">
              <a:buAutoNum type="arabicPeriod"/>
            </a:pPr>
            <a:r>
              <a:rPr lang="en-US" sz="1400" dirty="0">
                <a:latin typeface="+mn-lt"/>
              </a:rPr>
              <a:t>Experience, </a:t>
            </a:r>
            <a:r>
              <a:rPr lang="en-US" sz="1400" dirty="0" err="1">
                <a:latin typeface="+mn-lt"/>
              </a:rPr>
              <a:t>quality_information</a:t>
            </a:r>
            <a:r>
              <a:rPr lang="en-US" sz="1400" dirty="0">
                <a:latin typeface="+mn-lt"/>
              </a:rPr>
              <a:t>, </a:t>
            </a:r>
            <a:r>
              <a:rPr lang="en-US" sz="1400" dirty="0" err="1">
                <a:latin typeface="+mn-lt"/>
              </a:rPr>
              <a:t>product_variety</a:t>
            </a:r>
            <a:r>
              <a:rPr lang="en-US" sz="1400" dirty="0">
                <a:latin typeface="+mn-lt"/>
              </a:rPr>
              <a:t>, </a:t>
            </a:r>
            <a:r>
              <a:rPr lang="en-US" sz="1400" dirty="0" err="1">
                <a:latin typeface="+mn-lt"/>
              </a:rPr>
              <a:t>convenience_patronizing</a:t>
            </a:r>
            <a:r>
              <a:rPr lang="en-US" sz="1400" dirty="0">
                <a:latin typeface="+mn-lt"/>
              </a:rPr>
              <a:t>, </a:t>
            </a:r>
            <a:r>
              <a:rPr lang="en-US" sz="1400" dirty="0" err="1">
                <a:latin typeface="+mn-lt"/>
              </a:rPr>
              <a:t>sense_adventure</a:t>
            </a:r>
            <a:r>
              <a:rPr lang="en-US" sz="1400" dirty="0">
                <a:latin typeface="+mn-lt"/>
              </a:rPr>
              <a:t>, </a:t>
            </a:r>
            <a:r>
              <a:rPr lang="en-US" sz="1400" dirty="0" err="1">
                <a:latin typeface="+mn-lt"/>
              </a:rPr>
              <a:t>social_status</a:t>
            </a:r>
            <a:r>
              <a:rPr lang="en-US" sz="1400" dirty="0">
                <a:latin typeface="+mn-lt"/>
              </a:rPr>
              <a:t>, gratification, </a:t>
            </a:r>
            <a:r>
              <a:rPr lang="en-US" sz="1400" dirty="0" err="1">
                <a:latin typeface="+mn-lt"/>
              </a:rPr>
              <a:t>certain_roles</a:t>
            </a:r>
            <a:r>
              <a:rPr lang="en-US" sz="1400" dirty="0">
                <a:latin typeface="+mn-lt"/>
              </a:rPr>
              <a:t> and </a:t>
            </a:r>
            <a:r>
              <a:rPr lang="en-US" sz="1400" dirty="0" err="1">
                <a:latin typeface="+mn-lt"/>
              </a:rPr>
              <a:t>value_for_money</a:t>
            </a:r>
            <a:r>
              <a:rPr lang="en-US" sz="1400" dirty="0">
                <a:latin typeface="+mn-lt"/>
              </a:rPr>
              <a:t> column has less skewness in the data.</a:t>
            </a:r>
          </a:p>
          <a:p>
            <a:pPr marL="228600" indent="-228600" algn="l">
              <a:buAutoNum type="arabicPeriod"/>
            </a:pPr>
            <a:r>
              <a:rPr lang="en-US" sz="1400" dirty="0" err="1">
                <a:latin typeface="+mn-lt"/>
              </a:rPr>
              <a:t>website_content</a:t>
            </a:r>
            <a:r>
              <a:rPr lang="en-US" sz="1400" dirty="0">
                <a:latin typeface="+mn-lt"/>
              </a:rPr>
              <a:t>, </a:t>
            </a:r>
            <a:r>
              <a:rPr lang="en-US" sz="1400" dirty="0" err="1">
                <a:latin typeface="+mn-lt"/>
              </a:rPr>
              <a:t>ease_navigation</a:t>
            </a:r>
            <a:r>
              <a:rPr lang="en-US" sz="1400" dirty="0">
                <a:latin typeface="+mn-lt"/>
              </a:rPr>
              <a:t>, </a:t>
            </a:r>
            <a:r>
              <a:rPr lang="en-US" sz="1400" dirty="0" err="1">
                <a:latin typeface="+mn-lt"/>
              </a:rPr>
              <a:t>website_interface</a:t>
            </a:r>
            <a:r>
              <a:rPr lang="en-US" sz="1400" dirty="0">
                <a:latin typeface="+mn-lt"/>
              </a:rPr>
              <a:t>, Empathy, responsiveness and </a:t>
            </a:r>
            <a:r>
              <a:rPr lang="en-US" sz="1400" dirty="0" err="1">
                <a:latin typeface="+mn-lt"/>
              </a:rPr>
              <a:t>return_replacement</a:t>
            </a:r>
            <a:r>
              <a:rPr lang="en-US" sz="1400" dirty="0">
                <a:latin typeface="+mn-lt"/>
              </a:rPr>
              <a:t> column has highest skewness in the data.</a:t>
            </a:r>
          </a:p>
        </p:txBody>
      </p:sp>
    </p:spTree>
    <p:extLst>
      <p:ext uri="{BB962C8B-B14F-4D97-AF65-F5344CB8AC3E}">
        <p14:creationId xmlns:p14="http://schemas.microsoft.com/office/powerpoint/2010/main" val="139388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EC7B20A-946E-8EF2-4C31-17FE35157481}"/>
              </a:ext>
            </a:extLst>
          </p:cNvPr>
          <p:cNvSpPr txBox="1">
            <a:spLocks/>
          </p:cNvSpPr>
          <p:nvPr/>
        </p:nvSpPr>
        <p:spPr>
          <a:xfrm>
            <a:off x="1524000" y="118872"/>
            <a:ext cx="9144000" cy="50063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b="1" dirty="0">
                <a:latin typeface="+mn-lt"/>
              </a:rPr>
              <a:t>Visualization</a:t>
            </a:r>
            <a:endParaRPr lang="en-IN" sz="2800" b="1" dirty="0">
              <a:latin typeface="+mn-lt"/>
            </a:endParaRPr>
          </a:p>
        </p:txBody>
      </p:sp>
      <p:sp>
        <p:nvSpPr>
          <p:cNvPr id="9" name="Title 1">
            <a:extLst>
              <a:ext uri="{FF2B5EF4-FFF2-40B4-BE49-F238E27FC236}">
                <a16:creationId xmlns:a16="http://schemas.microsoft.com/office/drawing/2014/main" id="{18DE8907-A16C-FA4F-D2B2-3088E34A456F}"/>
              </a:ext>
            </a:extLst>
          </p:cNvPr>
          <p:cNvSpPr txBox="1">
            <a:spLocks/>
          </p:cNvSpPr>
          <p:nvPr/>
        </p:nvSpPr>
        <p:spPr>
          <a:xfrm>
            <a:off x="64008" y="713232"/>
            <a:ext cx="3890531" cy="50063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b="1" dirty="0">
                <a:latin typeface="+mn-lt"/>
              </a:rPr>
              <a:t>Bar Plot</a:t>
            </a:r>
          </a:p>
        </p:txBody>
      </p:sp>
      <p:pic>
        <p:nvPicPr>
          <p:cNvPr id="2052" name="Picture 4">
            <a:extLst>
              <a:ext uri="{FF2B5EF4-FFF2-40B4-BE49-F238E27FC236}">
                <a16:creationId xmlns:a16="http://schemas.microsoft.com/office/drawing/2014/main" id="{5DA7770E-1A79-FAE9-A72A-A5B353E469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0531" y="713232"/>
            <a:ext cx="8301469" cy="602589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8F40C2F-479E-1E7B-B491-95B38CF34680}"/>
              </a:ext>
            </a:extLst>
          </p:cNvPr>
          <p:cNvSpPr txBox="1">
            <a:spLocks/>
          </p:cNvSpPr>
          <p:nvPr/>
        </p:nvSpPr>
        <p:spPr>
          <a:xfrm>
            <a:off x="173736" y="1307592"/>
            <a:ext cx="3890531" cy="9144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b="1" dirty="0">
                <a:latin typeface="+mn-lt"/>
              </a:rPr>
              <a:t>This graph shows the correlation of selected features with Label </a:t>
            </a:r>
            <a:r>
              <a:rPr lang="en-US" sz="1600" b="1" dirty="0" err="1">
                <a:latin typeface="+mn-lt"/>
              </a:rPr>
              <a:t>i.e</a:t>
            </a:r>
            <a:r>
              <a:rPr lang="en-US" sz="1600" b="1" dirty="0">
                <a:latin typeface="+mn-lt"/>
              </a:rPr>
              <a:t> Customer retention points.</a:t>
            </a:r>
          </a:p>
        </p:txBody>
      </p:sp>
      <p:sp>
        <p:nvSpPr>
          <p:cNvPr id="3" name="Title 1">
            <a:extLst>
              <a:ext uri="{FF2B5EF4-FFF2-40B4-BE49-F238E27FC236}">
                <a16:creationId xmlns:a16="http://schemas.microsoft.com/office/drawing/2014/main" id="{E3F06299-CE7F-FF96-E1CB-0A29C5CA969D}"/>
              </a:ext>
            </a:extLst>
          </p:cNvPr>
          <p:cNvSpPr txBox="1">
            <a:spLocks/>
          </p:cNvSpPr>
          <p:nvPr/>
        </p:nvSpPr>
        <p:spPr>
          <a:xfrm>
            <a:off x="173736" y="2315722"/>
            <a:ext cx="3890531" cy="4295390"/>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228600" indent="-228600" algn="l">
              <a:buAutoNum type="arabicPeriod"/>
            </a:pPr>
            <a:endParaRPr lang="en-US" sz="1400" dirty="0">
              <a:latin typeface="+mn-lt"/>
            </a:endParaRPr>
          </a:p>
        </p:txBody>
      </p:sp>
      <p:sp>
        <p:nvSpPr>
          <p:cNvPr id="7" name="Title 1">
            <a:extLst>
              <a:ext uri="{FF2B5EF4-FFF2-40B4-BE49-F238E27FC236}">
                <a16:creationId xmlns:a16="http://schemas.microsoft.com/office/drawing/2014/main" id="{9BDAAE24-06F1-ABFD-05CB-A13E6214DFE3}"/>
              </a:ext>
            </a:extLst>
          </p:cNvPr>
          <p:cNvSpPr txBox="1">
            <a:spLocks/>
          </p:cNvSpPr>
          <p:nvPr/>
        </p:nvSpPr>
        <p:spPr>
          <a:xfrm>
            <a:off x="173736" y="2315722"/>
            <a:ext cx="3716796" cy="4295390"/>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228600" indent="-228600" algn="l">
              <a:buAutoNum type="arabicPeriod"/>
            </a:pPr>
            <a:endParaRPr lang="en-US" sz="1400" dirty="0">
              <a:latin typeface="+mn-lt"/>
            </a:endParaRPr>
          </a:p>
          <a:p>
            <a:pPr marL="228600" indent="-228600" algn="l">
              <a:buAutoNum type="arabicPeriod"/>
            </a:pPr>
            <a:r>
              <a:rPr lang="en-US" sz="1400" dirty="0">
                <a:latin typeface="+mn-lt"/>
              </a:rPr>
              <a:t>Discount and experience has the highest co-relation with Customer retention points.</a:t>
            </a:r>
          </a:p>
          <a:p>
            <a:pPr marL="228600" indent="-228600" algn="l">
              <a:buAutoNum type="arabicPeriod"/>
            </a:pPr>
            <a:r>
              <a:rPr lang="en-US" sz="1400" dirty="0" err="1">
                <a:latin typeface="+mn-lt"/>
              </a:rPr>
              <a:t>Product_info</a:t>
            </a:r>
            <a:r>
              <a:rPr lang="en-US" sz="1400" dirty="0">
                <a:latin typeface="+mn-lt"/>
              </a:rPr>
              <a:t>, </a:t>
            </a:r>
            <a:r>
              <a:rPr lang="en-US" sz="1400" dirty="0" err="1">
                <a:latin typeface="+mn-lt"/>
              </a:rPr>
              <a:t>return_replacement</a:t>
            </a:r>
            <a:r>
              <a:rPr lang="en-US" sz="1400" dirty="0">
                <a:latin typeface="+mn-lt"/>
              </a:rPr>
              <a:t> and trust column has the lowest co-relation with label. </a:t>
            </a:r>
          </a:p>
          <a:p>
            <a:pPr marL="228600" indent="-228600" algn="l">
              <a:buAutoNum type="arabicPeriod"/>
            </a:pPr>
            <a:endParaRPr lang="en-US" sz="1400" dirty="0">
              <a:latin typeface="+mn-lt"/>
            </a:endParaRPr>
          </a:p>
        </p:txBody>
      </p:sp>
    </p:spTree>
    <p:extLst>
      <p:ext uri="{BB962C8B-B14F-4D97-AF65-F5344CB8AC3E}">
        <p14:creationId xmlns:p14="http://schemas.microsoft.com/office/powerpoint/2010/main" val="2614440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EC7B20A-946E-8EF2-4C31-17FE35157481}"/>
              </a:ext>
            </a:extLst>
          </p:cNvPr>
          <p:cNvSpPr txBox="1">
            <a:spLocks/>
          </p:cNvSpPr>
          <p:nvPr/>
        </p:nvSpPr>
        <p:spPr>
          <a:xfrm>
            <a:off x="1524000" y="118872"/>
            <a:ext cx="9144000" cy="50063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b="1" dirty="0">
                <a:latin typeface="+mn-lt"/>
              </a:rPr>
              <a:t>Visualization</a:t>
            </a:r>
            <a:endParaRPr lang="en-IN" sz="2800" b="1" dirty="0">
              <a:latin typeface="+mn-lt"/>
            </a:endParaRPr>
          </a:p>
        </p:txBody>
      </p:sp>
      <p:sp>
        <p:nvSpPr>
          <p:cNvPr id="9" name="Title 1">
            <a:extLst>
              <a:ext uri="{FF2B5EF4-FFF2-40B4-BE49-F238E27FC236}">
                <a16:creationId xmlns:a16="http://schemas.microsoft.com/office/drawing/2014/main" id="{18DE8907-A16C-FA4F-D2B2-3088E34A456F}"/>
              </a:ext>
            </a:extLst>
          </p:cNvPr>
          <p:cNvSpPr txBox="1">
            <a:spLocks/>
          </p:cNvSpPr>
          <p:nvPr/>
        </p:nvSpPr>
        <p:spPr>
          <a:xfrm>
            <a:off x="64008" y="825830"/>
            <a:ext cx="3890531" cy="50063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b="1" dirty="0">
                <a:latin typeface="+mn-lt"/>
              </a:rPr>
              <a:t>Heatmap</a:t>
            </a:r>
          </a:p>
        </p:txBody>
      </p:sp>
      <p:sp>
        <p:nvSpPr>
          <p:cNvPr id="2" name="Title 1">
            <a:extLst>
              <a:ext uri="{FF2B5EF4-FFF2-40B4-BE49-F238E27FC236}">
                <a16:creationId xmlns:a16="http://schemas.microsoft.com/office/drawing/2014/main" id="{78F40C2F-479E-1E7B-B491-95B38CF34680}"/>
              </a:ext>
            </a:extLst>
          </p:cNvPr>
          <p:cNvSpPr txBox="1">
            <a:spLocks/>
          </p:cNvSpPr>
          <p:nvPr/>
        </p:nvSpPr>
        <p:spPr>
          <a:xfrm>
            <a:off x="407149" y="1532788"/>
            <a:ext cx="3890531" cy="71663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b="1" dirty="0">
                <a:latin typeface="+mn-lt"/>
              </a:rPr>
              <a:t>This graph shows the multicollinearity of selected features.</a:t>
            </a:r>
          </a:p>
        </p:txBody>
      </p:sp>
      <p:pic>
        <p:nvPicPr>
          <p:cNvPr id="6146" name="Picture 2">
            <a:extLst>
              <a:ext uri="{FF2B5EF4-FFF2-40B4-BE49-F238E27FC236}">
                <a16:creationId xmlns:a16="http://schemas.microsoft.com/office/drawing/2014/main" id="{386FCFF5-F584-C780-794D-8C5AA53D2E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7680" y="825830"/>
            <a:ext cx="7720584" cy="5913297"/>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169550D9-1834-0B0C-A0BF-2073C9648A44}"/>
              </a:ext>
            </a:extLst>
          </p:cNvPr>
          <p:cNvSpPr txBox="1">
            <a:spLocks/>
          </p:cNvSpPr>
          <p:nvPr/>
        </p:nvSpPr>
        <p:spPr>
          <a:xfrm>
            <a:off x="173736" y="2315722"/>
            <a:ext cx="3716796" cy="4295390"/>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228600" indent="-228600" algn="l">
              <a:buAutoNum type="arabicPeriod"/>
            </a:pPr>
            <a:endParaRPr lang="en-US" sz="1400" dirty="0">
              <a:latin typeface="+mn-lt"/>
            </a:endParaRPr>
          </a:p>
          <a:p>
            <a:pPr marL="228600" indent="-228600" algn="l">
              <a:buAutoNum type="arabicPeriod"/>
            </a:pPr>
            <a:r>
              <a:rPr lang="en-US" sz="1400" dirty="0" err="1">
                <a:latin typeface="+mn-lt"/>
              </a:rPr>
              <a:t>Website_content</a:t>
            </a:r>
            <a:r>
              <a:rPr lang="en-US" sz="1400" dirty="0">
                <a:latin typeface="+mn-lt"/>
              </a:rPr>
              <a:t> and </a:t>
            </a:r>
            <a:r>
              <a:rPr lang="en-US" sz="1400" dirty="0" err="1">
                <a:latin typeface="+mn-lt"/>
              </a:rPr>
              <a:t>product_info</a:t>
            </a:r>
            <a:r>
              <a:rPr lang="en-US" sz="1400" dirty="0">
                <a:latin typeface="+mn-lt"/>
              </a:rPr>
              <a:t> have multicollinearity problem.</a:t>
            </a:r>
          </a:p>
          <a:p>
            <a:pPr marL="228600" indent="-228600" algn="l">
              <a:buAutoNum type="arabicPeriod"/>
            </a:pPr>
            <a:r>
              <a:rPr lang="en-US" sz="1400" dirty="0" err="1">
                <a:latin typeface="+mn-lt"/>
              </a:rPr>
              <a:t>Website_interface</a:t>
            </a:r>
            <a:r>
              <a:rPr lang="en-US" sz="1400" dirty="0">
                <a:latin typeface="+mn-lt"/>
              </a:rPr>
              <a:t> and </a:t>
            </a:r>
            <a:r>
              <a:rPr lang="en-US" sz="1400" dirty="0" err="1">
                <a:latin typeface="+mn-lt"/>
              </a:rPr>
              <a:t>convenient_payment</a:t>
            </a:r>
            <a:r>
              <a:rPr lang="en-US" sz="1400" dirty="0">
                <a:latin typeface="+mn-lt"/>
              </a:rPr>
              <a:t> have multicollinearity problem.</a:t>
            </a:r>
          </a:p>
        </p:txBody>
      </p:sp>
    </p:spTree>
    <p:extLst>
      <p:ext uri="{BB962C8B-B14F-4D97-AF65-F5344CB8AC3E}">
        <p14:creationId xmlns:p14="http://schemas.microsoft.com/office/powerpoint/2010/main" val="223936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EC7B20A-946E-8EF2-4C31-17FE35157481}"/>
              </a:ext>
            </a:extLst>
          </p:cNvPr>
          <p:cNvSpPr txBox="1">
            <a:spLocks/>
          </p:cNvSpPr>
          <p:nvPr/>
        </p:nvSpPr>
        <p:spPr>
          <a:xfrm>
            <a:off x="1524000" y="118872"/>
            <a:ext cx="9144000" cy="50063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b="1" dirty="0">
                <a:latin typeface="+mn-lt"/>
              </a:rPr>
              <a:t>Visualization</a:t>
            </a:r>
            <a:endParaRPr lang="en-IN" sz="2800" b="1" dirty="0">
              <a:latin typeface="+mn-lt"/>
            </a:endParaRPr>
          </a:p>
        </p:txBody>
      </p:sp>
      <p:sp>
        <p:nvSpPr>
          <p:cNvPr id="9" name="Title 1">
            <a:extLst>
              <a:ext uri="{FF2B5EF4-FFF2-40B4-BE49-F238E27FC236}">
                <a16:creationId xmlns:a16="http://schemas.microsoft.com/office/drawing/2014/main" id="{18DE8907-A16C-FA4F-D2B2-3088E34A456F}"/>
              </a:ext>
            </a:extLst>
          </p:cNvPr>
          <p:cNvSpPr txBox="1">
            <a:spLocks/>
          </p:cNvSpPr>
          <p:nvPr/>
        </p:nvSpPr>
        <p:spPr>
          <a:xfrm>
            <a:off x="64008" y="825830"/>
            <a:ext cx="3890531" cy="50063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b="1" dirty="0">
                <a:latin typeface="+mn-lt"/>
              </a:rPr>
              <a:t>Boxplot</a:t>
            </a:r>
          </a:p>
        </p:txBody>
      </p:sp>
      <p:sp>
        <p:nvSpPr>
          <p:cNvPr id="2" name="Title 1">
            <a:extLst>
              <a:ext uri="{FF2B5EF4-FFF2-40B4-BE49-F238E27FC236}">
                <a16:creationId xmlns:a16="http://schemas.microsoft.com/office/drawing/2014/main" id="{78F40C2F-479E-1E7B-B491-95B38CF34680}"/>
              </a:ext>
            </a:extLst>
          </p:cNvPr>
          <p:cNvSpPr txBox="1">
            <a:spLocks/>
          </p:cNvSpPr>
          <p:nvPr/>
        </p:nvSpPr>
        <p:spPr>
          <a:xfrm>
            <a:off x="173736" y="1320461"/>
            <a:ext cx="11844528" cy="50063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b="1" dirty="0">
                <a:latin typeface="+mn-lt"/>
              </a:rPr>
              <a:t>This graph shows outliers in the data.</a:t>
            </a:r>
          </a:p>
        </p:txBody>
      </p:sp>
      <p:sp>
        <p:nvSpPr>
          <p:cNvPr id="3" name="Title 1">
            <a:extLst>
              <a:ext uri="{FF2B5EF4-FFF2-40B4-BE49-F238E27FC236}">
                <a16:creationId xmlns:a16="http://schemas.microsoft.com/office/drawing/2014/main" id="{169550D9-1834-0B0C-A0BF-2073C9648A44}"/>
              </a:ext>
            </a:extLst>
          </p:cNvPr>
          <p:cNvSpPr txBox="1">
            <a:spLocks/>
          </p:cNvSpPr>
          <p:nvPr/>
        </p:nvSpPr>
        <p:spPr>
          <a:xfrm>
            <a:off x="173736" y="2070696"/>
            <a:ext cx="11844528" cy="158876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228600" indent="-228600" algn="l">
              <a:buAutoNum type="arabicPeriod"/>
            </a:pPr>
            <a:endParaRPr lang="en-US" sz="1400" dirty="0">
              <a:latin typeface="+mn-lt"/>
            </a:endParaRPr>
          </a:p>
          <a:p>
            <a:pPr marL="228600" indent="-228600" algn="l">
              <a:buAutoNum type="arabicPeriod"/>
            </a:pPr>
            <a:r>
              <a:rPr lang="en-US" sz="1400" dirty="0">
                <a:latin typeface="+mn-lt"/>
              </a:rPr>
              <a:t>These all are the categorical data hence we can not remove outliers from the data however have shown this graph for the analysis.</a:t>
            </a:r>
          </a:p>
          <a:p>
            <a:pPr marL="228600" indent="-228600" algn="l">
              <a:buAutoNum type="arabicPeriod"/>
            </a:pPr>
            <a:r>
              <a:rPr lang="en-US" sz="1400" dirty="0" err="1">
                <a:latin typeface="+mn-lt"/>
              </a:rPr>
              <a:t>website_content</a:t>
            </a:r>
            <a:r>
              <a:rPr lang="en-US" sz="1400" dirty="0">
                <a:latin typeface="+mn-lt"/>
              </a:rPr>
              <a:t>, </a:t>
            </a:r>
            <a:r>
              <a:rPr lang="en-US" sz="1400" dirty="0" err="1">
                <a:latin typeface="+mn-lt"/>
              </a:rPr>
              <a:t>similar_product_info</a:t>
            </a:r>
            <a:r>
              <a:rPr lang="en-US" sz="1400" dirty="0">
                <a:latin typeface="+mn-lt"/>
              </a:rPr>
              <a:t>, </a:t>
            </a:r>
            <a:r>
              <a:rPr lang="en-US" sz="1400" dirty="0" err="1">
                <a:latin typeface="+mn-lt"/>
              </a:rPr>
              <a:t>product_info</a:t>
            </a:r>
            <a:r>
              <a:rPr lang="en-US" sz="1400" dirty="0">
                <a:latin typeface="+mn-lt"/>
              </a:rPr>
              <a:t>, </a:t>
            </a:r>
            <a:r>
              <a:rPr lang="en-US" sz="1400" dirty="0" err="1">
                <a:latin typeface="+mn-lt"/>
              </a:rPr>
              <a:t>ease_navigation</a:t>
            </a:r>
            <a:r>
              <a:rPr lang="en-US" sz="1400" dirty="0">
                <a:latin typeface="+mn-lt"/>
              </a:rPr>
              <a:t>, </a:t>
            </a:r>
            <a:r>
              <a:rPr lang="en-US" sz="1400" dirty="0" err="1">
                <a:latin typeface="+mn-lt"/>
              </a:rPr>
              <a:t>loading_speed</a:t>
            </a:r>
            <a:r>
              <a:rPr lang="en-US" sz="1400" dirty="0">
                <a:latin typeface="+mn-lt"/>
              </a:rPr>
              <a:t>, </a:t>
            </a:r>
            <a:r>
              <a:rPr lang="en-US" sz="1400" dirty="0" err="1">
                <a:latin typeface="+mn-lt"/>
              </a:rPr>
              <a:t>website_interface</a:t>
            </a:r>
            <a:r>
              <a:rPr lang="en-US" sz="1400" dirty="0">
                <a:latin typeface="+mn-lt"/>
              </a:rPr>
              <a:t>, </a:t>
            </a:r>
            <a:r>
              <a:rPr lang="en-US" sz="1400" dirty="0" err="1">
                <a:latin typeface="+mn-lt"/>
              </a:rPr>
              <a:t>convenient_payment</a:t>
            </a:r>
            <a:r>
              <a:rPr lang="en-US" sz="1400" dirty="0">
                <a:latin typeface="+mn-lt"/>
              </a:rPr>
              <a:t>, </a:t>
            </a:r>
            <a:r>
              <a:rPr lang="en-US" sz="1400" dirty="0" err="1">
                <a:latin typeface="+mn-lt"/>
              </a:rPr>
              <a:t>website_trust</a:t>
            </a:r>
            <a:r>
              <a:rPr lang="en-US" sz="1400" dirty="0">
                <a:latin typeface="+mn-lt"/>
              </a:rPr>
              <a:t>, Empathy, responsiveness, convenience, </a:t>
            </a:r>
            <a:r>
              <a:rPr lang="en-US" sz="1400" dirty="0" err="1">
                <a:latin typeface="+mn-lt"/>
              </a:rPr>
              <a:t>return_replacement</a:t>
            </a:r>
            <a:r>
              <a:rPr lang="en-US" sz="1400" dirty="0">
                <a:latin typeface="+mn-lt"/>
              </a:rPr>
              <a:t>, </a:t>
            </a:r>
            <a:r>
              <a:rPr lang="en-US" sz="1400" dirty="0" err="1">
                <a:latin typeface="+mn-lt"/>
              </a:rPr>
              <a:t>derive_satisfaction</a:t>
            </a:r>
            <a:r>
              <a:rPr lang="en-US" sz="1400" dirty="0">
                <a:latin typeface="+mn-lt"/>
              </a:rPr>
              <a:t>, </a:t>
            </a:r>
            <a:r>
              <a:rPr lang="en-US" sz="1400" dirty="0" err="1">
                <a:latin typeface="+mn-lt"/>
              </a:rPr>
              <a:t>net_benefit</a:t>
            </a:r>
            <a:r>
              <a:rPr lang="en-US" sz="1400" dirty="0">
                <a:latin typeface="+mn-lt"/>
              </a:rPr>
              <a:t>, trust, </a:t>
            </a:r>
            <a:r>
              <a:rPr lang="en-US" sz="1400" dirty="0" err="1">
                <a:latin typeface="+mn-lt"/>
              </a:rPr>
              <a:t>product_variety</a:t>
            </a:r>
            <a:r>
              <a:rPr lang="en-US" sz="1400" dirty="0">
                <a:latin typeface="+mn-lt"/>
              </a:rPr>
              <a:t>, </a:t>
            </a:r>
            <a:r>
              <a:rPr lang="en-US" sz="1400" dirty="0" err="1">
                <a:latin typeface="+mn-lt"/>
              </a:rPr>
              <a:t>complete_product_information</a:t>
            </a:r>
            <a:r>
              <a:rPr lang="en-US" sz="1400" dirty="0">
                <a:latin typeface="+mn-lt"/>
              </a:rPr>
              <a:t>, </a:t>
            </a:r>
            <a:r>
              <a:rPr lang="en-US" sz="1400" dirty="0" err="1">
                <a:latin typeface="+mn-lt"/>
              </a:rPr>
              <a:t>monetary_savings</a:t>
            </a:r>
            <a:r>
              <a:rPr lang="en-US" sz="1400" dirty="0">
                <a:latin typeface="+mn-lt"/>
              </a:rPr>
              <a:t>, </a:t>
            </a:r>
            <a:r>
              <a:rPr lang="en-US" sz="1400" dirty="0" err="1">
                <a:latin typeface="+mn-lt"/>
              </a:rPr>
              <a:t>sense_adventure</a:t>
            </a:r>
            <a:r>
              <a:rPr lang="en-US" sz="1400" dirty="0">
                <a:latin typeface="+mn-lt"/>
              </a:rPr>
              <a:t>, </a:t>
            </a:r>
            <a:r>
              <a:rPr lang="en-US" sz="1400" dirty="0" err="1">
                <a:latin typeface="+mn-lt"/>
              </a:rPr>
              <a:t>social_status</a:t>
            </a:r>
            <a:r>
              <a:rPr lang="en-US" sz="1400" dirty="0">
                <a:latin typeface="+mn-lt"/>
              </a:rPr>
              <a:t>, gratification and </a:t>
            </a:r>
            <a:r>
              <a:rPr lang="en-US" sz="1400" dirty="0" err="1">
                <a:latin typeface="+mn-lt"/>
              </a:rPr>
              <a:t>certain_roles</a:t>
            </a:r>
            <a:r>
              <a:rPr lang="en-US" sz="1400" dirty="0">
                <a:latin typeface="+mn-lt"/>
              </a:rPr>
              <a:t> has outliers.</a:t>
            </a:r>
          </a:p>
        </p:txBody>
      </p:sp>
      <p:pic>
        <p:nvPicPr>
          <p:cNvPr id="7170" name="Picture 2">
            <a:extLst>
              <a:ext uri="{FF2B5EF4-FFF2-40B4-BE49-F238E27FC236}">
                <a16:creationId xmlns:a16="http://schemas.microsoft.com/office/drawing/2014/main" id="{3294BAD4-72D6-DFC3-EDCE-782E2649D2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736" y="3904489"/>
            <a:ext cx="11914632" cy="2496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42646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383</TotalTime>
  <Words>700</Words>
  <Application>Microsoft Office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E-retail factors for customer activation and retention: A case study from Indian e-commerce customers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E-retail factors for customer activation and retention: A case study from Indian e-commerce customers</dc:title>
  <dc:creator>Sunny Sawant</dc:creator>
  <cp:lastModifiedBy>Sunny Sawant</cp:lastModifiedBy>
  <cp:revision>26</cp:revision>
  <dcterms:created xsi:type="dcterms:W3CDTF">2022-08-15T08:50:29Z</dcterms:created>
  <dcterms:modified xsi:type="dcterms:W3CDTF">2022-08-17T17:06:19Z</dcterms:modified>
</cp:coreProperties>
</file>