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5" r:id="rId5"/>
    <p:sldId id="266" r:id="rId6"/>
    <p:sldId id="267" r:id="rId7"/>
    <p:sldId id="268" r:id="rId8"/>
    <p:sldId id="269"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48" autoAdjust="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3E39-2ECC-CBB1-FF6E-D49C68F3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8DA23-A092-6C8D-1F33-71BEF016C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4DBE97-14DB-2A73-AD73-604D08BDFEF8}"/>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5" name="Footer Placeholder 4">
            <a:extLst>
              <a:ext uri="{FF2B5EF4-FFF2-40B4-BE49-F238E27FC236}">
                <a16:creationId xmlns:a16="http://schemas.microsoft.com/office/drawing/2014/main" id="{7D6EA8D6-22A6-99AB-B11B-F9DAD8F51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DB46B-83F1-4797-9BBA-95B9C1CAA92F}"/>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7171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A0D-C14C-CF0B-DFE3-FA69D07842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55B0F6-711E-4006-A0B1-7DC52E260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1A0BC-6BB5-34E8-3F38-1D133D804A54}"/>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5" name="Footer Placeholder 4">
            <a:extLst>
              <a:ext uri="{FF2B5EF4-FFF2-40B4-BE49-F238E27FC236}">
                <a16:creationId xmlns:a16="http://schemas.microsoft.com/office/drawing/2014/main" id="{7273A106-539C-E3CD-3BB9-E87C25188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02A13-030C-86C4-240E-9200A373AF68}"/>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68574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80944-5020-9067-286F-AF42E203F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92C2A-5D69-6B59-F3DF-DE854C464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B7469-ABD4-FCC7-FD68-A8A57712331E}"/>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5" name="Footer Placeholder 4">
            <a:extLst>
              <a:ext uri="{FF2B5EF4-FFF2-40B4-BE49-F238E27FC236}">
                <a16:creationId xmlns:a16="http://schemas.microsoft.com/office/drawing/2014/main" id="{E8357670-2F75-3136-E6D6-C999EE6B6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07A8D-1902-3AF3-0D7E-D9B7EFBF5B0C}"/>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994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0B92-25E2-9D80-15AF-43913BBDE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F42A6-ADDE-4536-A224-93CDAC224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60FC6-01EC-0F2C-6E95-9E047C2FCE80}"/>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5" name="Footer Placeholder 4">
            <a:extLst>
              <a:ext uri="{FF2B5EF4-FFF2-40B4-BE49-F238E27FC236}">
                <a16:creationId xmlns:a16="http://schemas.microsoft.com/office/drawing/2014/main" id="{CD2CDA88-C54F-6CAD-C638-803CBDAB4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3DE84-FBF7-175E-09B0-8F77E8647C1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41112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0C74-EC34-289E-CB6F-93FCA877B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FACC6F-9B3B-3E92-BB23-8C2C52794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F4F77-C7A1-516B-ABCD-99BF21AA262C}"/>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5" name="Footer Placeholder 4">
            <a:extLst>
              <a:ext uri="{FF2B5EF4-FFF2-40B4-BE49-F238E27FC236}">
                <a16:creationId xmlns:a16="http://schemas.microsoft.com/office/drawing/2014/main" id="{E1E4C8F9-D48E-0791-AE66-C7F6ABF11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A3142-68F3-578A-05D0-5C26BDA0A79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00250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7E47-999F-615B-DB6A-CF5300DEC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1F86-54CE-BDEB-4872-2DBA554FD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E74AA-DA23-0DA8-DC81-4F8D55D3C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73AD1-15C3-FA48-D76E-A1A9D222824A}"/>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6" name="Footer Placeholder 5">
            <a:extLst>
              <a:ext uri="{FF2B5EF4-FFF2-40B4-BE49-F238E27FC236}">
                <a16:creationId xmlns:a16="http://schemas.microsoft.com/office/drawing/2014/main" id="{9E57ADAC-5984-863C-1BDF-CD457E5BC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586DB-83AA-9332-3D8A-C83413B2B992}"/>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91814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12C-442D-BB45-A64B-3B4E61319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EF5C7-8B37-7E21-9D9E-C3E41E230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C8AAF-94F1-E03F-704D-0705582E3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9A5BC-6A25-D79C-DFFF-2C640D156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1D7D0-E668-27FA-70D2-8DA81BBC1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36878-6C15-754F-BADF-0B614AE2791E}"/>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8" name="Footer Placeholder 7">
            <a:extLst>
              <a:ext uri="{FF2B5EF4-FFF2-40B4-BE49-F238E27FC236}">
                <a16:creationId xmlns:a16="http://schemas.microsoft.com/office/drawing/2014/main" id="{FF9D7B1A-55C3-3CD6-8FB9-4A57C15178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5C5F90-9570-3FF5-8C6F-C557C8697DE3}"/>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7851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450-7C25-8068-7573-AC30B67B9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7105A-0A45-C5A4-D35E-1D7E8986093A}"/>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4" name="Footer Placeholder 3">
            <a:extLst>
              <a:ext uri="{FF2B5EF4-FFF2-40B4-BE49-F238E27FC236}">
                <a16:creationId xmlns:a16="http://schemas.microsoft.com/office/drawing/2014/main" id="{3DFCBCAC-C186-053C-232C-C63A9068E7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3E5495-4B50-2E5A-0583-817FFD61140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5425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1998F-A461-C388-3C3B-55C13780B0B2}"/>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3" name="Footer Placeholder 2">
            <a:extLst>
              <a:ext uri="{FF2B5EF4-FFF2-40B4-BE49-F238E27FC236}">
                <a16:creationId xmlns:a16="http://schemas.microsoft.com/office/drawing/2014/main" id="{4FD579D9-F834-821E-AC11-CFDC57A06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1EC8DC-66E3-5A64-D014-D4211A7EBC17}"/>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0489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5D4B-2BA4-3D88-BF3E-1489B84A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21A2A2-2750-4322-BF6D-18AC2F7BD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21FA19-721B-5A45-4957-F2080D937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E77B1-2425-3893-4574-6709337DE4DB}"/>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6" name="Footer Placeholder 5">
            <a:extLst>
              <a:ext uri="{FF2B5EF4-FFF2-40B4-BE49-F238E27FC236}">
                <a16:creationId xmlns:a16="http://schemas.microsoft.com/office/drawing/2014/main" id="{E14F4162-3640-912B-D2BC-13F4893C4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E2584-55AE-94D5-EBA9-87CE0A0F954D}"/>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98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A4D6-B3AC-E0DF-48E7-A754E7BED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16917-CE27-19BB-7EF3-148642FA0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E3778-B2B3-9186-108E-519B5AF0D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C29F9-5CAC-27F4-A2D2-C0016D0B6ED3}"/>
              </a:ext>
            </a:extLst>
          </p:cNvPr>
          <p:cNvSpPr>
            <a:spLocks noGrp="1"/>
          </p:cNvSpPr>
          <p:nvPr>
            <p:ph type="dt" sz="half" idx="10"/>
          </p:nvPr>
        </p:nvSpPr>
        <p:spPr/>
        <p:txBody>
          <a:bodyPr/>
          <a:lstStyle/>
          <a:p>
            <a:fld id="{E79CF889-D34A-4D43-BFCA-3D3DF9C7B0F2}" type="datetimeFigureOut">
              <a:rPr lang="en-IN" smtClean="0"/>
              <a:t>23-10-2022</a:t>
            </a:fld>
            <a:endParaRPr lang="en-IN"/>
          </a:p>
        </p:txBody>
      </p:sp>
      <p:sp>
        <p:nvSpPr>
          <p:cNvPr id="6" name="Footer Placeholder 5">
            <a:extLst>
              <a:ext uri="{FF2B5EF4-FFF2-40B4-BE49-F238E27FC236}">
                <a16:creationId xmlns:a16="http://schemas.microsoft.com/office/drawing/2014/main" id="{78AA19E4-0EBD-C36E-65BC-513628348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6CE19-A4EC-9FE5-46F7-062BB951525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8153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31B0-7515-1EAE-83E5-4FBAFAC62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B8ACC-D0A3-5FB2-17EC-35C8C78B0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3CBB1-78D6-2A5D-1E1B-F20D283F3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CF889-D34A-4D43-BFCA-3D3DF9C7B0F2}" type="datetimeFigureOut">
              <a:rPr lang="en-IN" smtClean="0"/>
              <a:t>23-10-2022</a:t>
            </a:fld>
            <a:endParaRPr lang="en-IN"/>
          </a:p>
        </p:txBody>
      </p:sp>
      <p:sp>
        <p:nvSpPr>
          <p:cNvPr id="5" name="Footer Placeholder 4">
            <a:extLst>
              <a:ext uri="{FF2B5EF4-FFF2-40B4-BE49-F238E27FC236}">
                <a16:creationId xmlns:a16="http://schemas.microsoft.com/office/drawing/2014/main" id="{0B0DAA43-117D-CFBC-A17E-046A3B239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F1CB7C-F05A-A74D-AB62-C03EB72A4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13A30-21B5-4809-9F89-A980F9F3239C}" type="slidenum">
              <a:rPr lang="en-IN" smtClean="0"/>
              <a:t>‹#›</a:t>
            </a:fld>
            <a:endParaRPr lang="en-IN"/>
          </a:p>
        </p:txBody>
      </p:sp>
    </p:spTree>
    <p:extLst>
      <p:ext uri="{BB962C8B-B14F-4D97-AF65-F5344CB8AC3E}">
        <p14:creationId xmlns:p14="http://schemas.microsoft.com/office/powerpoint/2010/main" val="302335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chor="ctr">
            <a:normAutofit/>
          </a:bodyPr>
          <a:lstStyle/>
          <a:p>
            <a:pPr lvl="1" algn="l"/>
            <a:r>
              <a:rPr lang="en-US" dirty="0"/>
              <a:t>One of our clients has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a:p>
            <a:pPr lvl="1" algn="l"/>
            <a:endParaRPr lang="en-US" dirty="0"/>
          </a:p>
          <a:p>
            <a:pPr lvl="1" algn="l"/>
            <a:r>
              <a:rPr lang="en-US" dirty="0"/>
              <a:t>There is a database where reviews of technical products are mentioned and we have label called ratings where we need to predict the ratings of the product based on its reviews. But before using reviews to predict the outcome we have collected the data, cleaned the data, transform the data into structured format and run many EDAs to make findings. </a:t>
            </a:r>
          </a:p>
          <a:p>
            <a:pPr lvl="1" algn="l"/>
            <a:r>
              <a:rPr lang="en-US" dirty="0"/>
              <a:t>    Have used total 7 machine learning models to train the data however have chosen </a:t>
            </a:r>
            <a:r>
              <a:rPr lang="en-US" dirty="0" err="1"/>
              <a:t>MultinomialNB</a:t>
            </a:r>
            <a:r>
              <a:rPr lang="en-US" dirty="0"/>
              <a:t> Model since its accuracy of train data and test data is high and close to each other i.e., 67.72% and 63.17% respectively. </a:t>
            </a:r>
          </a:p>
        </p:txBody>
      </p:sp>
    </p:spTree>
    <p:extLst>
      <p:ext uri="{BB962C8B-B14F-4D97-AF65-F5344CB8AC3E}">
        <p14:creationId xmlns:p14="http://schemas.microsoft.com/office/powerpoint/2010/main" val="178011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EDA Steps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Identifying sources of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structuring</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Analysing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Cleaning and processing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Writing down findings and observations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Using different models to train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Selecting best fitted model for predictions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Hyper tuning the selected model</a:t>
            </a: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Predicting outcome for test data</a:t>
            </a:r>
          </a:p>
        </p:txBody>
      </p:sp>
    </p:spTree>
    <p:extLst>
      <p:ext uri="{BB962C8B-B14F-4D97-AF65-F5344CB8AC3E}">
        <p14:creationId xmlns:p14="http://schemas.microsoft.com/office/powerpoint/2010/main" val="145040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marL="342900" lvl="0" indent="-342900">
              <a:lnSpc>
                <a:spcPct val="107000"/>
              </a:lnSpc>
              <a:spcAft>
                <a:spcPts val="800"/>
              </a:spcAft>
              <a:buFont typeface="+mj-lt"/>
              <a:buAutoNum type="arabicPeriod"/>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Word Cloud: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Below is the list of highly influencing words to predict Ratings.</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1.	Buy</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2.	Don’t</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3.	Waste</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4.	Working</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5.	Quality</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6.	Issue</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7.	Money</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8.	Bad</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9.	Good</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10.	 Number</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57FC7CD-0F74-7418-901A-B1819A841D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5"/>
            <a:ext cx="6770350" cy="5802547"/>
          </a:xfrm>
          <a:prstGeom prst="rect">
            <a:avLst/>
          </a:prstGeom>
          <a:noFill/>
          <a:ln>
            <a:noFill/>
          </a:ln>
        </p:spPr>
      </p:pic>
    </p:spTree>
    <p:extLst>
      <p:ext uri="{BB962C8B-B14F-4D97-AF65-F5344CB8AC3E}">
        <p14:creationId xmlns:p14="http://schemas.microsoft.com/office/powerpoint/2010/main" val="348435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Steps and Assumptions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Clean and organized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Checked the data type of each column. </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Changed the Float data type to Integer.</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Checked whether the data has any Null Values.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Checked whether the data is categorical data or continuous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There are many categorical columns which has same output with different variable so used replace function to clean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Checked the Distribution of data.</a:t>
            </a: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Processed the data and encoded reviews column to build model.</a:t>
            </a:r>
          </a:p>
          <a:p>
            <a:pPr marL="342900" lvl="0" indent="-342900" algn="l">
              <a:lnSpc>
                <a:spcPct val="107000"/>
              </a:lnSpc>
              <a:buFont typeface="+mj-lt"/>
              <a:buAutoNum type="arabicPeriod"/>
            </a:pPr>
            <a:endParaRPr lang="en-US"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49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lnSpcReduction="10000"/>
          </a:bodyPr>
          <a:lstStyle/>
          <a:p>
            <a:pPr marL="342900" lvl="0" indent="-342900" algn="l">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was not structured and organized hence cleaned the data using various data cleaning and pre-processing techniques.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Converted a collection of raw documents to a matrix.</a:t>
            </a:r>
          </a:p>
          <a:p>
            <a:pPr marL="685800" algn="l">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l">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algorithms which have been used to train and test data.</a:t>
            </a: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SVC</a:t>
            </a:r>
          </a:p>
          <a:p>
            <a:pPr marL="342900" lvl="0" indent="-342900" algn="l">
              <a:lnSpc>
                <a:spcPct val="107000"/>
              </a:lnSpc>
              <a:spcAft>
                <a:spcPts val="800"/>
              </a:spcAft>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MultinomialNB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54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LogisticRegression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ffectLst/>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DecisionTreeClassifier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MultinomialNB</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4.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7269A54-D0F0-3BC7-B69E-4B02199EA554}"/>
              </a:ext>
            </a:extLst>
          </p:cNvPr>
          <p:cNvPicPr>
            <a:picLocks noChangeAspect="1"/>
          </p:cNvPicPr>
          <p:nvPr/>
        </p:nvPicPr>
        <p:blipFill>
          <a:blip r:embed="rId2"/>
          <a:stretch>
            <a:fillRect/>
          </a:stretch>
        </p:blipFill>
        <p:spPr>
          <a:xfrm>
            <a:off x="108966" y="1314585"/>
            <a:ext cx="3927434" cy="2516751"/>
          </a:xfrm>
          <a:prstGeom prst="rect">
            <a:avLst/>
          </a:prstGeom>
        </p:spPr>
      </p:pic>
      <p:pic>
        <p:nvPicPr>
          <p:cNvPr id="9" name="Picture 8">
            <a:extLst>
              <a:ext uri="{FF2B5EF4-FFF2-40B4-BE49-F238E27FC236}">
                <a16:creationId xmlns:a16="http://schemas.microsoft.com/office/drawing/2014/main" id="{AEF4F094-267C-B7A1-D664-2229A2F33932}"/>
              </a:ext>
            </a:extLst>
          </p:cNvPr>
          <p:cNvPicPr>
            <a:picLocks noChangeAspect="1"/>
          </p:cNvPicPr>
          <p:nvPr/>
        </p:nvPicPr>
        <p:blipFill>
          <a:blip r:embed="rId3"/>
          <a:stretch>
            <a:fillRect/>
          </a:stretch>
        </p:blipFill>
        <p:spPr>
          <a:xfrm>
            <a:off x="108966" y="4239519"/>
            <a:ext cx="3927434" cy="2497852"/>
          </a:xfrm>
          <a:prstGeom prst="rect">
            <a:avLst/>
          </a:prstGeom>
        </p:spPr>
      </p:pic>
      <p:pic>
        <p:nvPicPr>
          <p:cNvPr id="10" name="Picture 9">
            <a:extLst>
              <a:ext uri="{FF2B5EF4-FFF2-40B4-BE49-F238E27FC236}">
                <a16:creationId xmlns:a16="http://schemas.microsoft.com/office/drawing/2014/main" id="{CDC57FC1-5FC0-1439-20CD-392267C97CF4}"/>
              </a:ext>
            </a:extLst>
          </p:cNvPr>
          <p:cNvPicPr>
            <a:picLocks noChangeAspect="1"/>
          </p:cNvPicPr>
          <p:nvPr/>
        </p:nvPicPr>
        <p:blipFill>
          <a:blip r:embed="rId4"/>
          <a:stretch>
            <a:fillRect/>
          </a:stretch>
        </p:blipFill>
        <p:spPr>
          <a:xfrm>
            <a:off x="6096000" y="1314585"/>
            <a:ext cx="3839852" cy="2512515"/>
          </a:xfrm>
          <a:prstGeom prst="rect">
            <a:avLst/>
          </a:prstGeom>
        </p:spPr>
      </p:pic>
      <p:pic>
        <p:nvPicPr>
          <p:cNvPr id="11" name="Picture 10">
            <a:extLst>
              <a:ext uri="{FF2B5EF4-FFF2-40B4-BE49-F238E27FC236}">
                <a16:creationId xmlns:a16="http://schemas.microsoft.com/office/drawing/2014/main" id="{110C1A57-E704-EB86-2512-44EAD8C34FDE}"/>
              </a:ext>
            </a:extLst>
          </p:cNvPr>
          <p:cNvPicPr>
            <a:picLocks noChangeAspect="1"/>
          </p:cNvPicPr>
          <p:nvPr/>
        </p:nvPicPr>
        <p:blipFill>
          <a:blip r:embed="rId5"/>
          <a:stretch>
            <a:fillRect/>
          </a:stretch>
        </p:blipFill>
        <p:spPr>
          <a:xfrm>
            <a:off x="6096000" y="4236429"/>
            <a:ext cx="3927434" cy="2515740"/>
          </a:xfrm>
          <a:prstGeom prst="rect">
            <a:avLst/>
          </a:prstGeom>
        </p:spPr>
      </p:pic>
    </p:spTree>
    <p:extLst>
      <p:ext uri="{BB962C8B-B14F-4D97-AF65-F5344CB8AC3E}">
        <p14:creationId xmlns:p14="http://schemas.microsoft.com/office/powerpoint/2010/main" val="372819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latin typeface="Calibri" panose="020F0502020204030204" pitchFamily="34" charset="0"/>
                <a:ea typeface="Calibri" panose="020F0502020204030204" pitchFamily="34" charset="0"/>
                <a:cs typeface="Times New Roman" panose="02020603050405020304" pitchFamily="18" charset="0"/>
              </a:rPr>
              <a:t>5</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a typeface="Calibri" panose="020F0502020204030204" pitchFamily="34" charset="0"/>
                <a:cs typeface="Times New Roman" panose="02020603050405020304" pitchFamily="18" charset="0"/>
              </a:rPr>
              <a:t>6</a:t>
            </a:r>
            <a:r>
              <a:rPr lang="en-IN" sz="1800" dirty="0">
                <a:effectLst/>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KNeighborsClassifier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7.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Support Vector Classifier: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F5903AE-F75C-36B9-53CE-8BC5A0B1D7B6}"/>
              </a:ext>
            </a:extLst>
          </p:cNvPr>
          <p:cNvPicPr>
            <a:picLocks noChangeAspect="1"/>
          </p:cNvPicPr>
          <p:nvPr/>
        </p:nvPicPr>
        <p:blipFill>
          <a:blip r:embed="rId2"/>
          <a:stretch>
            <a:fillRect/>
          </a:stretch>
        </p:blipFill>
        <p:spPr>
          <a:xfrm>
            <a:off x="108967" y="1304640"/>
            <a:ext cx="3737169" cy="2400226"/>
          </a:xfrm>
          <a:prstGeom prst="rect">
            <a:avLst/>
          </a:prstGeom>
        </p:spPr>
      </p:pic>
      <p:pic>
        <p:nvPicPr>
          <p:cNvPr id="5" name="Picture 4">
            <a:extLst>
              <a:ext uri="{FF2B5EF4-FFF2-40B4-BE49-F238E27FC236}">
                <a16:creationId xmlns:a16="http://schemas.microsoft.com/office/drawing/2014/main" id="{B99A6408-5967-12AD-2F5E-B1965C4979CE}"/>
              </a:ext>
            </a:extLst>
          </p:cNvPr>
          <p:cNvPicPr>
            <a:picLocks noChangeAspect="1"/>
          </p:cNvPicPr>
          <p:nvPr/>
        </p:nvPicPr>
        <p:blipFill>
          <a:blip r:embed="rId3"/>
          <a:stretch>
            <a:fillRect/>
          </a:stretch>
        </p:blipFill>
        <p:spPr>
          <a:xfrm>
            <a:off x="108967" y="4263342"/>
            <a:ext cx="3737169" cy="2420558"/>
          </a:xfrm>
          <a:prstGeom prst="rect">
            <a:avLst/>
          </a:prstGeom>
        </p:spPr>
      </p:pic>
      <p:pic>
        <p:nvPicPr>
          <p:cNvPr id="6" name="Picture 5">
            <a:extLst>
              <a:ext uri="{FF2B5EF4-FFF2-40B4-BE49-F238E27FC236}">
                <a16:creationId xmlns:a16="http://schemas.microsoft.com/office/drawing/2014/main" id="{1B3DCB9F-AC8A-3A1D-9C82-056ACE495037}"/>
              </a:ext>
            </a:extLst>
          </p:cNvPr>
          <p:cNvPicPr>
            <a:picLocks noChangeAspect="1"/>
          </p:cNvPicPr>
          <p:nvPr/>
        </p:nvPicPr>
        <p:blipFill>
          <a:blip r:embed="rId4"/>
          <a:stretch>
            <a:fillRect/>
          </a:stretch>
        </p:blipFill>
        <p:spPr>
          <a:xfrm>
            <a:off x="6096000" y="1304641"/>
            <a:ext cx="3737169" cy="2410824"/>
          </a:xfrm>
          <a:prstGeom prst="rect">
            <a:avLst/>
          </a:prstGeom>
        </p:spPr>
      </p:pic>
    </p:spTree>
    <p:extLst>
      <p:ext uri="{BB962C8B-B14F-4D97-AF65-F5344CB8AC3E}">
        <p14:creationId xmlns:p14="http://schemas.microsoft.com/office/powerpoint/2010/main" val="165556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Finalized Model</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1.	Selecting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MultinomialNB</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since the Accuracy score i.e., 67.72 % and test scores i.e., 63.17 % are greater and close to each other.</a:t>
            </a:r>
          </a:p>
          <a:p>
            <a:pPr lvl="1"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2.	Precision and recall is 63%.</a:t>
            </a:r>
          </a:p>
          <a:p>
            <a:pPr lvl="1"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3.	Result after Hyper Parameter Tuning</a:t>
            </a:r>
          </a:p>
          <a:p>
            <a:pPr marL="742950" lvl="1" indent="-285750" algn="l">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Previous Test Accuracy Score 63.53% and New Test Accuracy score 63.17%</a:t>
            </a:r>
          </a:p>
          <a:p>
            <a:pPr marL="742950" lvl="1" indent="-285750" algn="l">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Previous Train Accuracy Score 65.21% and New Train Accuracy score 67.72%</a:t>
            </a:r>
          </a:p>
          <a:p>
            <a:pPr lvl="0"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48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1.	Data Cleaning helps to convert unorganized and unstructured data into structured data which will be used to make findings.</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2.	Data visualization helps understand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analyse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data.</a:t>
            </a:r>
          </a:p>
          <a:p>
            <a:pPr lvl="0" algn="l">
              <a:lnSpc>
                <a:spcPct val="107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3.	Model building helps to predict outcomes, in this case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MultinomialNB</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fits perfect for this dataset.</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281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670</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Problem Statement and Understanding</vt:lpstr>
      <vt:lpstr>EDA Steps</vt:lpstr>
      <vt:lpstr>Visualizations</vt:lpstr>
      <vt:lpstr>Steps and Assumptions</vt:lpstr>
      <vt:lpstr>Model Dashboard</vt:lpstr>
      <vt:lpstr>Model Dashboard</vt:lpstr>
      <vt:lpstr>Model Dashboard</vt:lpstr>
      <vt:lpstr>Finalized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Understanding</dc:title>
  <dc:creator>Sunny Sawant</dc:creator>
  <cp:lastModifiedBy>Sunny Sawant</cp:lastModifiedBy>
  <cp:revision>41</cp:revision>
  <dcterms:created xsi:type="dcterms:W3CDTF">2022-08-31T06:52:49Z</dcterms:created>
  <dcterms:modified xsi:type="dcterms:W3CDTF">2022-10-23T11:27:23Z</dcterms:modified>
</cp:coreProperties>
</file>