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83" r:id="rId8"/>
    <p:sldId id="289" r:id="rId9"/>
    <p:sldId id="262" r:id="rId10"/>
    <p:sldId id="284" r:id="rId11"/>
    <p:sldId id="263" r:id="rId12"/>
    <p:sldId id="286" r:id="rId13"/>
    <p:sldId id="264" r:id="rId14"/>
    <p:sldId id="290" r:id="rId15"/>
    <p:sldId id="287" r:id="rId16"/>
    <p:sldId id="28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Lst>
        </p14:section>
        <p14:section name="Untitled Section" id="{CF9E2218-A78B-4A39-8A83-254630E9DA50}">
          <p14:sldIdLst>
            <p14:sldId id="257"/>
          </p14:sldIdLst>
        </p14:section>
        <p14:section name="Search for 3D Models" id="{6844172C-9703-4DC7-908A-C23538616A3C}">
          <p14:sldIdLst>
            <p14:sldId id="258"/>
          </p14:sldIdLst>
        </p14:section>
        <p14:section name="Image" id="{25B590D6-CF45-4CE3-99B8-C7F6623493F5}">
          <p14:sldIdLst>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83"/>
            <p14:sldId id="289"/>
            <p14:sldId id="262"/>
            <p14:sldId id="284"/>
          </p14:sldIdLst>
        </p14:section>
        <p14:section name="Animate Your 3D Model" id="{B62868DA-F525-4AC5-9E3E-39ECA0154BBD}">
          <p14:sldIdLst>
            <p14:sldId id="263"/>
            <p14:sldId id="286"/>
            <p14:sldId id="264"/>
            <p14:sldId id="290"/>
            <p14:sldId id="287"/>
            <p14:sldId id="288"/>
            <p14:sldId id="285"/>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4598" autoAdjust="0"/>
  </p:normalViewPr>
  <p:slideViewPr>
    <p:cSldViewPr snapToGrid="0">
      <p:cViewPr varScale="1">
        <p:scale>
          <a:sx n="82" d="100"/>
          <a:sy n="82" d="100"/>
        </p:scale>
        <p:origin x="8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5/1/2023</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601492" y="2095500"/>
            <a:ext cx="7258373" cy="1209514"/>
          </a:xfrm>
        </p:spPr>
        <p:txBody>
          <a:bodyPr/>
          <a:lstStyle/>
          <a:p>
            <a:r>
              <a:rPr lang="en-US" dirty="0"/>
              <a:t>FAKE IMAGE DETECTION</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6095999" y="4626179"/>
            <a:ext cx="2492644" cy="590253"/>
          </a:xfrm>
        </p:spPr>
        <p:txBody>
          <a:bodyPr/>
          <a:lstStyle/>
          <a:p>
            <a:r>
              <a:rPr lang="en-US" sz="2600"/>
              <a:t>Submitted by:</a:t>
            </a:r>
            <a:r>
              <a:rPr lang="en-US" dirty="0"/>
              <a:t> </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323152" y="4620433"/>
            <a:ext cx="3760738" cy="1020560"/>
          </a:xfrm>
          <a:prstGeom prst="rect">
            <a:avLst/>
          </a:prstGeom>
        </p:spPr>
        <p:txBody>
          <a:bodyPr lIns="91440" tIns="45720" rIns="91440" bIns="45720" anchor="t">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u="sng" dirty="0">
                <a:latin typeface="Segoe UI Light"/>
                <a:cs typeface="Segoe UI Light"/>
              </a:rPr>
              <a:t>Jaya </a:t>
            </a:r>
            <a:r>
              <a:rPr lang="en-US" sz="2000" u="sng" dirty="0" err="1">
                <a:latin typeface="Segoe UI Light"/>
                <a:cs typeface="Segoe UI Light"/>
              </a:rPr>
              <a:t>vardhan</a:t>
            </a:r>
            <a:r>
              <a:rPr lang="en-US" sz="2000" u="sng" dirty="0">
                <a:latin typeface="Segoe UI Light"/>
                <a:cs typeface="Segoe UI Light"/>
              </a:rPr>
              <a:t> - ME20B1008</a:t>
            </a:r>
          </a:p>
          <a:p>
            <a:r>
              <a:rPr lang="en-US" sz="2000" u="sng" dirty="0">
                <a:latin typeface="Segoe UI Light"/>
                <a:cs typeface="Segoe UI Light"/>
              </a:rPr>
              <a:t>Aniruddh – ME20B1003</a:t>
            </a:r>
          </a:p>
          <a:p>
            <a:r>
              <a:rPr lang="en-US" sz="2000" u="sng" dirty="0">
                <a:latin typeface="Segoe UI Light"/>
                <a:cs typeface="Segoe UI Light"/>
              </a:rPr>
              <a:t>Kevin – ME20B1014</a:t>
            </a:r>
            <a:endParaRPr lang="en-US" sz="2000" dirty="0">
              <a:latin typeface="Segoe UI Light"/>
              <a:cs typeface="Segoe UI Light"/>
            </a:endParaRPr>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4A1D36-45EA-7830-BA15-A179C367E704}"/>
              </a:ext>
            </a:extLst>
          </p:cNvPr>
          <p:cNvSpPr>
            <a:spLocks noGrp="1"/>
          </p:cNvSpPr>
          <p:nvPr>
            <p:ph idx="1"/>
          </p:nvPr>
        </p:nvSpPr>
        <p:spPr>
          <a:xfrm>
            <a:off x="604433" y="1604211"/>
            <a:ext cx="11197104" cy="4572752"/>
          </a:xfrm>
        </p:spPr>
        <p:txBody>
          <a:bodyPr vert="horz" lIns="91440" tIns="45720" rIns="91440" bIns="45720" rtlCol="0" anchor="t">
            <a:normAutofit/>
          </a:bodyPr>
          <a:lstStyle/>
          <a:p>
            <a:r>
              <a:rPr lang="en-US" sz="2000" dirty="0"/>
              <a:t>The RMSprop optimizer is a type of stochastic gradient descent optimization algorithm that is designed to converge faster and adapt to the changing weights in the neural network. The main idea behind the RMSprop optimizer is to scale the learning rate of each weight by dividing it by the root mean square (RMS) of the past gradients for that weight. This is done to prevent oscillations in the weight updates and to keep the gradients in a similar range. It is mainly used in the above code for training the deep learning model. </a:t>
            </a:r>
            <a:endParaRPr lang="en-US" sz="2000" dirty="0">
              <a:cs typeface="Segoe UI"/>
            </a:endParaRPr>
          </a:p>
          <a:p>
            <a:r>
              <a:rPr lang="en-US" sz="2000" dirty="0"/>
              <a:t>In the above code, the RMSprop optimizer is initialized with a learning rate of 0.0005, a rho value of 0.9, an epsilon value of 1e-08, and a decay of 0.0. These values are used to calculate the updated weights in the neural network during the backpropagation process. The optimizer is then compiled with </a:t>
            </a:r>
            <a:r>
              <a:rPr lang="en-US" sz="2000"/>
              <a:t>a binary </a:t>
            </a:r>
            <a:r>
              <a:rPr lang="en-US" sz="2000" dirty="0"/>
              <a:t>cross-entropy loss function and the accuracy metric.</a:t>
            </a:r>
            <a:endParaRPr lang="en-IN" sz="2000" dirty="0"/>
          </a:p>
        </p:txBody>
      </p:sp>
      <p:sp>
        <p:nvSpPr>
          <p:cNvPr id="3" name="Title 2">
            <a:extLst>
              <a:ext uri="{FF2B5EF4-FFF2-40B4-BE49-F238E27FC236}">
                <a16:creationId xmlns:a16="http://schemas.microsoft.com/office/drawing/2014/main" id="{7E9A2C56-7635-0808-0A10-34EE2CA270E8}"/>
              </a:ext>
            </a:extLst>
          </p:cNvPr>
          <p:cNvSpPr>
            <a:spLocks noGrp="1"/>
          </p:cNvSpPr>
          <p:nvPr>
            <p:ph type="title"/>
          </p:nvPr>
        </p:nvSpPr>
        <p:spPr/>
        <p:txBody>
          <a:bodyPr/>
          <a:lstStyle/>
          <a:p>
            <a:r>
              <a:rPr lang="en-IN" dirty="0">
                <a:latin typeface="Segoe UI Semibold"/>
                <a:cs typeface="Segoe UI Semibold"/>
              </a:rPr>
              <a:t>RMSprop optimizer</a:t>
            </a:r>
          </a:p>
        </p:txBody>
      </p:sp>
    </p:spTree>
    <p:extLst>
      <p:ext uri="{BB962C8B-B14F-4D97-AF65-F5344CB8AC3E}">
        <p14:creationId xmlns:p14="http://schemas.microsoft.com/office/powerpoint/2010/main" val="341117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normAutofit/>
          </a:bodyPr>
          <a:lstStyle/>
          <a:p>
            <a:r>
              <a:rPr lang="en-US" dirty="0">
                <a:latin typeface="Segoe UI Semibold"/>
                <a:cs typeface="Segoe UI Semibold"/>
              </a:rPr>
              <a:t>LIMITATIONS</a:t>
            </a:r>
            <a:r>
              <a:rPr lang="en-US" dirty="0"/>
              <a:t> </a:t>
            </a:r>
          </a:p>
        </p:txBody>
      </p:sp>
      <p:sp>
        <p:nvSpPr>
          <p:cNvPr id="3" name="TextBox 2">
            <a:extLst>
              <a:ext uri="{FF2B5EF4-FFF2-40B4-BE49-F238E27FC236}">
                <a16:creationId xmlns:a16="http://schemas.microsoft.com/office/drawing/2014/main" id="{E912C7CA-A719-F1D5-BA32-9D23AD644179}"/>
              </a:ext>
            </a:extLst>
          </p:cNvPr>
          <p:cNvSpPr txBox="1"/>
          <p:nvPr/>
        </p:nvSpPr>
        <p:spPr>
          <a:xfrm>
            <a:off x="603789" y="1359938"/>
            <a:ext cx="10822787"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Limited Training Data: CNN requires a large amount of data to train effectively. However, fake images are usually generated in small quantities and are difficult to obtain. Therefore, the limited training data can result in a lower accuracy rate for detecting fake images.</a:t>
            </a:r>
            <a:endParaRPr lang="en-US" sz="2000">
              <a:cs typeface="Segoe UI"/>
            </a:endParaRPr>
          </a:p>
          <a:p>
            <a:pPr marL="285750" indent="-285750">
              <a:buFont typeface="Arial"/>
              <a:buChar char="•"/>
            </a:pPr>
            <a:endParaRPr lang="en-US" sz="2000" dirty="0">
              <a:ea typeface="+mn-lt"/>
              <a:cs typeface="+mn-lt"/>
            </a:endParaRPr>
          </a:p>
          <a:p>
            <a:pPr marL="285750" indent="-285750">
              <a:buFont typeface="Arial"/>
              <a:buChar char="•"/>
            </a:pPr>
            <a:r>
              <a:rPr lang="en-US" sz="2000" dirty="0">
                <a:ea typeface="+mn-lt"/>
                <a:cs typeface="+mn-lt"/>
              </a:rPr>
              <a:t>Adversarial Examples: Adversarial examples are images that are intentionally designed to fool machine learning algorithms. Attackers can use these examples to bypass the fake image detection system and create convincing fake images that are difficult to detect.</a:t>
            </a:r>
            <a:endParaRPr lang="en-US" sz="2000">
              <a:cs typeface="Segoe UI"/>
            </a:endParaRPr>
          </a:p>
          <a:p>
            <a:pPr marL="285750" indent="-285750">
              <a:buFont typeface="Arial"/>
              <a:buChar char="•"/>
            </a:pPr>
            <a:endParaRPr lang="en-US" sz="2000" dirty="0">
              <a:ea typeface="+mn-lt"/>
              <a:cs typeface="+mn-lt"/>
            </a:endParaRPr>
          </a:p>
          <a:p>
            <a:pPr marL="285750" indent="-285750">
              <a:buFont typeface="Arial"/>
              <a:buChar char="•"/>
            </a:pPr>
            <a:r>
              <a:rPr lang="en-US" sz="2000" dirty="0">
                <a:ea typeface="+mn-lt"/>
                <a:cs typeface="+mn-lt"/>
              </a:rPr>
              <a:t>Limited Detection Capability: ELA algorithm is not effective in detecting sophisticated image manipulations such as </a:t>
            </a:r>
            <a:r>
              <a:rPr lang="en-US" sz="2000" dirty="0" err="1">
                <a:ea typeface="+mn-lt"/>
                <a:cs typeface="+mn-lt"/>
              </a:rPr>
              <a:t>DeepFake</a:t>
            </a:r>
            <a:r>
              <a:rPr lang="en-US" sz="2000" dirty="0">
                <a:ea typeface="+mn-lt"/>
                <a:cs typeface="+mn-lt"/>
              </a:rPr>
              <a:t>, which involves the use of artificial intelligence to generate realistic fake images. It is mainly useful in detecting simple image manipulations such as image resizing or compression.</a:t>
            </a:r>
            <a:endParaRPr lang="en-US" sz="2000">
              <a:cs typeface="Segoe UI"/>
            </a:endParaRPr>
          </a:p>
          <a:p>
            <a:pPr marL="285750" indent="-285750">
              <a:buFont typeface="Arial"/>
              <a:buChar char="•"/>
            </a:pPr>
            <a:endParaRPr lang="en-US" sz="2000" dirty="0">
              <a:ea typeface="+mn-lt"/>
              <a:cs typeface="+mn-lt"/>
            </a:endParaRPr>
          </a:p>
          <a:p>
            <a:pPr marL="285750" indent="-285750">
              <a:buFont typeface="Arial"/>
              <a:buChar char="•"/>
            </a:pPr>
            <a:r>
              <a:rPr lang="en-US" sz="2000" dirty="0">
                <a:ea typeface="+mn-lt"/>
                <a:cs typeface="+mn-lt"/>
              </a:rPr>
              <a:t>Computational Complexity: CNN requires significant computational resources to train and run. The process of training the CNN model and detecting fake images can be time-consuming and expensive, which may limit its applicability in certain contexts.</a:t>
            </a:r>
            <a:endParaRPr lang="en-US" sz="2000" dirty="0">
              <a:cs typeface="Segoe UI"/>
            </a:endParaRPr>
          </a:p>
        </p:txBody>
      </p:sp>
    </p:spTree>
    <p:extLst>
      <p:ext uri="{BB962C8B-B14F-4D97-AF65-F5344CB8AC3E}">
        <p14:creationId xmlns:p14="http://schemas.microsoft.com/office/powerpoint/2010/main" val="1249102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6C66-B5B4-673B-E6D9-D93A51DDC7AB}"/>
              </a:ext>
            </a:extLst>
          </p:cNvPr>
          <p:cNvSpPr>
            <a:spLocks noGrp="1"/>
          </p:cNvSpPr>
          <p:nvPr>
            <p:ph type="title"/>
          </p:nvPr>
        </p:nvSpPr>
        <p:spPr>
          <a:xfrm>
            <a:off x="604435" y="1713835"/>
            <a:ext cx="10983132" cy="3278178"/>
          </a:xfrm>
        </p:spPr>
        <p:txBody>
          <a:bodyPr>
            <a:normAutofit/>
          </a:bodyPr>
          <a:lstStyle/>
          <a:p>
            <a:pPr marL="285750" indent="-285750">
              <a:lnSpc>
                <a:spcPct val="100000"/>
              </a:lnSpc>
              <a:spcBef>
                <a:spcPts val="0"/>
              </a:spcBef>
              <a:buFont typeface="Arial,Sans-Serif"/>
              <a:buChar char="•"/>
            </a:pPr>
            <a:endParaRPr lang="en-US" sz="2000" dirty="0">
              <a:solidFill>
                <a:srgbClr val="000000"/>
              </a:solidFill>
              <a:latin typeface="Segoe UI"/>
              <a:cs typeface="Segoe UI"/>
            </a:endParaRPr>
          </a:p>
          <a:p>
            <a:pPr marL="285750" indent="-285750">
              <a:lnSpc>
                <a:spcPct val="100000"/>
              </a:lnSpc>
              <a:spcBef>
                <a:spcPts val="0"/>
              </a:spcBef>
              <a:buFont typeface="Arial,Sans-Serif"/>
              <a:buChar char="•"/>
            </a:pPr>
            <a:r>
              <a:rPr lang="en-US" sz="2000" dirty="0">
                <a:solidFill>
                  <a:srgbClr val="000000"/>
                </a:solidFill>
                <a:latin typeface="Segoe UI"/>
                <a:cs typeface="Segoe UI"/>
              </a:rPr>
              <a:t>False Positives: The CNN and ELA algorithms are not perfect and can produce false positives, identifying genuine images as fake. This can be particularly problematic in situations where a high degree of accuracy is required, such as in legal or forensic applications.</a:t>
            </a:r>
          </a:p>
          <a:p>
            <a:pPr marL="285750" indent="-285750">
              <a:lnSpc>
                <a:spcPct val="100000"/>
              </a:lnSpc>
              <a:spcBef>
                <a:spcPts val="0"/>
              </a:spcBef>
              <a:buFont typeface="Arial,Sans-Serif"/>
              <a:buChar char="•"/>
            </a:pPr>
            <a:endParaRPr lang="en-US" sz="2000" dirty="0">
              <a:solidFill>
                <a:srgbClr val="000000"/>
              </a:solidFill>
              <a:latin typeface="Segoe UI"/>
              <a:cs typeface="Segoe UI"/>
            </a:endParaRPr>
          </a:p>
          <a:p>
            <a:pPr marL="285750" indent="-285750">
              <a:lnSpc>
                <a:spcPct val="100000"/>
              </a:lnSpc>
              <a:spcBef>
                <a:spcPts val="0"/>
              </a:spcBef>
              <a:buFont typeface="Arial,Sans-Serif"/>
              <a:buChar char="•"/>
            </a:pPr>
            <a:r>
              <a:rPr lang="en-US" sz="2000" dirty="0">
                <a:solidFill>
                  <a:srgbClr val="000000"/>
                </a:solidFill>
                <a:latin typeface="Segoe UI"/>
                <a:cs typeface="Segoe UI"/>
              </a:rPr>
              <a:t>Limited Interpretability: Neural networks like CNN are complex and opaque, meaning it can be difficult to understand how they arrive at their decision to classify an image as fake or genuine. This can be a problem for users who require interpretability and transparency in their decision-making processes.</a:t>
            </a:r>
            <a:endParaRPr lang="en-US" dirty="0"/>
          </a:p>
        </p:txBody>
      </p:sp>
    </p:spTree>
    <p:extLst>
      <p:ext uri="{BB962C8B-B14F-4D97-AF65-F5344CB8AC3E}">
        <p14:creationId xmlns:p14="http://schemas.microsoft.com/office/powerpoint/2010/main" val="295627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F007BC5-DE84-29B2-31B1-4FB63BA21192}"/>
              </a:ext>
            </a:extLst>
          </p:cNvPr>
          <p:cNvPicPr>
            <a:picLocks noGrp="1" noChangeAspect="1"/>
          </p:cNvPicPr>
          <p:nvPr>
            <p:ph idx="1"/>
          </p:nvPr>
        </p:nvPicPr>
        <p:blipFill>
          <a:blip r:embed="rId2"/>
          <a:stretch>
            <a:fillRect/>
          </a:stretch>
        </p:blipFill>
        <p:spPr>
          <a:xfrm>
            <a:off x="699796" y="1408923"/>
            <a:ext cx="10887770" cy="2304661"/>
          </a:xfrm>
        </p:spPr>
      </p:pic>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dirty="0">
                <a:latin typeface="Segoe UI Semibold"/>
                <a:cs typeface="Segoe UI Semibold"/>
              </a:rPr>
              <a:t>ACCURACY AND RESULTS</a:t>
            </a:r>
          </a:p>
        </p:txBody>
      </p:sp>
      <p:pic>
        <p:nvPicPr>
          <p:cNvPr id="9" name="Picture 8">
            <a:extLst>
              <a:ext uri="{FF2B5EF4-FFF2-40B4-BE49-F238E27FC236}">
                <a16:creationId xmlns:a16="http://schemas.microsoft.com/office/drawing/2014/main" id="{C10E29BE-DFF3-6C77-A49E-FCE6D0C5ECBB}"/>
              </a:ext>
            </a:extLst>
          </p:cNvPr>
          <p:cNvPicPr>
            <a:picLocks noChangeAspect="1"/>
          </p:cNvPicPr>
          <p:nvPr/>
        </p:nvPicPr>
        <p:blipFill>
          <a:blip r:embed="rId3"/>
          <a:stretch>
            <a:fillRect/>
          </a:stretch>
        </p:blipFill>
        <p:spPr>
          <a:xfrm>
            <a:off x="2808515" y="3797559"/>
            <a:ext cx="6746032" cy="2883159"/>
          </a:xfrm>
          <a:prstGeom prst="rect">
            <a:avLst/>
          </a:prstGeom>
        </p:spPr>
      </p:pic>
    </p:spTree>
    <p:extLst>
      <p:ext uri="{BB962C8B-B14F-4D97-AF65-F5344CB8AC3E}">
        <p14:creationId xmlns:p14="http://schemas.microsoft.com/office/powerpoint/2010/main" val="142431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E8F1-BEF0-4969-FBB6-1E438761BA67}"/>
              </a:ext>
            </a:extLst>
          </p:cNvPr>
          <p:cNvSpPr>
            <a:spLocks noGrp="1"/>
          </p:cNvSpPr>
          <p:nvPr>
            <p:ph type="title"/>
          </p:nvPr>
        </p:nvSpPr>
        <p:spPr/>
        <p:txBody>
          <a:bodyPr/>
          <a:lstStyle/>
          <a:p>
            <a:r>
              <a:rPr lang="en-IN" dirty="0"/>
              <a:t>COMPARISON</a:t>
            </a:r>
          </a:p>
        </p:txBody>
      </p:sp>
      <p:pic>
        <p:nvPicPr>
          <p:cNvPr id="4" name="Picture 3">
            <a:extLst>
              <a:ext uri="{FF2B5EF4-FFF2-40B4-BE49-F238E27FC236}">
                <a16:creationId xmlns:a16="http://schemas.microsoft.com/office/drawing/2014/main" id="{F4275F9D-0494-1EF8-1B1A-831EC8CE3ED4}"/>
              </a:ext>
            </a:extLst>
          </p:cNvPr>
          <p:cNvPicPr>
            <a:picLocks noChangeAspect="1"/>
          </p:cNvPicPr>
          <p:nvPr/>
        </p:nvPicPr>
        <p:blipFill>
          <a:blip r:embed="rId2"/>
          <a:stretch>
            <a:fillRect/>
          </a:stretch>
        </p:blipFill>
        <p:spPr>
          <a:xfrm>
            <a:off x="447869" y="1296955"/>
            <a:ext cx="11513976" cy="2827177"/>
          </a:xfrm>
          <a:prstGeom prst="rect">
            <a:avLst/>
          </a:prstGeom>
        </p:spPr>
      </p:pic>
      <p:pic>
        <p:nvPicPr>
          <p:cNvPr id="5" name="Content Placeholder 6">
            <a:extLst>
              <a:ext uri="{FF2B5EF4-FFF2-40B4-BE49-F238E27FC236}">
                <a16:creationId xmlns:a16="http://schemas.microsoft.com/office/drawing/2014/main" id="{5642AEAD-179F-0EAB-5857-C7708CD6F4EE}"/>
              </a:ext>
            </a:extLst>
          </p:cNvPr>
          <p:cNvPicPr>
            <a:picLocks noChangeAspect="1"/>
          </p:cNvPicPr>
          <p:nvPr/>
        </p:nvPicPr>
        <p:blipFill>
          <a:blip r:embed="rId3"/>
          <a:stretch>
            <a:fillRect/>
          </a:stretch>
        </p:blipFill>
        <p:spPr>
          <a:xfrm>
            <a:off x="447867" y="4224696"/>
            <a:ext cx="11513977" cy="2437361"/>
          </a:xfrm>
          <a:prstGeom prst="rect">
            <a:avLst/>
          </a:prstGeom>
        </p:spPr>
      </p:pic>
    </p:spTree>
    <p:extLst>
      <p:ext uri="{BB962C8B-B14F-4D97-AF65-F5344CB8AC3E}">
        <p14:creationId xmlns:p14="http://schemas.microsoft.com/office/powerpoint/2010/main" val="270308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1098-6326-3463-EDDB-EEB15C987FFB}"/>
              </a:ext>
            </a:extLst>
          </p:cNvPr>
          <p:cNvSpPr>
            <a:spLocks noGrp="1"/>
          </p:cNvSpPr>
          <p:nvPr>
            <p:ph type="title"/>
          </p:nvPr>
        </p:nvSpPr>
        <p:spPr/>
        <p:txBody>
          <a:bodyPr/>
          <a:lstStyle/>
          <a:p>
            <a:r>
              <a:rPr lang="en-US" dirty="0">
                <a:latin typeface="Segoe UI Semibold"/>
                <a:cs typeface="Segoe UI Semibold"/>
              </a:rPr>
              <a:t>MORDEN ALGORITHMS FOR FAKE IMAGE DETECTION</a:t>
            </a:r>
          </a:p>
        </p:txBody>
      </p:sp>
      <p:sp>
        <p:nvSpPr>
          <p:cNvPr id="3" name="TextBox 2">
            <a:extLst>
              <a:ext uri="{FF2B5EF4-FFF2-40B4-BE49-F238E27FC236}">
                <a16:creationId xmlns:a16="http://schemas.microsoft.com/office/drawing/2014/main" id="{B86CC598-5FEC-F1A0-8814-592CDA7DD65F}"/>
              </a:ext>
            </a:extLst>
          </p:cNvPr>
          <p:cNvSpPr txBox="1"/>
          <p:nvPr/>
        </p:nvSpPr>
        <p:spPr>
          <a:xfrm>
            <a:off x="603848" y="1516810"/>
            <a:ext cx="10880784" cy="46091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i="1" u="sng" dirty="0" err="1">
                <a:ea typeface="+mn-lt"/>
                <a:cs typeface="+mn-lt"/>
              </a:rPr>
              <a:t>DeepFake</a:t>
            </a:r>
            <a:r>
              <a:rPr lang="en-US" sz="2000" i="1" u="sng" dirty="0">
                <a:ea typeface="+mn-lt"/>
                <a:cs typeface="+mn-lt"/>
              </a:rPr>
              <a:t> Detection</a:t>
            </a:r>
            <a:r>
              <a:rPr lang="en-US" sz="2000" dirty="0">
                <a:ea typeface="+mn-lt"/>
                <a:cs typeface="+mn-lt"/>
              </a:rPr>
              <a:t>: This algorithm uses deep learning techniques such as Generative Adversarial Networks (GANs) and Convolutional Neural Networks (CNNs) to detect fake images. It trains a model on a large dataset of real and fake images to learn the differences between them and can detect even highly realistic </a:t>
            </a:r>
            <a:r>
              <a:rPr lang="en-US" sz="2000" dirty="0" err="1">
                <a:ea typeface="+mn-lt"/>
                <a:cs typeface="+mn-lt"/>
              </a:rPr>
              <a:t>DeepFake</a:t>
            </a:r>
            <a:r>
              <a:rPr lang="en-US" sz="2000" dirty="0">
                <a:ea typeface="+mn-lt"/>
                <a:cs typeface="+mn-lt"/>
              </a:rPr>
              <a:t> images.</a:t>
            </a:r>
            <a:endParaRPr lang="en-US" sz="2000">
              <a:cs typeface="Segoe UI"/>
            </a:endParaRPr>
          </a:p>
          <a:p>
            <a:pPr marL="285750" indent="-285750">
              <a:buFont typeface="Arial"/>
              <a:buChar char="•"/>
            </a:pPr>
            <a:endParaRPr lang="en-US" sz="2000" dirty="0">
              <a:ea typeface="+mn-lt"/>
              <a:cs typeface="+mn-lt"/>
            </a:endParaRPr>
          </a:p>
          <a:p>
            <a:pPr marL="285750" indent="-285750">
              <a:buFont typeface="Arial"/>
              <a:buChar char="•"/>
            </a:pPr>
            <a:r>
              <a:rPr lang="en-US" sz="2000" u="sng" dirty="0">
                <a:ea typeface="+mn-lt"/>
                <a:cs typeface="+mn-lt"/>
              </a:rPr>
              <a:t>Image Metadata Analysis:</a:t>
            </a:r>
            <a:r>
              <a:rPr lang="en-US" sz="2000" dirty="0">
                <a:ea typeface="+mn-lt"/>
                <a:cs typeface="+mn-lt"/>
              </a:rPr>
              <a:t> This algorithm examines the metadata of an image, such as the camera make and model, location, and creation date, to determine its authenticity. It can identify discrepancies in the metadata that indicate an image has been manipulated or created using a fake source.</a:t>
            </a:r>
            <a:endParaRPr lang="en-US" sz="2000">
              <a:cs typeface="Segoe UI"/>
            </a:endParaRPr>
          </a:p>
          <a:p>
            <a:pPr marL="285750" indent="-285750">
              <a:buFont typeface="Arial"/>
              <a:buChar char="•"/>
            </a:pPr>
            <a:endParaRPr lang="en-US" sz="2000" dirty="0">
              <a:ea typeface="+mn-lt"/>
              <a:cs typeface="+mn-lt"/>
            </a:endParaRPr>
          </a:p>
          <a:p>
            <a:pPr marL="285750" indent="-285750">
              <a:buFont typeface="Arial"/>
              <a:buChar char="•"/>
            </a:pPr>
            <a:r>
              <a:rPr lang="en-US" sz="2000" u="sng" dirty="0">
                <a:ea typeface="+mn-lt"/>
                <a:cs typeface="+mn-lt"/>
              </a:rPr>
              <a:t>Reverse Image Search:</a:t>
            </a:r>
            <a:r>
              <a:rPr lang="en-US" sz="2000" dirty="0">
                <a:ea typeface="+mn-lt"/>
                <a:cs typeface="+mn-lt"/>
              </a:rPr>
              <a:t> This algorithm uses a reverse image search engine to compare an image to a database of known real and fake images. If the image matches a known fake image, it is flagged as fake.</a:t>
            </a:r>
            <a:endParaRPr lang="en-US" sz="2000">
              <a:cs typeface="Segoe UI"/>
            </a:endParaRPr>
          </a:p>
          <a:p>
            <a:pPr marL="285750" indent="-285750">
              <a:buFont typeface="Arial"/>
              <a:buChar char="•"/>
            </a:pPr>
            <a:endParaRPr lang="en-US" sz="2000" u="sng" dirty="0">
              <a:ea typeface="+mn-lt"/>
              <a:cs typeface="+mn-lt"/>
            </a:endParaRPr>
          </a:p>
          <a:p>
            <a:pPr>
              <a:lnSpc>
                <a:spcPts val="1800"/>
              </a:lnSpc>
              <a:spcAft>
                <a:spcPts val="600"/>
              </a:spcAft>
            </a:pPr>
            <a:endParaRPr lang="en-US"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81435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40B9-D8FC-833E-FA7B-B49E4C2E2AAB}"/>
              </a:ext>
            </a:extLst>
          </p:cNvPr>
          <p:cNvSpPr>
            <a:spLocks noGrp="1"/>
          </p:cNvSpPr>
          <p:nvPr>
            <p:ph type="title"/>
          </p:nvPr>
        </p:nvSpPr>
        <p:spPr>
          <a:xfrm>
            <a:off x="604434" y="2073269"/>
            <a:ext cx="10983132" cy="3623233"/>
          </a:xfrm>
        </p:spPr>
        <p:txBody>
          <a:bodyPr>
            <a:normAutofit/>
          </a:bodyPr>
          <a:lstStyle/>
          <a:p>
            <a:pPr marL="285750" indent="-285750">
              <a:lnSpc>
                <a:spcPct val="100000"/>
              </a:lnSpc>
              <a:spcBef>
                <a:spcPts val="0"/>
              </a:spcBef>
              <a:buFont typeface="Arial,Sans-Serif"/>
              <a:buChar char="•"/>
            </a:pPr>
            <a:r>
              <a:rPr lang="en-US" sz="2000" u="sng" dirty="0">
                <a:solidFill>
                  <a:srgbClr val="000000"/>
                </a:solidFill>
                <a:latin typeface="Segoe UI"/>
                <a:cs typeface="Segoe UI"/>
              </a:rPr>
              <a:t>Noise Analysis:</a:t>
            </a:r>
            <a:r>
              <a:rPr lang="en-US" sz="2000" dirty="0">
                <a:solidFill>
                  <a:srgbClr val="000000"/>
                </a:solidFill>
                <a:latin typeface="Segoe UI"/>
                <a:cs typeface="Segoe UI"/>
              </a:rPr>
              <a:t> This algorithm analyzes the noise patterns in an image to identify any inconsistencies that may indicate manipulation. It compares the noise patterns in different regions of the image to identify discrepancies and flag images that have been manipulated.</a:t>
            </a:r>
          </a:p>
          <a:p>
            <a:pPr marL="285750" indent="-285750">
              <a:lnSpc>
                <a:spcPct val="100000"/>
              </a:lnSpc>
              <a:spcBef>
                <a:spcPts val="0"/>
              </a:spcBef>
              <a:buFont typeface="Arial,Sans-Serif"/>
              <a:buChar char="•"/>
            </a:pPr>
            <a:endParaRPr lang="en-US" sz="2000" dirty="0">
              <a:solidFill>
                <a:srgbClr val="000000"/>
              </a:solidFill>
              <a:latin typeface="Segoe UI"/>
              <a:cs typeface="Segoe UI"/>
            </a:endParaRPr>
          </a:p>
          <a:p>
            <a:pPr marL="285750" indent="-285750">
              <a:lnSpc>
                <a:spcPct val="100000"/>
              </a:lnSpc>
              <a:spcBef>
                <a:spcPts val="0"/>
              </a:spcBef>
              <a:buFont typeface="Arial,Sans-Serif"/>
              <a:buChar char="•"/>
            </a:pPr>
            <a:r>
              <a:rPr lang="en-US" sz="2000" dirty="0">
                <a:solidFill>
                  <a:srgbClr val="000000"/>
                </a:solidFill>
                <a:latin typeface="Segoe UI"/>
                <a:cs typeface="Segoe UI"/>
              </a:rPr>
              <a:t>Face Manipulation Detection: This algorithm uses facial recognition technology to detect inconsistencies in facial features, such as eye placement, skin tone, and hair. It can identify images where the face has been manipulated or replaced and flag them as fake.</a:t>
            </a:r>
          </a:p>
          <a:p>
            <a:endParaRPr lang="en-US" dirty="0">
              <a:cs typeface="Segoe UI Light"/>
            </a:endParaRPr>
          </a:p>
        </p:txBody>
      </p:sp>
    </p:spTree>
    <p:extLst>
      <p:ext uri="{BB962C8B-B14F-4D97-AF65-F5344CB8AC3E}">
        <p14:creationId xmlns:p14="http://schemas.microsoft.com/office/powerpoint/2010/main" val="344857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D547AB4-1018-7ACD-067B-A62778AA2F44}"/>
              </a:ext>
            </a:extLst>
          </p:cNvPr>
          <p:cNvSpPr>
            <a:spLocks noGrp="1"/>
          </p:cNvSpPr>
          <p:nvPr>
            <p:ph type="ctrTitle"/>
          </p:nvPr>
        </p:nvSpPr>
        <p:spPr/>
        <p:txBody>
          <a:bodyPr/>
          <a:lstStyle/>
          <a:p>
            <a:r>
              <a:rPr lang="en-US">
                <a:cs typeface="Segoe UI Light"/>
              </a:rPr>
              <a:t>   This concludes our presentation</a:t>
            </a:r>
            <a:br>
              <a:rPr lang="en-US" dirty="0">
                <a:cs typeface="Segoe UI Light"/>
              </a:rPr>
            </a:br>
            <a:r>
              <a:rPr lang="en-US">
                <a:cs typeface="Segoe UI Light"/>
              </a:rPr>
              <a:t>                  Thank You</a:t>
            </a:r>
          </a:p>
        </p:txBody>
      </p:sp>
    </p:spTree>
    <p:extLst>
      <p:ext uri="{BB962C8B-B14F-4D97-AF65-F5344CB8AC3E}">
        <p14:creationId xmlns:p14="http://schemas.microsoft.com/office/powerpoint/2010/main" val="250638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43179" y="125747"/>
            <a:ext cx="10944387" cy="1070644"/>
          </a:xfrm>
        </p:spPr>
        <p:txBody>
          <a:bodyPr>
            <a:normAutofit/>
          </a:bodyPr>
          <a:lstStyle/>
          <a:p>
            <a:r>
              <a:rPr lang="en-US" i="0" dirty="0">
                <a:effectLst/>
                <a:latin typeface="Segoe UI Semibold"/>
                <a:cs typeface="Segoe UI Semibold"/>
              </a:rPr>
              <a:t>Fake Image Detection with ELA and CNN</a:t>
            </a:r>
            <a:br>
              <a:rPr lang="en-US" i="0" dirty="0">
                <a:effectLst/>
                <a:latin typeface="Segoe UI Semibold"/>
              </a:rPr>
            </a:br>
            <a:r>
              <a:rPr lang="en-US" dirty="0">
                <a:latin typeface="Segoe UI Semibold"/>
                <a:cs typeface="Segoe UI Semibold"/>
              </a:rPr>
              <a:t>(OVERVIEW)</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2D Slides</a:t>
            </a:r>
          </a:p>
        </p:txBody>
      </p:sp>
      <p:sp>
        <p:nvSpPr>
          <p:cNvPr id="5" name="TextBox 2D 1">
            <a:extLst>
              <a:ext uri="{FF2B5EF4-FFF2-40B4-BE49-F238E27FC236}">
                <a16:creationId xmlns:a16="http://schemas.microsoft.com/office/drawing/2014/main" id="{CAA61E68-C8F4-4610-BC1E-4D08000B9C76}"/>
              </a:ext>
            </a:extLst>
          </p:cNvPr>
          <p:cNvSpPr txBox="1"/>
          <p:nvPr/>
        </p:nvSpPr>
        <p:spPr>
          <a:xfrm>
            <a:off x="2172509" y="4638251"/>
            <a:ext cx="2625418" cy="276999"/>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Slides are a static portrait.</a:t>
            </a:r>
          </a:p>
        </p:txBody>
      </p:sp>
      <p:sp>
        <p:nvSpPr>
          <p:cNvPr id="6" name="TextBox 2D 2">
            <a:extLst>
              <a:ext uri="{FF2B5EF4-FFF2-40B4-BE49-F238E27FC236}">
                <a16:creationId xmlns:a16="http://schemas.microsoft.com/office/drawing/2014/main" id="{F7E77654-B14A-463A-9892-AB5ABE4D5E5E}"/>
              </a:ext>
            </a:extLst>
          </p:cNvPr>
          <p:cNvSpPr txBox="1"/>
          <p:nvPr/>
        </p:nvSpPr>
        <p:spPr>
          <a:xfrm>
            <a:off x="2172509" y="5174604"/>
            <a:ext cx="2930219" cy="276999"/>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Audience is passive and cannot interact.</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3D Models</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7580774" y="4638251"/>
            <a:ext cx="3115981" cy="461665"/>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3D helps foster conceptual understanding and visual and spatial thinking.</a:t>
            </a:r>
          </a:p>
        </p:txBody>
      </p:sp>
      <p:sp>
        <p:nvSpPr>
          <p:cNvPr id="8" name="TextBox 3D 2">
            <a:extLst>
              <a:ext uri="{FF2B5EF4-FFF2-40B4-BE49-F238E27FC236}">
                <a16:creationId xmlns:a16="http://schemas.microsoft.com/office/drawing/2014/main" id="{B50B1AB8-F700-4516-825B-6175463CCD3C}"/>
              </a:ext>
            </a:extLst>
          </p:cNvPr>
          <p:cNvSpPr txBox="1"/>
          <p:nvPr/>
        </p:nvSpPr>
        <p:spPr>
          <a:xfrm>
            <a:off x="7580773" y="5174604"/>
            <a:ext cx="3256560" cy="461665"/>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Animated 3D models display objects within space in ways text and images cannot.</a:t>
            </a:r>
          </a:p>
        </p:txBody>
      </p:sp>
      <p:pic>
        <p:nvPicPr>
          <p:cNvPr id="1026" name="Picture 2" descr="full-architecture">
            <a:extLst>
              <a:ext uri="{FF2B5EF4-FFF2-40B4-BE49-F238E27FC236}">
                <a16:creationId xmlns:a16="http://schemas.microsoft.com/office/drawing/2014/main" id="{D4A89678-D11D-3641-1B39-4365ECB2D0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6597" y="1257184"/>
            <a:ext cx="10565347" cy="506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AC0E5F-4F33-1357-F0BE-02D9D387FAD5}"/>
              </a:ext>
            </a:extLst>
          </p:cNvPr>
          <p:cNvSpPr>
            <a:spLocks noGrp="1"/>
          </p:cNvSpPr>
          <p:nvPr>
            <p:ph type="title"/>
          </p:nvPr>
        </p:nvSpPr>
        <p:spPr/>
        <p:txBody>
          <a:bodyPr/>
          <a:lstStyle/>
          <a:p>
            <a:r>
              <a:rPr lang="en-IN" dirty="0">
                <a:latin typeface="Segoe UI Semibold"/>
                <a:cs typeface="Segoe UI Semibold"/>
              </a:rPr>
              <a:t>LIBRARIES AND MODULES USED </a:t>
            </a:r>
          </a:p>
        </p:txBody>
      </p:sp>
      <p:sp>
        <p:nvSpPr>
          <p:cNvPr id="6" name="TextBox 5">
            <a:extLst>
              <a:ext uri="{FF2B5EF4-FFF2-40B4-BE49-F238E27FC236}">
                <a16:creationId xmlns:a16="http://schemas.microsoft.com/office/drawing/2014/main" id="{2786B228-E172-29E1-1521-296CC3D134BA}"/>
              </a:ext>
            </a:extLst>
          </p:cNvPr>
          <p:cNvSpPr txBox="1"/>
          <p:nvPr/>
        </p:nvSpPr>
        <p:spPr>
          <a:xfrm>
            <a:off x="370216" y="1297556"/>
            <a:ext cx="11671539" cy="51937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spcBef>
                <a:spcPct val="0"/>
              </a:spcBef>
              <a:spcAft>
                <a:spcPct val="0"/>
              </a:spcAft>
              <a:buAutoNum type="arabicPeriod"/>
            </a:pPr>
            <a:r>
              <a:rPr lang="en-US" sz="1950" b="1" dirty="0">
                <a:solidFill>
                  <a:srgbClr val="000000"/>
                </a:solidFill>
                <a:latin typeface="Arial"/>
                <a:cs typeface="Arial"/>
              </a:rPr>
              <a:t>pandas</a:t>
            </a:r>
            <a:r>
              <a:rPr lang="en-US" sz="1950" dirty="0">
                <a:solidFill>
                  <a:srgbClr val="000000"/>
                </a:solidFill>
                <a:latin typeface="Arial"/>
                <a:cs typeface="Arial"/>
              </a:rPr>
              <a:t> and </a:t>
            </a:r>
            <a:r>
              <a:rPr lang="en-US" sz="1950" b="1" dirty="0" err="1">
                <a:solidFill>
                  <a:srgbClr val="000000"/>
                </a:solidFill>
                <a:latin typeface="Arial"/>
                <a:cs typeface="Arial"/>
              </a:rPr>
              <a:t>numpy</a:t>
            </a:r>
            <a:r>
              <a:rPr lang="en-US" sz="1950" dirty="0">
                <a:solidFill>
                  <a:srgbClr val="000000"/>
                </a:solidFill>
                <a:latin typeface="Arial"/>
                <a:cs typeface="Arial"/>
              </a:rPr>
              <a:t> are used for data processing and manipulation.</a:t>
            </a:r>
            <a:endParaRPr lang="en-US" dirty="0">
              <a:cs typeface="Segoe UI"/>
            </a:endParaRPr>
          </a:p>
          <a:p>
            <a:pPr marL="342900" indent="-342900">
              <a:spcBef>
                <a:spcPct val="0"/>
              </a:spcBef>
              <a:spcAft>
                <a:spcPct val="0"/>
              </a:spcAft>
              <a:buAutoNum type="arabicPeriod"/>
            </a:pPr>
            <a:r>
              <a:rPr lang="en-US" sz="1950" b="1" dirty="0" err="1">
                <a:solidFill>
                  <a:srgbClr val="000000"/>
                </a:solidFill>
                <a:latin typeface="Arial"/>
                <a:cs typeface="Arial"/>
              </a:rPr>
              <a:t>matplotlib.pyplot</a:t>
            </a:r>
            <a:r>
              <a:rPr lang="en-US" sz="1950" dirty="0">
                <a:solidFill>
                  <a:srgbClr val="000000"/>
                </a:solidFill>
                <a:latin typeface="Arial"/>
                <a:cs typeface="Arial"/>
              </a:rPr>
              <a:t> and </a:t>
            </a:r>
            <a:r>
              <a:rPr lang="en-US" sz="1950" b="1" dirty="0" err="1">
                <a:solidFill>
                  <a:srgbClr val="000000"/>
                </a:solidFill>
                <a:latin typeface="Arial"/>
                <a:cs typeface="Arial"/>
              </a:rPr>
              <a:t>matplotlib.image</a:t>
            </a:r>
            <a:r>
              <a:rPr lang="en-US" sz="1950" dirty="0">
                <a:solidFill>
                  <a:srgbClr val="000000"/>
                </a:solidFill>
                <a:latin typeface="Arial"/>
                <a:cs typeface="Arial"/>
              </a:rPr>
              <a:t> are used for data visualization.</a:t>
            </a:r>
          </a:p>
          <a:p>
            <a:pPr marL="342900" indent="-342900">
              <a:spcBef>
                <a:spcPct val="0"/>
              </a:spcBef>
              <a:spcAft>
                <a:spcPct val="0"/>
              </a:spcAft>
              <a:buAutoNum type="arabicPeriod"/>
            </a:pPr>
            <a:r>
              <a:rPr lang="en-US" sz="1950" b="1" dirty="0">
                <a:solidFill>
                  <a:srgbClr val="000000"/>
                </a:solidFill>
                <a:latin typeface="Arial"/>
                <a:cs typeface="Arial"/>
              </a:rPr>
              <a:t>seaborn</a:t>
            </a:r>
            <a:r>
              <a:rPr lang="en-US" sz="1950" dirty="0">
                <a:solidFill>
                  <a:srgbClr val="000000"/>
                </a:solidFill>
                <a:latin typeface="Arial"/>
                <a:cs typeface="Arial"/>
              </a:rPr>
              <a:t> is used for setting the style of the plots.</a:t>
            </a:r>
          </a:p>
          <a:p>
            <a:pPr marL="342900" indent="-342900">
              <a:spcBef>
                <a:spcPct val="0"/>
              </a:spcBef>
              <a:spcAft>
                <a:spcPct val="0"/>
              </a:spcAft>
              <a:buAutoNum type="arabicPeriod"/>
            </a:pPr>
            <a:r>
              <a:rPr lang="en-US" sz="1950" b="1" dirty="0">
                <a:solidFill>
                  <a:srgbClr val="000000"/>
                </a:solidFill>
                <a:latin typeface="Arial"/>
                <a:cs typeface="Arial"/>
              </a:rPr>
              <a:t>%matplotlib inline</a:t>
            </a:r>
            <a:r>
              <a:rPr lang="en-US" sz="1950" dirty="0">
                <a:solidFill>
                  <a:srgbClr val="000000"/>
                </a:solidFill>
                <a:latin typeface="Arial"/>
                <a:cs typeface="Arial"/>
              </a:rPr>
              <a:t> is a magic command that enables inline plotting in </a:t>
            </a:r>
            <a:r>
              <a:rPr lang="en-US" sz="1950" dirty="0" err="1">
                <a:solidFill>
                  <a:srgbClr val="000000"/>
                </a:solidFill>
                <a:latin typeface="Arial"/>
                <a:cs typeface="Arial"/>
              </a:rPr>
              <a:t>Jupyter</a:t>
            </a:r>
            <a:r>
              <a:rPr lang="en-US" sz="1950" dirty="0">
                <a:solidFill>
                  <a:srgbClr val="000000"/>
                </a:solidFill>
                <a:latin typeface="Arial"/>
                <a:cs typeface="Arial"/>
              </a:rPr>
              <a:t> notebooks.</a:t>
            </a:r>
          </a:p>
          <a:p>
            <a:pPr marL="342900" indent="-342900">
              <a:spcBef>
                <a:spcPct val="0"/>
              </a:spcBef>
              <a:spcAft>
                <a:spcPct val="0"/>
              </a:spcAft>
              <a:buAutoNum type="arabicPeriod"/>
            </a:pPr>
            <a:r>
              <a:rPr lang="en-US" sz="1950" b="1" dirty="0" err="1">
                <a:solidFill>
                  <a:srgbClr val="000000"/>
                </a:solidFill>
                <a:latin typeface="Arial"/>
                <a:cs typeface="Arial"/>
              </a:rPr>
              <a:t>np.random.seed</a:t>
            </a:r>
            <a:r>
              <a:rPr lang="en-US" sz="1950" b="1" dirty="0">
                <a:solidFill>
                  <a:srgbClr val="000000"/>
                </a:solidFill>
                <a:latin typeface="Arial"/>
                <a:cs typeface="Arial"/>
              </a:rPr>
              <a:t>(2)</a:t>
            </a:r>
            <a:r>
              <a:rPr lang="en-US" sz="1950" dirty="0">
                <a:solidFill>
                  <a:srgbClr val="000000"/>
                </a:solidFill>
                <a:latin typeface="Arial"/>
                <a:cs typeface="Arial"/>
              </a:rPr>
              <a:t> sets the random seed for reproducibility.</a:t>
            </a:r>
          </a:p>
          <a:p>
            <a:pPr marL="342900" indent="-342900">
              <a:spcBef>
                <a:spcPct val="0"/>
              </a:spcBef>
              <a:spcAft>
                <a:spcPct val="0"/>
              </a:spcAft>
              <a:buAutoNum type="arabicPeriod"/>
            </a:pPr>
            <a:r>
              <a:rPr lang="en-US" sz="1950" b="1" dirty="0" err="1">
                <a:solidFill>
                  <a:srgbClr val="000000"/>
                </a:solidFill>
                <a:latin typeface="Arial"/>
                <a:cs typeface="Arial"/>
              </a:rPr>
              <a:t>train_test_split</a:t>
            </a:r>
            <a:r>
              <a:rPr lang="en-US" sz="1950" dirty="0">
                <a:solidFill>
                  <a:srgbClr val="000000"/>
                </a:solidFill>
                <a:latin typeface="Arial"/>
                <a:cs typeface="Arial"/>
              </a:rPr>
              <a:t> and </a:t>
            </a:r>
            <a:r>
              <a:rPr lang="en-US" sz="1950" b="1" dirty="0" err="1">
                <a:solidFill>
                  <a:srgbClr val="000000"/>
                </a:solidFill>
                <a:latin typeface="Arial"/>
                <a:cs typeface="Arial"/>
              </a:rPr>
              <a:t>confusion_matrix</a:t>
            </a:r>
            <a:r>
              <a:rPr lang="en-US" sz="1950" dirty="0">
                <a:solidFill>
                  <a:srgbClr val="000000"/>
                </a:solidFill>
                <a:latin typeface="Arial"/>
                <a:cs typeface="Arial"/>
              </a:rPr>
              <a:t> are used for splitting the data into training and testing sets and evaluating the performance of the model.</a:t>
            </a:r>
          </a:p>
          <a:p>
            <a:pPr marL="342900" indent="-342900">
              <a:spcBef>
                <a:spcPct val="0"/>
              </a:spcBef>
              <a:spcAft>
                <a:spcPct val="0"/>
              </a:spcAft>
              <a:buAutoNum type="arabicPeriod"/>
            </a:pPr>
            <a:r>
              <a:rPr lang="en-US" sz="1950" b="1" dirty="0" err="1">
                <a:solidFill>
                  <a:srgbClr val="000000"/>
                </a:solidFill>
                <a:latin typeface="Arial"/>
                <a:cs typeface="Arial"/>
              </a:rPr>
              <a:t>itertools</a:t>
            </a:r>
            <a:r>
              <a:rPr lang="en-US" sz="1950" dirty="0">
                <a:solidFill>
                  <a:srgbClr val="000000"/>
                </a:solidFill>
                <a:latin typeface="Arial"/>
                <a:cs typeface="Arial"/>
              </a:rPr>
              <a:t> is used for creating </a:t>
            </a:r>
            <a:r>
              <a:rPr lang="en-US" sz="1950" dirty="0" err="1">
                <a:solidFill>
                  <a:srgbClr val="000000"/>
                </a:solidFill>
                <a:latin typeface="Arial"/>
                <a:cs typeface="Arial"/>
              </a:rPr>
              <a:t>iterable</a:t>
            </a:r>
            <a:r>
              <a:rPr lang="en-US" sz="1950" dirty="0">
                <a:solidFill>
                  <a:srgbClr val="000000"/>
                </a:solidFill>
                <a:latin typeface="Arial"/>
                <a:cs typeface="Arial"/>
              </a:rPr>
              <a:t> objects.</a:t>
            </a:r>
          </a:p>
          <a:p>
            <a:pPr marL="342900" indent="-342900">
              <a:spcBef>
                <a:spcPct val="0"/>
              </a:spcBef>
              <a:spcAft>
                <a:spcPct val="0"/>
              </a:spcAft>
              <a:buAutoNum type="arabicPeriod"/>
            </a:pPr>
            <a:r>
              <a:rPr lang="en-US" sz="1950" b="1" dirty="0" err="1">
                <a:solidFill>
                  <a:srgbClr val="000000"/>
                </a:solidFill>
                <a:latin typeface="Arial"/>
                <a:cs typeface="Arial"/>
              </a:rPr>
              <a:t>to_categorical</a:t>
            </a:r>
            <a:r>
              <a:rPr lang="en-US" sz="1950" dirty="0">
                <a:solidFill>
                  <a:srgbClr val="000000"/>
                </a:solidFill>
                <a:latin typeface="Arial"/>
                <a:cs typeface="Arial"/>
              </a:rPr>
              <a:t> is used for converting the class labels to one-hot encoded vectors.</a:t>
            </a:r>
          </a:p>
          <a:p>
            <a:pPr marL="342900" indent="-342900">
              <a:spcBef>
                <a:spcPct val="0"/>
              </a:spcBef>
              <a:spcAft>
                <a:spcPct val="0"/>
              </a:spcAft>
              <a:buAutoNum type="arabicPeriod"/>
            </a:pPr>
            <a:r>
              <a:rPr lang="en-US" sz="1950" b="1" dirty="0">
                <a:solidFill>
                  <a:srgbClr val="000000"/>
                </a:solidFill>
                <a:latin typeface="Arial"/>
                <a:cs typeface="Arial"/>
              </a:rPr>
              <a:t>Sequential</a:t>
            </a:r>
            <a:r>
              <a:rPr lang="en-US" sz="1950" dirty="0">
                <a:solidFill>
                  <a:srgbClr val="000000"/>
                </a:solidFill>
                <a:latin typeface="Arial"/>
                <a:cs typeface="Arial"/>
              </a:rPr>
              <a:t> is used for creating a sequential model.</a:t>
            </a:r>
          </a:p>
          <a:p>
            <a:pPr marL="342900" indent="-342900">
              <a:spcBef>
                <a:spcPct val="0"/>
              </a:spcBef>
              <a:spcAft>
                <a:spcPct val="0"/>
              </a:spcAft>
              <a:buAutoNum type="arabicPeriod"/>
            </a:pPr>
            <a:r>
              <a:rPr lang="en-US" sz="1950" b="1" dirty="0">
                <a:solidFill>
                  <a:srgbClr val="000000"/>
                </a:solidFill>
                <a:latin typeface="Arial"/>
                <a:cs typeface="Arial"/>
              </a:rPr>
              <a:t>Dense</a:t>
            </a:r>
            <a:r>
              <a:rPr lang="en-US" sz="1950" dirty="0">
                <a:solidFill>
                  <a:srgbClr val="000000"/>
                </a:solidFill>
                <a:latin typeface="Arial"/>
                <a:cs typeface="Arial"/>
              </a:rPr>
              <a:t>, </a:t>
            </a:r>
            <a:r>
              <a:rPr lang="en-US" sz="1950" b="1" dirty="0">
                <a:solidFill>
                  <a:srgbClr val="000000"/>
                </a:solidFill>
                <a:latin typeface="Arial"/>
                <a:cs typeface="Arial"/>
              </a:rPr>
              <a:t>Dropout</a:t>
            </a:r>
            <a:r>
              <a:rPr lang="en-US" sz="1950" dirty="0">
                <a:solidFill>
                  <a:srgbClr val="000000"/>
                </a:solidFill>
                <a:latin typeface="Arial"/>
                <a:cs typeface="Arial"/>
              </a:rPr>
              <a:t>, </a:t>
            </a:r>
            <a:r>
              <a:rPr lang="en-US" sz="1950" b="1" dirty="0">
                <a:solidFill>
                  <a:srgbClr val="000000"/>
                </a:solidFill>
                <a:latin typeface="Arial"/>
                <a:cs typeface="Arial"/>
              </a:rPr>
              <a:t>Flatten</a:t>
            </a:r>
            <a:r>
              <a:rPr lang="en-US" sz="1950" dirty="0">
                <a:solidFill>
                  <a:srgbClr val="000000"/>
                </a:solidFill>
                <a:latin typeface="Arial"/>
                <a:cs typeface="Arial"/>
              </a:rPr>
              <a:t>, </a:t>
            </a:r>
            <a:r>
              <a:rPr lang="en-US" sz="1950" b="1" dirty="0">
                <a:solidFill>
                  <a:srgbClr val="000000"/>
                </a:solidFill>
                <a:latin typeface="Arial"/>
                <a:cs typeface="Arial"/>
              </a:rPr>
              <a:t>Conv2D</a:t>
            </a:r>
            <a:r>
              <a:rPr lang="en-US" sz="1950" dirty="0">
                <a:solidFill>
                  <a:srgbClr val="000000"/>
                </a:solidFill>
                <a:latin typeface="Arial"/>
                <a:cs typeface="Arial"/>
              </a:rPr>
              <a:t>, and </a:t>
            </a:r>
            <a:r>
              <a:rPr lang="en-US" sz="1950" b="1" dirty="0">
                <a:solidFill>
                  <a:srgbClr val="000000"/>
                </a:solidFill>
                <a:latin typeface="Arial"/>
                <a:cs typeface="Arial"/>
              </a:rPr>
              <a:t>MaxPool2D</a:t>
            </a:r>
            <a:r>
              <a:rPr lang="en-US" sz="1950" dirty="0">
                <a:solidFill>
                  <a:srgbClr val="000000"/>
                </a:solidFill>
                <a:latin typeface="Arial"/>
                <a:cs typeface="Arial"/>
              </a:rPr>
              <a:t> are used for defining the layers of the CNN model.</a:t>
            </a:r>
          </a:p>
          <a:p>
            <a:pPr marL="342900" indent="-342900">
              <a:spcBef>
                <a:spcPct val="0"/>
              </a:spcBef>
              <a:spcAft>
                <a:spcPct val="0"/>
              </a:spcAft>
              <a:buAutoNum type="arabicPeriod"/>
            </a:pPr>
            <a:r>
              <a:rPr lang="en-US" sz="1950" b="1" dirty="0">
                <a:solidFill>
                  <a:srgbClr val="000000"/>
                </a:solidFill>
                <a:latin typeface="Arial"/>
                <a:cs typeface="Arial"/>
              </a:rPr>
              <a:t>RMSprop</a:t>
            </a:r>
            <a:r>
              <a:rPr lang="en-US" sz="1950" dirty="0">
                <a:solidFill>
                  <a:srgbClr val="000000"/>
                </a:solidFill>
                <a:latin typeface="Arial"/>
                <a:cs typeface="Arial"/>
              </a:rPr>
              <a:t> and </a:t>
            </a:r>
            <a:r>
              <a:rPr lang="en-US" sz="1950" b="1" dirty="0">
                <a:solidFill>
                  <a:srgbClr val="000000"/>
                </a:solidFill>
                <a:latin typeface="Arial"/>
                <a:cs typeface="Arial"/>
              </a:rPr>
              <a:t>Adam</a:t>
            </a:r>
            <a:r>
              <a:rPr lang="en-US" sz="1950" dirty="0">
                <a:solidFill>
                  <a:srgbClr val="000000"/>
                </a:solidFill>
                <a:latin typeface="Arial"/>
                <a:cs typeface="Arial"/>
              </a:rPr>
              <a:t> are used for defining the optimizer for the model.</a:t>
            </a:r>
          </a:p>
          <a:p>
            <a:pPr marL="342900" indent="-342900">
              <a:spcBef>
                <a:spcPct val="0"/>
              </a:spcBef>
              <a:spcAft>
                <a:spcPct val="0"/>
              </a:spcAft>
              <a:buAutoNum type="arabicPeriod"/>
            </a:pPr>
            <a:r>
              <a:rPr lang="en-US" sz="1950" b="1" dirty="0" err="1">
                <a:solidFill>
                  <a:srgbClr val="000000"/>
                </a:solidFill>
                <a:latin typeface="Arial"/>
                <a:cs typeface="Arial"/>
              </a:rPr>
              <a:t>ImageDataGenerator</a:t>
            </a:r>
            <a:r>
              <a:rPr lang="en-US" sz="1950" dirty="0">
                <a:solidFill>
                  <a:srgbClr val="000000"/>
                </a:solidFill>
                <a:latin typeface="Arial"/>
                <a:cs typeface="Arial"/>
              </a:rPr>
              <a:t> is used for data augmentation.</a:t>
            </a:r>
          </a:p>
          <a:p>
            <a:pPr marL="342900" indent="-342900">
              <a:spcBef>
                <a:spcPct val="0"/>
              </a:spcBef>
              <a:spcAft>
                <a:spcPct val="0"/>
              </a:spcAft>
              <a:buAutoNum type="arabicPeriod"/>
            </a:pPr>
            <a:r>
              <a:rPr lang="en-US" sz="1950" b="1" dirty="0" err="1">
                <a:solidFill>
                  <a:srgbClr val="000000"/>
                </a:solidFill>
                <a:latin typeface="Arial"/>
                <a:cs typeface="Arial"/>
              </a:rPr>
              <a:t>ReduceLROnPlateau</a:t>
            </a:r>
            <a:r>
              <a:rPr lang="en-US" sz="1950" dirty="0">
                <a:solidFill>
                  <a:srgbClr val="000000"/>
                </a:solidFill>
                <a:latin typeface="Arial"/>
                <a:cs typeface="Arial"/>
              </a:rPr>
              <a:t> and </a:t>
            </a:r>
            <a:r>
              <a:rPr lang="en-US" sz="1950" b="1" dirty="0" err="1">
                <a:solidFill>
                  <a:srgbClr val="000000"/>
                </a:solidFill>
                <a:latin typeface="Arial"/>
                <a:cs typeface="Arial"/>
              </a:rPr>
              <a:t>EarlyStopping</a:t>
            </a:r>
            <a:r>
              <a:rPr lang="en-US" sz="1950" dirty="0">
                <a:solidFill>
                  <a:srgbClr val="000000"/>
                </a:solidFill>
                <a:latin typeface="Arial"/>
                <a:cs typeface="Arial"/>
              </a:rPr>
              <a:t> are used for callbacks during training to adjust the learning rate and stop training early based on certain conditions.</a:t>
            </a:r>
          </a:p>
          <a:p>
            <a:pPr marL="342900" indent="-342900">
              <a:spcBef>
                <a:spcPct val="0"/>
              </a:spcBef>
              <a:spcAft>
                <a:spcPct val="0"/>
              </a:spcAft>
              <a:buAutoNum type="arabicPeriod"/>
            </a:pPr>
            <a:r>
              <a:rPr lang="en-US" sz="1950" b="1" dirty="0" err="1">
                <a:solidFill>
                  <a:srgbClr val="000000"/>
                </a:solidFill>
                <a:latin typeface="Arial"/>
                <a:cs typeface="Arial"/>
              </a:rPr>
              <a:t>sns.set</a:t>
            </a:r>
            <a:r>
              <a:rPr lang="en-US" sz="1950" dirty="0">
                <a:solidFill>
                  <a:srgbClr val="000000"/>
                </a:solidFill>
                <a:latin typeface="Arial"/>
                <a:cs typeface="Arial"/>
              </a:rPr>
              <a:t> sets the style, context, and color palette for the plots.</a:t>
            </a: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6659" y="1332991"/>
            <a:ext cx="10351814" cy="2746581"/>
          </a:xfrm>
        </p:spPr>
        <p:txBody>
          <a:bodyPr vert="horz" lIns="91440" tIns="45720" rIns="91440" bIns="45720" rtlCol="0" anchor="t">
            <a:normAutofit lnSpcReduction="10000"/>
          </a:bodyPr>
          <a:lstStyle/>
          <a:p>
            <a:pPr>
              <a:buNone/>
            </a:pPr>
            <a:r>
              <a:rPr lang="en-US" sz="2000" dirty="0"/>
              <a:t>Error level analysis (ELA) is a technique used to determine the extent to which digital images have been altered. In this code, the ‘</a:t>
            </a:r>
            <a:r>
              <a:rPr lang="en-US" sz="2000" dirty="0" err="1"/>
              <a:t>convert_to_ela_image</a:t>
            </a:r>
            <a:r>
              <a:rPr lang="en-US" sz="2000" dirty="0"/>
              <a:t>’ function uses ELA to create a new image that highlights areas of the original image that have undergone compression or other forms of manipulation.</a:t>
            </a:r>
            <a:endParaRPr lang="en-US" sz="2000">
              <a:cs typeface="Segoe UI"/>
            </a:endParaRPr>
          </a:p>
          <a:p>
            <a:pPr>
              <a:buNone/>
            </a:pPr>
            <a:r>
              <a:rPr lang="en-US" sz="2000" dirty="0"/>
              <a:t>The ELA image is created by subtracting a resaved version of the original image from the original image itself. The resulting image highlights the areas of the original image that have undergone changes in pixel values due to the compression or manipulation process. By normalizing and enhancing the pixel values of the ELA image, the areas of change become more visible, allowing for easier identification of image manipulation.</a:t>
            </a:r>
            <a:endParaRPr lang="en-US" sz="2000" dirty="0">
              <a:cs typeface="Segoe UI"/>
            </a:endParaRPr>
          </a:p>
        </p:txBody>
      </p:sp>
      <p:sp>
        <p:nvSpPr>
          <p:cNvPr id="3" name="TextBox 2">
            <a:extLst>
              <a:ext uri="{FF2B5EF4-FFF2-40B4-BE49-F238E27FC236}">
                <a16:creationId xmlns:a16="http://schemas.microsoft.com/office/drawing/2014/main" id="{4FC43440-A2A2-8F53-FD86-CE6A3EEB5EC4}"/>
              </a:ext>
            </a:extLst>
          </p:cNvPr>
          <p:cNvSpPr txBox="1"/>
          <p:nvPr/>
        </p:nvSpPr>
        <p:spPr>
          <a:xfrm>
            <a:off x="603788" y="603787"/>
            <a:ext cx="5055029" cy="731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dirty="0">
                <a:solidFill>
                  <a:srgbClr val="000000"/>
                </a:solidFill>
                <a:latin typeface="Segoe UI Semibold"/>
                <a:cs typeface="Segoe UI"/>
              </a:rPr>
              <a:t>ERROR LEVEL ANALYSIS (ELA)</a:t>
            </a:r>
            <a:endParaRPr lang="en-US" sz="2800" dirty="0">
              <a:solidFill>
                <a:srgbClr val="000000"/>
              </a:solidFill>
              <a:latin typeface="Segoe UI Semibold"/>
              <a:cs typeface="Segoe UI"/>
            </a:endParaRPr>
          </a:p>
          <a:p>
            <a:pPr marL="0" indent="0" algn="l">
              <a:lnSpc>
                <a:spcPts val="1800"/>
              </a:lnSpc>
              <a:spcAft>
                <a:spcPts val="600"/>
              </a:spcAft>
              <a:buNone/>
            </a:pPr>
            <a:endParaRPr lang="en-US" sz="1200" dirty="0">
              <a:latin typeface="Segoe UI" panose="020B0502040204020203" pitchFamily="34" charset="0"/>
              <a:cs typeface="Segoe UI" panose="020B0502040204020203" pitchFamily="34" charset="0"/>
            </a:endParaRPr>
          </a:p>
        </p:txBody>
      </p:sp>
      <p:pic>
        <p:nvPicPr>
          <p:cNvPr id="5" name="Picture 5" descr="A picture containing cat, mammal, domestic cat&#10;&#10;Description automatically generated">
            <a:extLst>
              <a:ext uri="{FF2B5EF4-FFF2-40B4-BE49-F238E27FC236}">
                <a16:creationId xmlns:a16="http://schemas.microsoft.com/office/drawing/2014/main" id="{C962A852-EDC7-6F30-94D3-3FE594E68F36}"/>
              </a:ext>
            </a:extLst>
          </p:cNvPr>
          <p:cNvPicPr>
            <a:picLocks noChangeAspect="1"/>
          </p:cNvPicPr>
          <p:nvPr/>
        </p:nvPicPr>
        <p:blipFill>
          <a:blip r:embed="rId2"/>
          <a:stretch>
            <a:fillRect/>
          </a:stretch>
        </p:blipFill>
        <p:spPr>
          <a:xfrm>
            <a:off x="773496" y="4005427"/>
            <a:ext cx="1319047" cy="1497724"/>
          </a:xfrm>
          <a:prstGeom prst="rect">
            <a:avLst/>
          </a:prstGeom>
        </p:spPr>
      </p:pic>
      <p:pic>
        <p:nvPicPr>
          <p:cNvPr id="6" name="Picture 6" descr="A picture containing cat, mammal, domestic cat&#10;&#10;Description automatically generated">
            <a:extLst>
              <a:ext uri="{FF2B5EF4-FFF2-40B4-BE49-F238E27FC236}">
                <a16:creationId xmlns:a16="http://schemas.microsoft.com/office/drawing/2014/main" id="{3CAFC294-CE78-7739-B5C6-E18E504D7DB4}"/>
              </a:ext>
            </a:extLst>
          </p:cNvPr>
          <p:cNvPicPr>
            <a:picLocks noChangeAspect="1"/>
          </p:cNvPicPr>
          <p:nvPr/>
        </p:nvPicPr>
        <p:blipFill>
          <a:blip r:embed="rId3"/>
          <a:stretch>
            <a:fillRect/>
          </a:stretch>
        </p:blipFill>
        <p:spPr>
          <a:xfrm>
            <a:off x="4897164" y="4003784"/>
            <a:ext cx="1319047" cy="1497724"/>
          </a:xfrm>
          <a:prstGeom prst="rect">
            <a:avLst/>
          </a:prstGeom>
        </p:spPr>
      </p:pic>
      <p:pic>
        <p:nvPicPr>
          <p:cNvPr id="7" name="Picture 7" descr="A picture containing text, ocean floor&#10;&#10;Description automatically generated">
            <a:extLst>
              <a:ext uri="{FF2B5EF4-FFF2-40B4-BE49-F238E27FC236}">
                <a16:creationId xmlns:a16="http://schemas.microsoft.com/office/drawing/2014/main" id="{ECF8BB59-39F4-7702-99F0-E250C8750111}"/>
              </a:ext>
            </a:extLst>
          </p:cNvPr>
          <p:cNvPicPr>
            <a:picLocks noChangeAspect="1"/>
          </p:cNvPicPr>
          <p:nvPr/>
        </p:nvPicPr>
        <p:blipFill>
          <a:blip r:embed="rId4"/>
          <a:stretch>
            <a:fillRect/>
          </a:stretch>
        </p:blipFill>
        <p:spPr>
          <a:xfrm>
            <a:off x="8758074" y="4002142"/>
            <a:ext cx="1319047" cy="1497724"/>
          </a:xfrm>
          <a:prstGeom prst="rect">
            <a:avLst/>
          </a:prstGeom>
        </p:spPr>
      </p:pic>
      <p:sp>
        <p:nvSpPr>
          <p:cNvPr id="9" name="TextBox 8">
            <a:extLst>
              <a:ext uri="{FF2B5EF4-FFF2-40B4-BE49-F238E27FC236}">
                <a16:creationId xmlns:a16="http://schemas.microsoft.com/office/drawing/2014/main" id="{8AB175AB-6EBF-B8AD-06EE-83865259D742}"/>
              </a:ext>
            </a:extLst>
          </p:cNvPr>
          <p:cNvSpPr txBox="1"/>
          <p:nvPr/>
        </p:nvSpPr>
        <p:spPr>
          <a:xfrm>
            <a:off x="193784" y="5692008"/>
            <a:ext cx="317675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lgn="l">
              <a:lnSpc>
                <a:spcPts val="1800"/>
              </a:lnSpc>
              <a:spcAft>
                <a:spcPts val="600"/>
              </a:spcAft>
              <a:buNone/>
            </a:pPr>
            <a:r>
              <a:rPr lang="en-US" sz="1800">
                <a:solidFill>
                  <a:srgbClr val="202122"/>
                </a:solidFill>
                <a:latin typeface="Arial"/>
              </a:rPr>
              <a:t>A composite image, where the different parts have different JPEG compression levels</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6E01CF78-2A31-9F9E-4D8E-3DD585821B7E}"/>
              </a:ext>
            </a:extLst>
          </p:cNvPr>
          <p:cNvSpPr txBox="1"/>
          <p:nvPr/>
        </p:nvSpPr>
        <p:spPr>
          <a:xfrm>
            <a:off x="4250121" y="5698577"/>
            <a:ext cx="2743200"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800"/>
              </a:lnSpc>
              <a:spcAft>
                <a:spcPts val="600"/>
              </a:spcAft>
            </a:pPr>
            <a:r>
              <a:rPr lang="en-US" dirty="0">
                <a:solidFill>
                  <a:srgbClr val="202122"/>
                </a:solidFill>
                <a:latin typeface="Arial"/>
                <a:cs typeface="Arial"/>
              </a:rPr>
              <a:t>The same image with a uniform 90% quality JPEG compression</a:t>
            </a:r>
            <a:endParaRPr lang="en-US" dirty="0"/>
          </a:p>
        </p:txBody>
      </p:sp>
      <p:sp>
        <p:nvSpPr>
          <p:cNvPr id="11" name="TextBox 10">
            <a:extLst>
              <a:ext uri="{FF2B5EF4-FFF2-40B4-BE49-F238E27FC236}">
                <a16:creationId xmlns:a16="http://schemas.microsoft.com/office/drawing/2014/main" id="{8501E28A-502D-DAB1-9869-D4662F717BED}"/>
              </a:ext>
            </a:extLst>
          </p:cNvPr>
          <p:cNvSpPr txBox="1"/>
          <p:nvPr/>
        </p:nvSpPr>
        <p:spPr>
          <a:xfrm>
            <a:off x="8138948" y="5695293"/>
            <a:ext cx="3452648"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800"/>
              </a:lnSpc>
              <a:spcAft>
                <a:spcPts val="600"/>
              </a:spcAft>
            </a:pPr>
            <a:r>
              <a:rPr lang="en-US" dirty="0">
                <a:solidFill>
                  <a:srgbClr val="202122"/>
                </a:solidFill>
                <a:latin typeface="Arial"/>
                <a:cs typeface="Arial"/>
              </a:rPr>
              <a:t>The difference between the two images shows a variation of the JPEG compression artifacts</a:t>
            </a:r>
            <a:endParaRPr lang="en-US" dirty="0"/>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FBFD518A-9E79-B602-6551-D6B9190AC09A}"/>
              </a:ext>
            </a:extLst>
          </p:cNvPr>
          <p:cNvSpPr>
            <a:spLocks noGrp="1"/>
          </p:cNvSpPr>
          <p:nvPr>
            <p:ph idx="1"/>
          </p:nvPr>
        </p:nvSpPr>
        <p:spPr/>
        <p:txBody>
          <a:bodyPr>
            <a:normAutofit/>
          </a:bodyPr>
          <a:lstStyle/>
          <a:p>
            <a:pPr>
              <a:buNone/>
            </a:pPr>
            <a:r>
              <a:rPr lang="en-US" sz="2400" i="0" dirty="0">
                <a:effectLst/>
                <a:latin typeface="-apple-system"/>
              </a:rPr>
              <a:t>1. Read dataset and conversion to ELA</a:t>
            </a:r>
          </a:p>
          <a:p>
            <a:pPr>
              <a:buNone/>
            </a:pPr>
            <a:r>
              <a:rPr lang="en-US" sz="2400" dirty="0">
                <a:latin typeface="-apple-system"/>
              </a:rPr>
              <a:t>2. Resize</a:t>
            </a:r>
          </a:p>
          <a:p>
            <a:pPr>
              <a:buNone/>
            </a:pPr>
            <a:r>
              <a:rPr lang="en-US" sz="2400" i="0" dirty="0">
                <a:effectLst/>
                <a:latin typeface="-apple-system"/>
              </a:rPr>
              <a:t>3.</a:t>
            </a:r>
            <a:r>
              <a:rPr lang="en-US" sz="2400" dirty="0">
                <a:latin typeface="-apple-system"/>
              </a:rPr>
              <a:t> Normalization</a:t>
            </a:r>
          </a:p>
          <a:p>
            <a:pPr>
              <a:buNone/>
            </a:pPr>
            <a:r>
              <a:rPr lang="en-US" sz="2400" dirty="0">
                <a:latin typeface="-apple-system"/>
              </a:rPr>
              <a:t>4. Train Test split</a:t>
            </a:r>
          </a:p>
          <a:p>
            <a:pPr>
              <a:buNone/>
            </a:pPr>
            <a:endParaRPr lang="en-US" sz="3600" b="1" i="0" dirty="0">
              <a:effectLst/>
              <a:latin typeface="-apple-system"/>
            </a:endParaRPr>
          </a:p>
          <a:p>
            <a:pPr marL="457200" indent="-457200">
              <a:buFont typeface="+mj-lt"/>
              <a:buAutoNum type="arabicPeriod"/>
            </a:pPr>
            <a:endParaRPr lang="en-IN" sz="2400" dirty="0"/>
          </a:p>
        </p:txBody>
      </p:sp>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chemeClr val="tx1"/>
                </a:solidFill>
                <a:latin typeface="Segoe UI Semibold"/>
                <a:cs typeface="Segoe UI Light"/>
              </a:rPr>
              <a:t>STEPS IN DATA PREPERATION</a:t>
            </a:r>
            <a:endParaRPr lang="en-US" dirty="0">
              <a:solidFill>
                <a:schemeClr val="tx1"/>
              </a:solidFill>
              <a:latin typeface="Segoe UI Light"/>
              <a:cs typeface="Segoe UI Light"/>
            </a:endParaRP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74554" y="4097315"/>
            <a:ext cx="3671989" cy="12141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endParaRPr lang="en-US" dirty="0">
              <a:solidFill>
                <a:prstClr val="black">
                  <a:lumMod val="75000"/>
                  <a:lumOff val="25000"/>
                </a:prstClr>
              </a:solidFill>
              <a:cs typeface="Segoe UI"/>
            </a:endParaRPr>
          </a:p>
        </p:txBody>
      </p:sp>
      <p:pic>
        <p:nvPicPr>
          <p:cNvPr id="4" name="Picture 3">
            <a:extLst>
              <a:ext uri="{FF2B5EF4-FFF2-40B4-BE49-F238E27FC236}">
                <a16:creationId xmlns:a16="http://schemas.microsoft.com/office/drawing/2014/main" id="{F5911059-2FC1-C083-4357-E6D885556468}"/>
              </a:ext>
            </a:extLst>
          </p:cNvPr>
          <p:cNvPicPr>
            <a:picLocks noChangeAspect="1"/>
          </p:cNvPicPr>
          <p:nvPr/>
        </p:nvPicPr>
        <p:blipFill>
          <a:blip r:embed="rId2"/>
          <a:stretch>
            <a:fillRect/>
          </a:stretch>
        </p:blipFill>
        <p:spPr>
          <a:xfrm>
            <a:off x="3704253" y="2267338"/>
            <a:ext cx="7520474" cy="4317445"/>
          </a:xfrm>
          <a:prstGeom prst="rect">
            <a:avLst/>
          </a:prstGeom>
        </p:spPr>
      </p:pic>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400C7C9A-3359-C236-C649-6C2176830100}"/>
              </a:ext>
            </a:extLst>
          </p:cNvPr>
          <p:cNvSpPr>
            <a:spLocks noGrp="1"/>
          </p:cNvSpPr>
          <p:nvPr>
            <p:ph idx="1"/>
          </p:nvPr>
        </p:nvSpPr>
        <p:spPr>
          <a:xfrm>
            <a:off x="604433" y="1268963"/>
            <a:ext cx="10983131" cy="4422228"/>
          </a:xfrm>
        </p:spPr>
        <p:txBody>
          <a:bodyPr vert="horz" lIns="91440" tIns="45720" rIns="91440" bIns="45720" rtlCol="0" anchor="t">
            <a:noAutofit/>
          </a:bodyPr>
          <a:lstStyle/>
          <a:p>
            <a:r>
              <a:rPr lang="en-US" sz="2000" dirty="0"/>
              <a:t>The CNN used in the above code is a simple sequential CNN with two Convolutional layers, one </a:t>
            </a:r>
            <a:r>
              <a:rPr lang="en-US" sz="2000" dirty="0" err="1"/>
              <a:t>MaxPooling</a:t>
            </a:r>
            <a:r>
              <a:rPr lang="en-US" sz="2000" dirty="0"/>
              <a:t> layer, and two Dense layers. The architecture of the CNN is as follows:</a:t>
            </a:r>
            <a:endParaRPr lang="en-US" sz="2000" dirty="0">
              <a:cs typeface="Segoe UI"/>
            </a:endParaRPr>
          </a:p>
          <a:p>
            <a:pPr>
              <a:buNone/>
            </a:pPr>
            <a:r>
              <a:rPr lang="en-US" sz="2000" u="sng" dirty="0"/>
              <a:t>Input layer:</a:t>
            </a:r>
            <a:r>
              <a:rPr lang="en-US" sz="2000" dirty="0"/>
              <a:t> A Conv2D layer with 32 filters of size 5x5, using the </a:t>
            </a:r>
            <a:r>
              <a:rPr lang="en-US" sz="2000" dirty="0" err="1"/>
              <a:t>ReLU</a:t>
            </a:r>
            <a:r>
              <a:rPr lang="en-US" sz="2000" dirty="0"/>
              <a:t> activation function, and taking an input shape of (128, 128, 3) where 3 is the number of channels for RGB images.</a:t>
            </a:r>
            <a:endParaRPr lang="en-US" sz="2000" dirty="0">
              <a:cs typeface="Segoe UI"/>
            </a:endParaRPr>
          </a:p>
          <a:p>
            <a:pPr>
              <a:buNone/>
            </a:pPr>
            <a:r>
              <a:rPr lang="en-US" sz="2000" u="sng" dirty="0"/>
              <a:t>Hidden layer</a:t>
            </a:r>
            <a:r>
              <a:rPr lang="en-US" sz="2000" dirty="0"/>
              <a:t>: Another Conv2D layer with 32 filters of size 5x5, using the </a:t>
            </a:r>
            <a:r>
              <a:rPr lang="en-US" sz="2000" dirty="0" err="1"/>
              <a:t>ReLU</a:t>
            </a:r>
            <a:r>
              <a:rPr lang="en-US" sz="2000" dirty="0"/>
              <a:t> activation function.</a:t>
            </a:r>
            <a:endParaRPr lang="en-US" sz="2000" dirty="0">
              <a:cs typeface="Segoe UI"/>
            </a:endParaRPr>
          </a:p>
          <a:p>
            <a:pPr>
              <a:buNone/>
            </a:pPr>
            <a:r>
              <a:rPr lang="en-US" sz="2000" u="sng" dirty="0" err="1"/>
              <a:t>MaxPooling</a:t>
            </a:r>
            <a:r>
              <a:rPr lang="en-US" sz="2000" u="sng" dirty="0"/>
              <a:t> layer:</a:t>
            </a:r>
            <a:r>
              <a:rPr lang="en-US" sz="2000" dirty="0"/>
              <a:t> A MaxPooling2D layer with a pool size of 2x2.</a:t>
            </a:r>
            <a:endParaRPr lang="en-US" sz="2000" dirty="0">
              <a:cs typeface="Segoe UI"/>
            </a:endParaRPr>
          </a:p>
          <a:p>
            <a:pPr>
              <a:buNone/>
            </a:pPr>
            <a:r>
              <a:rPr lang="en-US" sz="2000" u="sng" dirty="0"/>
              <a:t>Dropout layer:</a:t>
            </a:r>
            <a:r>
              <a:rPr lang="en-US" sz="2000" dirty="0"/>
              <a:t> A Dropout layer with a rate of 0.25, which randomly sets input units to 0 during training to prevent overfitting</a:t>
            </a:r>
            <a:endParaRPr lang="en-US" sz="2000" dirty="0">
              <a:cs typeface="Segoe UI"/>
            </a:endParaRPr>
          </a:p>
          <a:p>
            <a:pPr>
              <a:buNone/>
            </a:pPr>
            <a:r>
              <a:rPr lang="en-US" sz="2000" u="sng" dirty="0"/>
              <a:t>Flatten layer:</a:t>
            </a:r>
            <a:r>
              <a:rPr lang="en-US" sz="2000" dirty="0"/>
              <a:t> A Flatten layer that flattens the output from the previous layer into a 1D vector.</a:t>
            </a:r>
            <a:endParaRPr lang="en-US" sz="2000" dirty="0">
              <a:cs typeface="Segoe UI"/>
            </a:endParaRPr>
          </a:p>
        </p:txBody>
      </p:sp>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latin typeface="Segoe UI Semibold"/>
                <a:cs typeface="Segoe UI Semibold"/>
              </a:rPr>
              <a:t>CONVOLUTIONAL NEURAL NETWORK (CNN) BUILDING</a:t>
            </a:r>
          </a:p>
        </p:txBody>
      </p:sp>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C523B-E5AA-0572-2222-D5F338B0F33B}"/>
              </a:ext>
            </a:extLst>
          </p:cNvPr>
          <p:cNvSpPr txBox="1"/>
          <p:nvPr/>
        </p:nvSpPr>
        <p:spPr>
          <a:xfrm>
            <a:off x="1000932" y="1614406"/>
            <a:ext cx="10866893" cy="28777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spcAft>
                <a:spcPts val="1200"/>
              </a:spcAft>
              <a:buFont typeface="Arial"/>
              <a:buChar char="•"/>
            </a:pPr>
            <a:r>
              <a:rPr lang="en-US" sz="2000" u="sng" dirty="0">
                <a:solidFill>
                  <a:srgbClr val="000000"/>
                </a:solidFill>
                <a:latin typeface="Segoe UI"/>
                <a:cs typeface="Segoe UI"/>
              </a:rPr>
              <a:t>Dense layer:</a:t>
            </a:r>
            <a:r>
              <a:rPr lang="en-US" sz="2000" dirty="0">
                <a:solidFill>
                  <a:srgbClr val="000000"/>
                </a:solidFill>
                <a:latin typeface="Segoe UI"/>
                <a:cs typeface="Segoe UI"/>
              </a:rPr>
              <a:t> A Dense layer with 256 neurons and the </a:t>
            </a:r>
            <a:r>
              <a:rPr lang="en-US" sz="2000" dirty="0" err="1">
                <a:solidFill>
                  <a:srgbClr val="000000"/>
                </a:solidFill>
                <a:latin typeface="Segoe UI"/>
                <a:cs typeface="Segoe UI"/>
              </a:rPr>
              <a:t>ReLU</a:t>
            </a:r>
            <a:r>
              <a:rPr lang="en-US" sz="2000" dirty="0">
                <a:solidFill>
                  <a:srgbClr val="000000"/>
                </a:solidFill>
                <a:latin typeface="Segoe UI"/>
                <a:cs typeface="Segoe UI"/>
              </a:rPr>
              <a:t> activation function.</a:t>
            </a:r>
          </a:p>
          <a:p>
            <a:pPr marL="285750" indent="-285750">
              <a:lnSpc>
                <a:spcPct val="90000"/>
              </a:lnSpc>
              <a:spcBef>
                <a:spcPts val="1000"/>
              </a:spcBef>
              <a:spcAft>
                <a:spcPts val="1200"/>
              </a:spcAft>
              <a:buFont typeface="Arial"/>
              <a:buChar char="•"/>
            </a:pPr>
            <a:r>
              <a:rPr lang="en-US" sz="2000" u="sng" dirty="0">
                <a:solidFill>
                  <a:srgbClr val="000000"/>
                </a:solidFill>
                <a:latin typeface="Segoe UI"/>
                <a:cs typeface="Segoe UI"/>
              </a:rPr>
              <a:t>Another Dropout layer:</a:t>
            </a:r>
            <a:r>
              <a:rPr lang="en-US" sz="2000" dirty="0">
                <a:solidFill>
                  <a:srgbClr val="000000"/>
                </a:solidFill>
                <a:latin typeface="Segoe UI"/>
                <a:cs typeface="Segoe UI"/>
              </a:rPr>
              <a:t> A Dropout layer with a rate of 0.5.</a:t>
            </a:r>
          </a:p>
          <a:p>
            <a:pPr marL="285750" indent="-285750">
              <a:lnSpc>
                <a:spcPct val="90000"/>
              </a:lnSpc>
              <a:spcBef>
                <a:spcPts val="1000"/>
              </a:spcBef>
              <a:spcAft>
                <a:spcPts val="1200"/>
              </a:spcAft>
              <a:buFont typeface="Arial"/>
              <a:buChar char="•"/>
            </a:pPr>
            <a:r>
              <a:rPr lang="en-US" sz="2000" u="sng" dirty="0">
                <a:solidFill>
                  <a:srgbClr val="000000"/>
                </a:solidFill>
                <a:latin typeface="Segoe UI"/>
                <a:cs typeface="Segoe UI"/>
              </a:rPr>
              <a:t>Output layer</a:t>
            </a:r>
            <a:r>
              <a:rPr lang="en-US" sz="2000" dirty="0">
                <a:solidFill>
                  <a:srgbClr val="000000"/>
                </a:solidFill>
                <a:latin typeface="Segoe UI"/>
                <a:cs typeface="Segoe UI"/>
              </a:rPr>
              <a:t>: A Dense layer with 2 neurons and the sigmoid activation function, which is used to classify the input images into one of two classes: real or fake.</a:t>
            </a:r>
          </a:p>
          <a:p>
            <a:pPr marL="285750" indent="-285750">
              <a:lnSpc>
                <a:spcPct val="90000"/>
              </a:lnSpc>
              <a:spcBef>
                <a:spcPts val="1000"/>
              </a:spcBef>
              <a:spcAft>
                <a:spcPts val="1200"/>
              </a:spcAft>
              <a:buFont typeface="Arial"/>
              <a:buChar char="•"/>
            </a:pPr>
            <a:r>
              <a:rPr lang="en-US" sz="2000" dirty="0">
                <a:solidFill>
                  <a:srgbClr val="000000"/>
                </a:solidFill>
                <a:latin typeface="Segoe UI"/>
                <a:cs typeface="Segoe UI"/>
              </a:rPr>
              <a:t>The first two Conv2D layers learn features from the input images, and the Dense layers perform the classification. The </a:t>
            </a:r>
            <a:r>
              <a:rPr lang="en-US" sz="2000" dirty="0" err="1">
                <a:solidFill>
                  <a:srgbClr val="000000"/>
                </a:solidFill>
                <a:latin typeface="Segoe UI"/>
                <a:cs typeface="Segoe UI"/>
              </a:rPr>
              <a:t>MaxPooling</a:t>
            </a:r>
            <a:r>
              <a:rPr lang="en-US" sz="2000" dirty="0">
                <a:solidFill>
                  <a:srgbClr val="000000"/>
                </a:solidFill>
                <a:latin typeface="Segoe UI"/>
                <a:cs typeface="Segoe UI"/>
              </a:rPr>
              <a:t> and Dropout layers help to prevent overfitting and improve generalization.</a:t>
            </a:r>
            <a:endParaRPr lang="en-US" dirty="0">
              <a:latin typeface="Segoe UI"/>
              <a:cs typeface="Segoe UI"/>
            </a:endParaRPr>
          </a:p>
        </p:txBody>
      </p:sp>
    </p:spTree>
    <p:extLst>
      <p:ext uri="{BB962C8B-B14F-4D97-AF65-F5344CB8AC3E}">
        <p14:creationId xmlns:p14="http://schemas.microsoft.com/office/powerpoint/2010/main" val="185013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C32CD6-FB0F-9B97-9D56-3FA18EC51880}"/>
              </a:ext>
            </a:extLst>
          </p:cNvPr>
          <p:cNvPicPr>
            <a:picLocks noChangeAspect="1"/>
          </p:cNvPicPr>
          <p:nvPr/>
        </p:nvPicPr>
        <p:blipFill>
          <a:blip r:embed="rId2"/>
          <a:stretch>
            <a:fillRect/>
          </a:stretch>
        </p:blipFill>
        <p:spPr>
          <a:xfrm>
            <a:off x="1642188" y="1315616"/>
            <a:ext cx="8836090" cy="4525347"/>
          </a:xfrm>
          <a:prstGeom prst="rect">
            <a:avLst/>
          </a:prstGeom>
        </p:spPr>
      </p:pic>
    </p:spTree>
    <p:extLst>
      <p:ext uri="{BB962C8B-B14F-4D97-AF65-F5344CB8AC3E}">
        <p14:creationId xmlns:p14="http://schemas.microsoft.com/office/powerpoint/2010/main" val="194615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E7D5779C-478D-C277-1B32-6D862F4C22BD}"/>
              </a:ext>
            </a:extLst>
          </p:cNvPr>
          <p:cNvSpPr>
            <a:spLocks noGrp="1"/>
          </p:cNvSpPr>
          <p:nvPr>
            <p:ph idx="1"/>
          </p:nvPr>
        </p:nvSpPr>
        <p:spPr>
          <a:xfrm>
            <a:off x="514026" y="1423397"/>
            <a:ext cx="10983131" cy="4895633"/>
          </a:xfrm>
        </p:spPr>
        <p:txBody>
          <a:bodyPr vert="horz" lIns="91440" tIns="45720" rIns="91440" bIns="45720" rtlCol="0" anchor="t">
            <a:normAutofit fontScale="92500" lnSpcReduction="20000"/>
          </a:bodyPr>
          <a:lstStyle/>
          <a:p>
            <a:r>
              <a:rPr lang="en-IN" sz="2400" dirty="0"/>
              <a:t>Sigmoid Activation function</a:t>
            </a:r>
            <a:endParaRPr lang="en-IN" sz="2400" dirty="0">
              <a:cs typeface="Segoe UI"/>
            </a:endParaRPr>
          </a:p>
          <a:p>
            <a:r>
              <a:rPr lang="en-US" sz="2400" b="0" i="0" dirty="0">
                <a:effectLst/>
                <a:latin typeface="Söhne"/>
              </a:rPr>
              <a:t>The sigmoid function is defined as follows:</a:t>
            </a:r>
          </a:p>
          <a:p>
            <a:r>
              <a:rPr lang="en-US" sz="2400" dirty="0">
                <a:solidFill>
                  <a:srgbClr val="D1D5DB"/>
                </a:solidFill>
                <a:latin typeface="Söhne"/>
              </a:rPr>
              <a:t>        </a:t>
            </a:r>
            <a:r>
              <a:rPr lang="en-IN" sz="2400" b="0" i="0" dirty="0">
                <a:effectLst/>
                <a:highlight>
                  <a:srgbClr val="FFFF00"/>
                </a:highlight>
                <a:latin typeface="Söhne"/>
              </a:rPr>
              <a:t>sigmoid(x) = 1 / (1 + e^(-x))</a:t>
            </a:r>
          </a:p>
          <a:p>
            <a:r>
              <a:rPr lang="en-US" sz="2000" dirty="0">
                <a:highlight>
                  <a:srgbClr val="F5F5F5"/>
                </a:highlight>
              </a:rPr>
              <a:t>In this particular case, the sigmoid activation function is used to produce a probability distribution over the two classes (fake or real) in the output layer of the neural network. The output values of the sigmoid function can be interpreted as the likelihood of the input image being classified into each of the two classes, where a value close to 0 indicates a high likelihood of being classified as the first class (e.g., fake) and a value close to 1 indicates a high likelihood of being classified as the second class (e.g., real).</a:t>
            </a:r>
          </a:p>
          <a:p>
            <a:r>
              <a:rPr lang="en-US" sz="2200" b="0" i="0" dirty="0">
                <a:solidFill>
                  <a:schemeClr val="tx1">
                    <a:lumMod val="85000"/>
                    <a:lumOff val="15000"/>
                  </a:schemeClr>
                </a:solidFill>
                <a:effectLst/>
              </a:rPr>
              <a:t>In the code, the </a:t>
            </a:r>
            <a:r>
              <a:rPr lang="en-US" sz="2200" b="0" i="0" dirty="0" err="1">
                <a:solidFill>
                  <a:schemeClr val="tx1">
                    <a:lumMod val="85000"/>
                    <a:lumOff val="15000"/>
                  </a:schemeClr>
                </a:solidFill>
                <a:effectLst/>
              </a:rPr>
              <a:t>ReLU</a:t>
            </a:r>
            <a:r>
              <a:rPr lang="en-US" sz="2200" b="0" i="0" dirty="0">
                <a:solidFill>
                  <a:schemeClr val="tx1">
                    <a:lumMod val="85000"/>
                    <a:lumOff val="15000"/>
                  </a:schemeClr>
                </a:solidFill>
                <a:effectLst/>
              </a:rPr>
              <a:t> activation function is used to introduce non-linearity into the model, allowing it to learn complex patterns and relationships within the input data. It is applied to the output of the convolutional and dense layers, which allows the model to learn different feature representations at each layer.</a:t>
            </a:r>
            <a:r>
              <a:rPr lang="en-US" sz="3600" b="0" i="0" dirty="0">
                <a:solidFill>
                  <a:srgbClr val="D1D5DB"/>
                </a:solidFill>
                <a:effectLst/>
              </a:rPr>
              <a:t> </a:t>
            </a:r>
            <a:r>
              <a:rPr lang="en-US" sz="2100" b="0" i="0" dirty="0">
                <a:solidFill>
                  <a:schemeClr val="tx1">
                    <a:lumMod val="95000"/>
                    <a:lumOff val="5000"/>
                  </a:schemeClr>
                </a:solidFill>
                <a:effectLst/>
              </a:rPr>
              <a:t>This can help in speeding up the training process of the model, as it reduces the occurrence of the vanishing gradient problem and allows the model to learn faster</a:t>
            </a:r>
            <a:endParaRPr lang="en-US" sz="2100" dirty="0">
              <a:solidFill>
                <a:schemeClr val="tx1">
                  <a:lumMod val="95000"/>
                  <a:lumOff val="5000"/>
                </a:schemeClr>
              </a:solidFill>
              <a:highlight>
                <a:srgbClr val="F5F5F5"/>
              </a:highlight>
              <a:cs typeface="Segoe UI"/>
            </a:endParaRPr>
          </a:p>
          <a:p>
            <a:endParaRPr lang="en-IN" sz="1400" b="1" dirty="0">
              <a:highlight>
                <a:srgbClr val="FFFF00"/>
              </a:highlight>
            </a:endParaRPr>
          </a:p>
        </p:txBody>
      </p:sp>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latin typeface="Segoe UI Semibold"/>
                <a:cs typeface="Segoe UI Semibold"/>
              </a:rPr>
              <a:t>ACTIVATION FUNCTIONS</a:t>
            </a:r>
          </a:p>
        </p:txBody>
      </p:sp>
    </p:spTree>
    <p:extLst>
      <p:ext uri="{BB962C8B-B14F-4D97-AF65-F5344CB8AC3E}">
        <p14:creationId xmlns:p14="http://schemas.microsoft.com/office/powerpoint/2010/main" val="1764756509"/>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{1B5C0A07-2C9E-420A-81DB-335D7529F690}tf16411177_win32</Template>
  <TotalTime>221</TotalTime>
  <Words>1658</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Arial,Sans-Serif</vt:lpstr>
      <vt:lpstr>Calibri</vt:lpstr>
      <vt:lpstr>Segoe UI</vt:lpstr>
      <vt:lpstr>Segoe UI Light</vt:lpstr>
      <vt:lpstr>Segoe UI Semibold</vt:lpstr>
      <vt:lpstr>Söhne</vt:lpstr>
      <vt:lpstr>Get Started with 3D</vt:lpstr>
      <vt:lpstr>FAKE IMAGE DETECTION</vt:lpstr>
      <vt:lpstr>Fake Image Detection with ELA and CNN (OVERVIEW)</vt:lpstr>
      <vt:lpstr>LIBRARIES AND MODULES USED </vt:lpstr>
      <vt:lpstr>PowerPoint Presentation</vt:lpstr>
      <vt:lpstr>STEPS IN DATA PREPERATION</vt:lpstr>
      <vt:lpstr>CONVOLUTIONAL NEURAL NETWORK (CNN) BUILDING</vt:lpstr>
      <vt:lpstr>PowerPoint Presentation</vt:lpstr>
      <vt:lpstr>PowerPoint Presentation</vt:lpstr>
      <vt:lpstr>ACTIVATION FUNCTIONS</vt:lpstr>
      <vt:lpstr>RMSprop optimizer</vt:lpstr>
      <vt:lpstr>LIMITATIONS </vt:lpstr>
      <vt:lpstr> False Positives: The CNN and ELA algorithms are not perfect and can produce false positives, identifying genuine images as fake. This can be particularly problematic in situations where a high degree of accuracy is required, such as in legal or forensic applications.  Limited Interpretability: Neural networks like CNN are complex and opaque, meaning it can be difficult to understand how they arrive at their decision to classify an image as fake or genuine. This can be a problem for users who require interpretability and transparency in their decision-making processes.</vt:lpstr>
      <vt:lpstr>ACCURACY AND RESULTS</vt:lpstr>
      <vt:lpstr>COMPARISON</vt:lpstr>
      <vt:lpstr>MORDEN ALGORITHMS FOR FAKE IMAGE DETECTION</vt:lpstr>
      <vt:lpstr>Noise Analysis: This algorithm analyzes the noise patterns in an image to identify any inconsistencies that may indicate manipulation. It compares the noise patterns in different regions of the image to identify discrepancies and flag images that have been manipulated.  Face Manipulation Detection: This algorithm uses facial recognition technology to detect inconsistencies in facial features, such as eye placement, skin tone, and hair. It can identify images where the face has been manipulated or replaced and flag them as fake. </vt:lpstr>
      <vt:lpstr>   This concludes our presentation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IMAGE DETECTION</dc:title>
  <dc:creator>jaya d</dc:creator>
  <cp:lastModifiedBy>jaya d</cp:lastModifiedBy>
  <cp:revision>240</cp:revision>
  <dcterms:created xsi:type="dcterms:W3CDTF">2023-04-21T15:27:48Z</dcterms:created>
  <dcterms:modified xsi:type="dcterms:W3CDTF">2023-05-01T03:55:50Z</dcterms:modified>
</cp:coreProperties>
</file>