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131AC4-D2C0-4C89-A670-DE6C587F8E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ACC3839-097A-462E-B449-8DB338098F2A}">
      <dgm:prSet phldrT="[Text]" custT="1"/>
      <dgm:spPr/>
      <dgm:t>
        <a:bodyPr/>
        <a:lstStyle/>
        <a:p>
          <a:r>
            <a:rPr lang="en-US" sz="2000" b="1" dirty="0"/>
            <a:t>Categorical Variables</a:t>
          </a:r>
          <a:endParaRPr lang="en-IN" sz="2000" b="1" dirty="0"/>
        </a:p>
      </dgm:t>
    </dgm:pt>
    <dgm:pt modelId="{3955218B-CC9D-45A8-BC81-A1495EE60CCC}" type="parTrans" cxnId="{897F2502-F336-45D4-B882-946B583BF22B}">
      <dgm:prSet/>
      <dgm:spPr/>
      <dgm:t>
        <a:bodyPr/>
        <a:lstStyle/>
        <a:p>
          <a:endParaRPr lang="en-IN"/>
        </a:p>
      </dgm:t>
    </dgm:pt>
    <dgm:pt modelId="{3EC23A49-04BE-4CB2-A1C5-641CD32A2022}" type="sibTrans" cxnId="{897F2502-F336-45D4-B882-946B583BF22B}">
      <dgm:prSet/>
      <dgm:spPr/>
      <dgm:t>
        <a:bodyPr/>
        <a:lstStyle/>
        <a:p>
          <a:endParaRPr lang="en-IN"/>
        </a:p>
      </dgm:t>
    </dgm:pt>
    <dgm:pt modelId="{B1D129A2-009D-4DFA-9B49-CDBFF590CDE9}">
      <dgm:prSet phldrT="[Text]"/>
      <dgm:spPr/>
      <dgm:t>
        <a:bodyPr/>
        <a:lstStyle/>
        <a:p>
          <a:r>
            <a:rPr lang="en-US" dirty="0"/>
            <a:t>Mode of communication used by customer (Channel)</a:t>
          </a:r>
          <a:endParaRPr lang="en-IN" dirty="0"/>
        </a:p>
      </dgm:t>
    </dgm:pt>
    <dgm:pt modelId="{462066A8-0BA9-475F-A50C-A5046A72747D}" type="parTrans" cxnId="{1A6ADCB7-6DBE-4619-BD99-0DC5FF0EB0A0}">
      <dgm:prSet/>
      <dgm:spPr/>
      <dgm:t>
        <a:bodyPr/>
        <a:lstStyle/>
        <a:p>
          <a:endParaRPr lang="en-IN"/>
        </a:p>
      </dgm:t>
    </dgm:pt>
    <dgm:pt modelId="{DFB31CF3-BE50-4BD9-A9F0-A147E7A62FA1}" type="sibTrans" cxnId="{1A6ADCB7-6DBE-4619-BD99-0DC5FF0EB0A0}">
      <dgm:prSet/>
      <dgm:spPr/>
      <dgm:t>
        <a:bodyPr/>
        <a:lstStyle/>
        <a:p>
          <a:endParaRPr lang="en-IN"/>
        </a:p>
      </dgm:t>
    </dgm:pt>
    <dgm:pt modelId="{F40E16E8-D95B-402F-A237-2FFF0F46F54D}">
      <dgm:prSet phldrT="[Text]"/>
      <dgm:spPr/>
      <dgm:t>
        <a:bodyPr/>
        <a:lstStyle/>
        <a:p>
          <a:r>
            <a:rPr lang="en-US" dirty="0"/>
            <a:t>Reason behind the complaint</a:t>
          </a:r>
          <a:endParaRPr lang="en-IN" dirty="0"/>
        </a:p>
      </dgm:t>
    </dgm:pt>
    <dgm:pt modelId="{C7395419-CEE5-44BF-9C93-DAC81C9A9E45}" type="parTrans" cxnId="{B14EEDD7-845E-428F-9A3F-A9DAB7308C72}">
      <dgm:prSet/>
      <dgm:spPr/>
      <dgm:t>
        <a:bodyPr/>
        <a:lstStyle/>
        <a:p>
          <a:endParaRPr lang="en-IN"/>
        </a:p>
      </dgm:t>
    </dgm:pt>
    <dgm:pt modelId="{4AD5CA34-750F-43DF-B4F4-80F08A4A369F}" type="sibTrans" cxnId="{B14EEDD7-845E-428F-9A3F-A9DAB7308C72}">
      <dgm:prSet/>
      <dgm:spPr/>
      <dgm:t>
        <a:bodyPr/>
        <a:lstStyle/>
        <a:p>
          <a:endParaRPr lang="en-IN"/>
        </a:p>
      </dgm:t>
    </dgm:pt>
    <dgm:pt modelId="{91D94657-92AE-44E1-A5CD-7DEFC516DBD1}">
      <dgm:prSet phldrT="[Text]"/>
      <dgm:spPr/>
      <dgm:t>
        <a:bodyPr/>
        <a:lstStyle/>
        <a:p>
          <a:r>
            <a:rPr lang="en-US" dirty="0"/>
            <a:t>Response time</a:t>
          </a:r>
          <a:endParaRPr lang="en-IN" dirty="0"/>
        </a:p>
      </dgm:t>
    </dgm:pt>
    <dgm:pt modelId="{4269A779-A9B8-4749-AE25-675A7A251BD9}" type="parTrans" cxnId="{F7F314BB-BF47-47FE-91C4-88D8A32B98FB}">
      <dgm:prSet/>
      <dgm:spPr/>
      <dgm:t>
        <a:bodyPr/>
        <a:lstStyle/>
        <a:p>
          <a:endParaRPr lang="en-IN"/>
        </a:p>
      </dgm:t>
    </dgm:pt>
    <dgm:pt modelId="{5D6637E5-87E0-444B-BEC4-1D7795561907}" type="sibTrans" cxnId="{F7F314BB-BF47-47FE-91C4-88D8A32B98FB}">
      <dgm:prSet/>
      <dgm:spPr/>
      <dgm:t>
        <a:bodyPr/>
        <a:lstStyle/>
        <a:p>
          <a:endParaRPr lang="en-IN"/>
        </a:p>
      </dgm:t>
    </dgm:pt>
    <dgm:pt modelId="{F96CEDA8-FA2A-4CF6-9256-BE60D291F147}">
      <dgm:prSet phldrT="[Text]"/>
      <dgm:spPr/>
      <dgm:t>
        <a:bodyPr/>
        <a:lstStyle/>
        <a:p>
          <a:r>
            <a:rPr lang="en-US" dirty="0"/>
            <a:t>Call Center</a:t>
          </a:r>
          <a:endParaRPr lang="en-IN" dirty="0"/>
        </a:p>
      </dgm:t>
    </dgm:pt>
    <dgm:pt modelId="{4A21E6EA-2740-4274-A808-D1319CDBD6DF}" type="parTrans" cxnId="{2F3CC92B-27D7-4EEA-B696-89FA43A73F29}">
      <dgm:prSet/>
      <dgm:spPr/>
      <dgm:t>
        <a:bodyPr/>
        <a:lstStyle/>
        <a:p>
          <a:endParaRPr lang="en-IN"/>
        </a:p>
      </dgm:t>
    </dgm:pt>
    <dgm:pt modelId="{E85FB155-8842-47C3-A7DD-7780B7356439}" type="sibTrans" cxnId="{2F3CC92B-27D7-4EEA-B696-89FA43A73F29}">
      <dgm:prSet/>
      <dgm:spPr/>
      <dgm:t>
        <a:bodyPr/>
        <a:lstStyle/>
        <a:p>
          <a:endParaRPr lang="en-IN"/>
        </a:p>
      </dgm:t>
    </dgm:pt>
    <dgm:pt modelId="{C347FBBA-1152-47C2-9798-2961503D2383}">
      <dgm:prSet phldrT="[Text]"/>
      <dgm:spPr/>
      <dgm:t>
        <a:bodyPr/>
        <a:lstStyle/>
        <a:p>
          <a:r>
            <a:rPr lang="en-US" dirty="0"/>
            <a:t>City, State, Month, Year</a:t>
          </a:r>
          <a:endParaRPr lang="en-IN" dirty="0"/>
        </a:p>
      </dgm:t>
    </dgm:pt>
    <dgm:pt modelId="{60C768CF-1C06-40CB-B56D-5B64A424C9A4}" type="parTrans" cxnId="{C7E9908C-F8F2-44CD-B1B0-4F391BB2A771}">
      <dgm:prSet/>
      <dgm:spPr/>
      <dgm:t>
        <a:bodyPr/>
        <a:lstStyle/>
        <a:p>
          <a:endParaRPr lang="en-IN"/>
        </a:p>
      </dgm:t>
    </dgm:pt>
    <dgm:pt modelId="{3B8166CE-134F-49AB-8287-F3767F993157}" type="sibTrans" cxnId="{C7E9908C-F8F2-44CD-B1B0-4F391BB2A771}">
      <dgm:prSet/>
      <dgm:spPr/>
      <dgm:t>
        <a:bodyPr/>
        <a:lstStyle/>
        <a:p>
          <a:endParaRPr lang="en-IN"/>
        </a:p>
      </dgm:t>
    </dgm:pt>
    <dgm:pt modelId="{ED7B3D98-D84C-4299-97BA-92DF700EB3CD}" type="pres">
      <dgm:prSet presAssocID="{C2131AC4-D2C0-4C89-A670-DE6C587F8E18}" presName="linear" presStyleCnt="0">
        <dgm:presLayoutVars>
          <dgm:animLvl val="lvl"/>
          <dgm:resizeHandles val="exact"/>
        </dgm:presLayoutVars>
      </dgm:prSet>
      <dgm:spPr/>
    </dgm:pt>
    <dgm:pt modelId="{50DA7134-651E-4E05-8DDC-6A997E66E972}" type="pres">
      <dgm:prSet presAssocID="{7ACC3839-097A-462E-B449-8DB338098F2A}" presName="parentText" presStyleLbl="node1" presStyleIdx="0" presStyleCnt="1">
        <dgm:presLayoutVars>
          <dgm:chMax val="0"/>
          <dgm:bulletEnabled val="1"/>
        </dgm:presLayoutVars>
      </dgm:prSet>
      <dgm:spPr/>
    </dgm:pt>
    <dgm:pt modelId="{413ED511-8EAA-49D3-A51D-8BF8FC1C6132}" type="pres">
      <dgm:prSet presAssocID="{7ACC3839-097A-462E-B449-8DB338098F2A}" presName="childText" presStyleLbl="revTx" presStyleIdx="0" presStyleCnt="1">
        <dgm:presLayoutVars>
          <dgm:bulletEnabled val="1"/>
        </dgm:presLayoutVars>
      </dgm:prSet>
      <dgm:spPr/>
    </dgm:pt>
  </dgm:ptLst>
  <dgm:cxnLst>
    <dgm:cxn modelId="{897F2502-F336-45D4-B882-946B583BF22B}" srcId="{C2131AC4-D2C0-4C89-A670-DE6C587F8E18}" destId="{7ACC3839-097A-462E-B449-8DB338098F2A}" srcOrd="0" destOrd="0" parTransId="{3955218B-CC9D-45A8-BC81-A1495EE60CCC}" sibTransId="{3EC23A49-04BE-4CB2-A1C5-641CD32A2022}"/>
    <dgm:cxn modelId="{01FFC607-67AC-41BA-8502-9354A07B4F75}" type="presOf" srcId="{C2131AC4-D2C0-4C89-A670-DE6C587F8E18}" destId="{ED7B3D98-D84C-4299-97BA-92DF700EB3CD}" srcOrd="0" destOrd="0" presId="urn:microsoft.com/office/officeart/2005/8/layout/vList2"/>
    <dgm:cxn modelId="{F6578D24-63FC-4B57-BC41-6FA4D9101ACA}" type="presOf" srcId="{B1D129A2-009D-4DFA-9B49-CDBFF590CDE9}" destId="{413ED511-8EAA-49D3-A51D-8BF8FC1C6132}" srcOrd="0" destOrd="0" presId="urn:microsoft.com/office/officeart/2005/8/layout/vList2"/>
    <dgm:cxn modelId="{2F3CC92B-27D7-4EEA-B696-89FA43A73F29}" srcId="{7ACC3839-097A-462E-B449-8DB338098F2A}" destId="{F96CEDA8-FA2A-4CF6-9256-BE60D291F147}" srcOrd="3" destOrd="0" parTransId="{4A21E6EA-2740-4274-A808-D1319CDBD6DF}" sibTransId="{E85FB155-8842-47C3-A7DD-7780B7356439}"/>
    <dgm:cxn modelId="{AE0F8546-B1AA-404B-B238-079ED0AA8C5E}" type="presOf" srcId="{F40E16E8-D95B-402F-A237-2FFF0F46F54D}" destId="{413ED511-8EAA-49D3-A51D-8BF8FC1C6132}" srcOrd="0" destOrd="1" presId="urn:microsoft.com/office/officeart/2005/8/layout/vList2"/>
    <dgm:cxn modelId="{A9AAA676-77D6-41E1-88F6-372AFB15FCB2}" type="presOf" srcId="{F96CEDA8-FA2A-4CF6-9256-BE60D291F147}" destId="{413ED511-8EAA-49D3-A51D-8BF8FC1C6132}" srcOrd="0" destOrd="3" presId="urn:microsoft.com/office/officeart/2005/8/layout/vList2"/>
    <dgm:cxn modelId="{5400D658-548D-4A9B-9665-CC331A8D319B}" type="presOf" srcId="{7ACC3839-097A-462E-B449-8DB338098F2A}" destId="{50DA7134-651E-4E05-8DDC-6A997E66E972}" srcOrd="0" destOrd="0" presId="urn:microsoft.com/office/officeart/2005/8/layout/vList2"/>
    <dgm:cxn modelId="{C7E9908C-F8F2-44CD-B1B0-4F391BB2A771}" srcId="{7ACC3839-097A-462E-B449-8DB338098F2A}" destId="{C347FBBA-1152-47C2-9798-2961503D2383}" srcOrd="4" destOrd="0" parTransId="{60C768CF-1C06-40CB-B56D-5B64A424C9A4}" sibTransId="{3B8166CE-134F-49AB-8287-F3767F993157}"/>
    <dgm:cxn modelId="{1A6ADCB7-6DBE-4619-BD99-0DC5FF0EB0A0}" srcId="{7ACC3839-097A-462E-B449-8DB338098F2A}" destId="{B1D129A2-009D-4DFA-9B49-CDBFF590CDE9}" srcOrd="0" destOrd="0" parTransId="{462066A8-0BA9-475F-A50C-A5046A72747D}" sibTransId="{DFB31CF3-BE50-4BD9-A9F0-A147E7A62FA1}"/>
    <dgm:cxn modelId="{F7F314BB-BF47-47FE-91C4-88D8A32B98FB}" srcId="{7ACC3839-097A-462E-B449-8DB338098F2A}" destId="{91D94657-92AE-44E1-A5CD-7DEFC516DBD1}" srcOrd="2" destOrd="0" parTransId="{4269A779-A9B8-4749-AE25-675A7A251BD9}" sibTransId="{5D6637E5-87E0-444B-BEC4-1D7795561907}"/>
    <dgm:cxn modelId="{F96FDDBB-895C-4307-9B33-4BE471902322}" type="presOf" srcId="{C347FBBA-1152-47C2-9798-2961503D2383}" destId="{413ED511-8EAA-49D3-A51D-8BF8FC1C6132}" srcOrd="0" destOrd="4" presId="urn:microsoft.com/office/officeart/2005/8/layout/vList2"/>
    <dgm:cxn modelId="{B14EEDD7-845E-428F-9A3F-A9DAB7308C72}" srcId="{7ACC3839-097A-462E-B449-8DB338098F2A}" destId="{F40E16E8-D95B-402F-A237-2FFF0F46F54D}" srcOrd="1" destOrd="0" parTransId="{C7395419-CEE5-44BF-9C93-DAC81C9A9E45}" sibTransId="{4AD5CA34-750F-43DF-B4F4-80F08A4A369F}"/>
    <dgm:cxn modelId="{4A376DD9-E8F0-4B58-ADC4-B8BFA72DDE84}" type="presOf" srcId="{91D94657-92AE-44E1-A5CD-7DEFC516DBD1}" destId="{413ED511-8EAA-49D3-A51D-8BF8FC1C6132}" srcOrd="0" destOrd="2" presId="urn:microsoft.com/office/officeart/2005/8/layout/vList2"/>
    <dgm:cxn modelId="{988DE93D-0004-4E0F-8ABA-6870A292D2CB}" type="presParOf" srcId="{ED7B3D98-D84C-4299-97BA-92DF700EB3CD}" destId="{50DA7134-651E-4E05-8DDC-6A997E66E972}" srcOrd="0" destOrd="0" presId="urn:microsoft.com/office/officeart/2005/8/layout/vList2"/>
    <dgm:cxn modelId="{F3D0DABE-53C9-403C-8AE3-F250699FB273}" type="presParOf" srcId="{ED7B3D98-D84C-4299-97BA-92DF700EB3CD}" destId="{413ED511-8EAA-49D3-A51D-8BF8FC1C613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131AC4-D2C0-4C89-A670-DE6C587F8E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ACC3839-097A-462E-B449-8DB338098F2A}">
      <dgm:prSet phldrT="[Text]" custT="1"/>
      <dgm:spPr/>
      <dgm:t>
        <a:bodyPr/>
        <a:lstStyle/>
        <a:p>
          <a:r>
            <a:rPr lang="en-US" sz="2000" b="1" kern="1200" dirty="0">
              <a:solidFill>
                <a:schemeClr val="bg1"/>
              </a:solidFill>
              <a:latin typeface="+mn-lt"/>
              <a:ea typeface="+mn-ea"/>
              <a:cs typeface="+mn-cs"/>
            </a:rPr>
            <a:t>Continuous</a:t>
          </a:r>
          <a:r>
            <a:rPr lang="en-US" sz="2000" kern="1200" dirty="0">
              <a:solidFill>
                <a:schemeClr val="bg1"/>
              </a:solidFill>
              <a:latin typeface="+mn-lt"/>
            </a:rPr>
            <a:t> </a:t>
          </a:r>
          <a:r>
            <a:rPr lang="en-US" sz="2000" b="1" kern="1200" dirty="0">
              <a:solidFill>
                <a:schemeClr val="bg1"/>
              </a:solidFill>
              <a:latin typeface="+mn-lt"/>
              <a:ea typeface="+mn-ea"/>
              <a:cs typeface="+mn-cs"/>
            </a:rPr>
            <a:t>Variables</a:t>
          </a:r>
          <a:endParaRPr lang="en-IN" sz="2000" b="1" kern="1200" dirty="0">
            <a:solidFill>
              <a:schemeClr val="bg1"/>
            </a:solidFill>
            <a:latin typeface="+mn-lt"/>
            <a:ea typeface="+mn-ea"/>
            <a:cs typeface="+mn-cs"/>
          </a:endParaRPr>
        </a:p>
      </dgm:t>
    </dgm:pt>
    <dgm:pt modelId="{3955218B-CC9D-45A8-BC81-A1495EE60CCC}" type="parTrans" cxnId="{897F2502-F336-45D4-B882-946B583BF22B}">
      <dgm:prSet/>
      <dgm:spPr/>
      <dgm:t>
        <a:bodyPr/>
        <a:lstStyle/>
        <a:p>
          <a:endParaRPr lang="en-IN"/>
        </a:p>
      </dgm:t>
    </dgm:pt>
    <dgm:pt modelId="{3EC23A49-04BE-4CB2-A1C5-641CD32A2022}" type="sibTrans" cxnId="{897F2502-F336-45D4-B882-946B583BF22B}">
      <dgm:prSet/>
      <dgm:spPr/>
      <dgm:t>
        <a:bodyPr/>
        <a:lstStyle/>
        <a:p>
          <a:endParaRPr lang="en-IN"/>
        </a:p>
      </dgm:t>
    </dgm:pt>
    <dgm:pt modelId="{B1D129A2-009D-4DFA-9B49-CDBFF590CDE9}">
      <dgm:prSet phldrT="[Text]" custT="1"/>
      <dgm:spPr/>
      <dgm:t>
        <a:bodyPr/>
        <a:lstStyle/>
        <a:p>
          <a:r>
            <a:rPr lang="en-US" sz="2800" kern="1200" dirty="0">
              <a:solidFill>
                <a:prstClr val="black">
                  <a:hueOff val="0"/>
                  <a:satOff val="0"/>
                  <a:lumOff val="0"/>
                  <a:alphaOff val="0"/>
                </a:prstClr>
              </a:solidFill>
              <a:latin typeface="+mn-lt"/>
              <a:ea typeface="+mn-ea"/>
              <a:cs typeface="+mn-cs"/>
            </a:rPr>
            <a:t>Customer</a:t>
          </a:r>
          <a:r>
            <a:rPr lang="en-US" sz="2800" kern="1200" dirty="0">
              <a:latin typeface="+mn-lt"/>
            </a:rPr>
            <a:t> </a:t>
          </a:r>
          <a:r>
            <a:rPr lang="en-US" sz="2800" kern="1200" dirty="0">
              <a:solidFill>
                <a:prstClr val="black">
                  <a:hueOff val="0"/>
                  <a:satOff val="0"/>
                  <a:lumOff val="0"/>
                  <a:alphaOff val="0"/>
                </a:prstClr>
              </a:solidFill>
              <a:latin typeface="+mn-lt"/>
              <a:ea typeface="+mn-ea"/>
              <a:cs typeface="+mn-cs"/>
            </a:rPr>
            <a:t>Sentiment</a:t>
          </a:r>
          <a:endParaRPr lang="en-IN" sz="2800" kern="1200" dirty="0">
            <a:solidFill>
              <a:prstClr val="black">
                <a:hueOff val="0"/>
                <a:satOff val="0"/>
                <a:lumOff val="0"/>
                <a:alphaOff val="0"/>
              </a:prstClr>
            </a:solidFill>
            <a:latin typeface="+mn-lt"/>
            <a:ea typeface="+mn-ea"/>
            <a:cs typeface="+mn-cs"/>
          </a:endParaRPr>
        </a:p>
      </dgm:t>
    </dgm:pt>
    <dgm:pt modelId="{462066A8-0BA9-475F-A50C-A5046A72747D}" type="parTrans" cxnId="{1A6ADCB7-6DBE-4619-BD99-0DC5FF0EB0A0}">
      <dgm:prSet/>
      <dgm:spPr/>
      <dgm:t>
        <a:bodyPr/>
        <a:lstStyle/>
        <a:p>
          <a:endParaRPr lang="en-IN"/>
        </a:p>
      </dgm:t>
    </dgm:pt>
    <dgm:pt modelId="{DFB31CF3-BE50-4BD9-A9F0-A147E7A62FA1}" type="sibTrans" cxnId="{1A6ADCB7-6DBE-4619-BD99-0DC5FF0EB0A0}">
      <dgm:prSet/>
      <dgm:spPr/>
      <dgm:t>
        <a:bodyPr/>
        <a:lstStyle/>
        <a:p>
          <a:endParaRPr lang="en-IN"/>
        </a:p>
      </dgm:t>
    </dgm:pt>
    <dgm:pt modelId="{F40E16E8-D95B-402F-A237-2FFF0F46F54D}">
      <dgm:prSet phldrT="[Text]" custT="1"/>
      <dgm:spPr/>
      <dgm:t>
        <a:bodyPr/>
        <a:lstStyle/>
        <a:p>
          <a:r>
            <a:rPr lang="en-US" sz="2800" kern="1200" dirty="0">
              <a:solidFill>
                <a:prstClr val="black">
                  <a:hueOff val="0"/>
                  <a:satOff val="0"/>
                  <a:lumOff val="0"/>
                  <a:alphaOff val="0"/>
                </a:prstClr>
              </a:solidFill>
              <a:latin typeface="+mn-lt"/>
              <a:ea typeface="+mn-ea"/>
              <a:cs typeface="+mn-cs"/>
            </a:rPr>
            <a:t>CSAT</a:t>
          </a:r>
          <a:r>
            <a:rPr lang="en-US" sz="2800" kern="1200" dirty="0">
              <a:latin typeface="+mn-lt"/>
            </a:rPr>
            <a:t> </a:t>
          </a:r>
          <a:r>
            <a:rPr lang="en-US" sz="2800" kern="1200" dirty="0">
              <a:solidFill>
                <a:prstClr val="black">
                  <a:hueOff val="0"/>
                  <a:satOff val="0"/>
                  <a:lumOff val="0"/>
                  <a:alphaOff val="0"/>
                </a:prstClr>
              </a:solidFill>
              <a:latin typeface="+mn-lt"/>
              <a:ea typeface="+mn-ea"/>
              <a:cs typeface="+mn-cs"/>
            </a:rPr>
            <a:t>Score</a:t>
          </a:r>
          <a:endParaRPr lang="en-IN" sz="2800" kern="1200" dirty="0">
            <a:solidFill>
              <a:prstClr val="black">
                <a:hueOff val="0"/>
                <a:satOff val="0"/>
                <a:lumOff val="0"/>
                <a:alphaOff val="0"/>
              </a:prstClr>
            </a:solidFill>
            <a:latin typeface="+mn-lt"/>
            <a:ea typeface="+mn-ea"/>
            <a:cs typeface="+mn-cs"/>
          </a:endParaRPr>
        </a:p>
      </dgm:t>
    </dgm:pt>
    <dgm:pt modelId="{C7395419-CEE5-44BF-9C93-DAC81C9A9E45}" type="parTrans" cxnId="{B14EEDD7-845E-428F-9A3F-A9DAB7308C72}">
      <dgm:prSet/>
      <dgm:spPr/>
      <dgm:t>
        <a:bodyPr/>
        <a:lstStyle/>
        <a:p>
          <a:endParaRPr lang="en-IN"/>
        </a:p>
      </dgm:t>
    </dgm:pt>
    <dgm:pt modelId="{4AD5CA34-750F-43DF-B4F4-80F08A4A369F}" type="sibTrans" cxnId="{B14EEDD7-845E-428F-9A3F-A9DAB7308C72}">
      <dgm:prSet/>
      <dgm:spPr/>
      <dgm:t>
        <a:bodyPr/>
        <a:lstStyle/>
        <a:p>
          <a:endParaRPr lang="en-IN"/>
        </a:p>
      </dgm:t>
    </dgm:pt>
    <dgm:pt modelId="{A55FD852-BB04-4CEC-9A95-3DD36E8B97AB}" type="pres">
      <dgm:prSet presAssocID="{C2131AC4-D2C0-4C89-A670-DE6C587F8E18}" presName="linear" presStyleCnt="0">
        <dgm:presLayoutVars>
          <dgm:animLvl val="lvl"/>
          <dgm:resizeHandles val="exact"/>
        </dgm:presLayoutVars>
      </dgm:prSet>
      <dgm:spPr/>
    </dgm:pt>
    <dgm:pt modelId="{7424E30E-A498-4EFE-A7A2-A84E81C50D5E}" type="pres">
      <dgm:prSet presAssocID="{7ACC3839-097A-462E-B449-8DB338098F2A}" presName="parentText" presStyleLbl="node1" presStyleIdx="0" presStyleCnt="1" custScaleY="57421">
        <dgm:presLayoutVars>
          <dgm:chMax val="0"/>
          <dgm:bulletEnabled val="1"/>
        </dgm:presLayoutVars>
      </dgm:prSet>
      <dgm:spPr/>
    </dgm:pt>
    <dgm:pt modelId="{5B85E448-6124-49BA-98A7-85BB8788764E}" type="pres">
      <dgm:prSet presAssocID="{7ACC3839-097A-462E-B449-8DB338098F2A}" presName="childText" presStyleLbl="revTx" presStyleIdx="0" presStyleCnt="1">
        <dgm:presLayoutVars>
          <dgm:bulletEnabled val="1"/>
        </dgm:presLayoutVars>
      </dgm:prSet>
      <dgm:spPr/>
    </dgm:pt>
  </dgm:ptLst>
  <dgm:cxnLst>
    <dgm:cxn modelId="{897F2502-F336-45D4-B882-946B583BF22B}" srcId="{C2131AC4-D2C0-4C89-A670-DE6C587F8E18}" destId="{7ACC3839-097A-462E-B449-8DB338098F2A}" srcOrd="0" destOrd="0" parTransId="{3955218B-CC9D-45A8-BC81-A1495EE60CCC}" sibTransId="{3EC23A49-04BE-4CB2-A1C5-641CD32A2022}"/>
    <dgm:cxn modelId="{E866D369-22B9-4EFB-8E1C-35F4DCA81C51}" type="presOf" srcId="{B1D129A2-009D-4DFA-9B49-CDBFF590CDE9}" destId="{5B85E448-6124-49BA-98A7-85BB8788764E}" srcOrd="0" destOrd="0" presId="urn:microsoft.com/office/officeart/2005/8/layout/vList2"/>
    <dgm:cxn modelId="{0F592E70-D939-4E81-AB98-FAA161C825D4}" type="presOf" srcId="{7ACC3839-097A-462E-B449-8DB338098F2A}" destId="{7424E30E-A498-4EFE-A7A2-A84E81C50D5E}" srcOrd="0" destOrd="0" presId="urn:microsoft.com/office/officeart/2005/8/layout/vList2"/>
    <dgm:cxn modelId="{1920C49A-2627-42F2-9399-0C80644B2E75}" type="presOf" srcId="{C2131AC4-D2C0-4C89-A670-DE6C587F8E18}" destId="{A55FD852-BB04-4CEC-9A95-3DD36E8B97AB}" srcOrd="0" destOrd="0" presId="urn:microsoft.com/office/officeart/2005/8/layout/vList2"/>
    <dgm:cxn modelId="{1A6ADCB7-6DBE-4619-BD99-0DC5FF0EB0A0}" srcId="{7ACC3839-097A-462E-B449-8DB338098F2A}" destId="{B1D129A2-009D-4DFA-9B49-CDBFF590CDE9}" srcOrd="0" destOrd="0" parTransId="{462066A8-0BA9-475F-A50C-A5046A72747D}" sibTransId="{DFB31CF3-BE50-4BD9-A9F0-A147E7A62FA1}"/>
    <dgm:cxn modelId="{B14EEDD7-845E-428F-9A3F-A9DAB7308C72}" srcId="{7ACC3839-097A-462E-B449-8DB338098F2A}" destId="{F40E16E8-D95B-402F-A237-2FFF0F46F54D}" srcOrd="1" destOrd="0" parTransId="{C7395419-CEE5-44BF-9C93-DAC81C9A9E45}" sibTransId="{4AD5CA34-750F-43DF-B4F4-80F08A4A369F}"/>
    <dgm:cxn modelId="{10868FF4-EC3F-4E1D-916D-6E3E4F99ED25}" type="presOf" srcId="{F40E16E8-D95B-402F-A237-2FFF0F46F54D}" destId="{5B85E448-6124-49BA-98A7-85BB8788764E}" srcOrd="0" destOrd="1" presId="urn:microsoft.com/office/officeart/2005/8/layout/vList2"/>
    <dgm:cxn modelId="{0EEF2C06-58CF-436B-94EC-B26FAB9D5510}" type="presParOf" srcId="{A55FD852-BB04-4CEC-9A95-3DD36E8B97AB}" destId="{7424E30E-A498-4EFE-A7A2-A84E81C50D5E}" srcOrd="0" destOrd="0" presId="urn:microsoft.com/office/officeart/2005/8/layout/vList2"/>
    <dgm:cxn modelId="{5C10E0DB-F622-4048-B481-11D0BAB1B4A6}" type="presParOf" srcId="{A55FD852-BB04-4CEC-9A95-3DD36E8B97AB}" destId="{5B85E448-6124-49BA-98A7-85BB8788764E}"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C0CFAD-48D9-40F5-AEF4-0053B4BE1197}"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IN"/>
        </a:p>
      </dgm:t>
    </dgm:pt>
    <dgm:pt modelId="{17C1F347-1086-4F4F-B111-7B89256F0DC9}">
      <dgm:prSet phldrT="[Text]"/>
      <dgm:spPr/>
      <dgm:t>
        <a:bodyPr/>
        <a:lstStyle/>
        <a:p>
          <a:r>
            <a:rPr lang="en-US" dirty="0"/>
            <a:t>Bar Chart</a:t>
          </a:r>
          <a:endParaRPr lang="en-IN" dirty="0"/>
        </a:p>
      </dgm:t>
    </dgm:pt>
    <dgm:pt modelId="{55E00491-BF6D-4CA3-9E6A-F2E2F05ADE0A}" type="parTrans" cxnId="{57B01171-641D-4CB0-8D1E-78E70F0856AB}">
      <dgm:prSet/>
      <dgm:spPr/>
      <dgm:t>
        <a:bodyPr/>
        <a:lstStyle/>
        <a:p>
          <a:endParaRPr lang="en-IN"/>
        </a:p>
      </dgm:t>
    </dgm:pt>
    <dgm:pt modelId="{D9863CE0-2482-435E-ABE7-1A09D4418F27}" type="sibTrans" cxnId="{57B01171-641D-4CB0-8D1E-78E70F0856AB}">
      <dgm:prSet/>
      <dgm:spPr/>
      <dgm:t>
        <a:bodyPr/>
        <a:lstStyle/>
        <a:p>
          <a:endParaRPr lang="en-IN"/>
        </a:p>
      </dgm:t>
    </dgm:pt>
    <dgm:pt modelId="{163FF5F2-0FBB-4599-8839-8ACCD3E60977}">
      <dgm:prSet phldrT="[Text]"/>
      <dgm:spPr/>
      <dgm:t>
        <a:bodyPr/>
        <a:lstStyle/>
        <a:p>
          <a:r>
            <a:rPr lang="en-US" dirty="0"/>
            <a:t>Pie-Chart</a:t>
          </a:r>
          <a:endParaRPr lang="en-IN" dirty="0"/>
        </a:p>
      </dgm:t>
    </dgm:pt>
    <dgm:pt modelId="{ED0ACC58-4073-4E69-897B-839083E42D5B}" type="parTrans" cxnId="{01E572C5-308F-4796-BDD4-C924477D252A}">
      <dgm:prSet/>
      <dgm:spPr/>
      <dgm:t>
        <a:bodyPr/>
        <a:lstStyle/>
        <a:p>
          <a:endParaRPr lang="en-IN"/>
        </a:p>
      </dgm:t>
    </dgm:pt>
    <dgm:pt modelId="{1BDD31A9-CE96-4F16-9144-2FEFB0C628E1}" type="sibTrans" cxnId="{01E572C5-308F-4796-BDD4-C924477D252A}">
      <dgm:prSet/>
      <dgm:spPr/>
      <dgm:t>
        <a:bodyPr/>
        <a:lstStyle/>
        <a:p>
          <a:endParaRPr lang="en-IN"/>
        </a:p>
      </dgm:t>
    </dgm:pt>
    <dgm:pt modelId="{4F80EEAD-ACDA-478A-9E85-342312E779BE}">
      <dgm:prSet phldrT="[Text]"/>
      <dgm:spPr/>
      <dgm:t>
        <a:bodyPr/>
        <a:lstStyle/>
        <a:p>
          <a:r>
            <a:rPr lang="en-US" dirty="0"/>
            <a:t>Table</a:t>
          </a:r>
          <a:endParaRPr lang="en-IN" dirty="0"/>
        </a:p>
      </dgm:t>
    </dgm:pt>
    <dgm:pt modelId="{774275DF-4A0E-47E7-A023-5F08B8A7285C}" type="parTrans" cxnId="{4B7744F2-A0D6-4267-B7F6-8D2A56052D90}">
      <dgm:prSet/>
      <dgm:spPr/>
      <dgm:t>
        <a:bodyPr/>
        <a:lstStyle/>
        <a:p>
          <a:endParaRPr lang="en-IN"/>
        </a:p>
      </dgm:t>
    </dgm:pt>
    <dgm:pt modelId="{F211F56C-C79E-4030-88B1-100C6EC6DFFF}" type="sibTrans" cxnId="{4B7744F2-A0D6-4267-B7F6-8D2A56052D90}">
      <dgm:prSet/>
      <dgm:spPr/>
      <dgm:t>
        <a:bodyPr/>
        <a:lstStyle/>
        <a:p>
          <a:endParaRPr lang="en-IN"/>
        </a:p>
      </dgm:t>
    </dgm:pt>
    <dgm:pt modelId="{C1DD7DCA-5641-4D24-A64B-A0289929AC87}">
      <dgm:prSet phldrT="[Text]"/>
      <dgm:spPr/>
      <dgm:t>
        <a:bodyPr/>
        <a:lstStyle/>
        <a:p>
          <a:r>
            <a:rPr lang="en-US" dirty="0"/>
            <a:t>Map</a:t>
          </a:r>
          <a:endParaRPr lang="en-IN" dirty="0"/>
        </a:p>
      </dgm:t>
    </dgm:pt>
    <dgm:pt modelId="{8A463129-5A83-42CA-B820-8F40B09A4CC1}" type="parTrans" cxnId="{87166A2E-3742-4B2E-8513-0C12A191C4D4}">
      <dgm:prSet/>
      <dgm:spPr/>
      <dgm:t>
        <a:bodyPr/>
        <a:lstStyle/>
        <a:p>
          <a:endParaRPr lang="en-IN"/>
        </a:p>
      </dgm:t>
    </dgm:pt>
    <dgm:pt modelId="{CD6B39DF-742F-454D-AD6A-A1AFC6515D05}" type="sibTrans" cxnId="{87166A2E-3742-4B2E-8513-0C12A191C4D4}">
      <dgm:prSet/>
      <dgm:spPr/>
      <dgm:t>
        <a:bodyPr/>
        <a:lstStyle/>
        <a:p>
          <a:endParaRPr lang="en-IN"/>
        </a:p>
      </dgm:t>
    </dgm:pt>
    <dgm:pt modelId="{D7CBBD72-32D8-47AF-842E-C189231A2418}" type="pres">
      <dgm:prSet presAssocID="{61C0CFAD-48D9-40F5-AEF4-0053B4BE1197}" presName="linear" presStyleCnt="0">
        <dgm:presLayoutVars>
          <dgm:animLvl val="lvl"/>
          <dgm:resizeHandles val="exact"/>
        </dgm:presLayoutVars>
      </dgm:prSet>
      <dgm:spPr/>
    </dgm:pt>
    <dgm:pt modelId="{66EC0385-BD03-490D-B225-319A7B6B5451}" type="pres">
      <dgm:prSet presAssocID="{17C1F347-1086-4F4F-B111-7B89256F0DC9}" presName="parentText" presStyleLbl="node1" presStyleIdx="0" presStyleCnt="4">
        <dgm:presLayoutVars>
          <dgm:chMax val="0"/>
          <dgm:bulletEnabled val="1"/>
        </dgm:presLayoutVars>
      </dgm:prSet>
      <dgm:spPr/>
    </dgm:pt>
    <dgm:pt modelId="{F028DFC2-6A7D-4A44-9FAA-B878A4B09195}" type="pres">
      <dgm:prSet presAssocID="{D9863CE0-2482-435E-ABE7-1A09D4418F27}" presName="spacer" presStyleCnt="0"/>
      <dgm:spPr/>
    </dgm:pt>
    <dgm:pt modelId="{C46D24F6-1A49-40C6-8AF3-5D456FAE9B7F}" type="pres">
      <dgm:prSet presAssocID="{163FF5F2-0FBB-4599-8839-8ACCD3E60977}" presName="parentText" presStyleLbl="node1" presStyleIdx="1" presStyleCnt="4">
        <dgm:presLayoutVars>
          <dgm:chMax val="0"/>
          <dgm:bulletEnabled val="1"/>
        </dgm:presLayoutVars>
      </dgm:prSet>
      <dgm:spPr/>
    </dgm:pt>
    <dgm:pt modelId="{4B9880EA-3198-4674-87E8-E891136B9794}" type="pres">
      <dgm:prSet presAssocID="{1BDD31A9-CE96-4F16-9144-2FEFB0C628E1}" presName="spacer" presStyleCnt="0"/>
      <dgm:spPr/>
    </dgm:pt>
    <dgm:pt modelId="{F2F8A1A3-E85F-41EC-A744-61E6E0E8CA72}" type="pres">
      <dgm:prSet presAssocID="{4F80EEAD-ACDA-478A-9E85-342312E779BE}" presName="parentText" presStyleLbl="node1" presStyleIdx="2" presStyleCnt="4">
        <dgm:presLayoutVars>
          <dgm:chMax val="0"/>
          <dgm:bulletEnabled val="1"/>
        </dgm:presLayoutVars>
      </dgm:prSet>
      <dgm:spPr/>
    </dgm:pt>
    <dgm:pt modelId="{E18280F2-BFCE-4A6B-A16C-79E5224F2BAB}" type="pres">
      <dgm:prSet presAssocID="{F211F56C-C79E-4030-88B1-100C6EC6DFFF}" presName="spacer" presStyleCnt="0"/>
      <dgm:spPr/>
    </dgm:pt>
    <dgm:pt modelId="{9DF97AF9-B5E3-481F-A8DA-DB9C5F5DB969}" type="pres">
      <dgm:prSet presAssocID="{C1DD7DCA-5641-4D24-A64B-A0289929AC87}" presName="parentText" presStyleLbl="node1" presStyleIdx="3" presStyleCnt="4">
        <dgm:presLayoutVars>
          <dgm:chMax val="0"/>
          <dgm:bulletEnabled val="1"/>
        </dgm:presLayoutVars>
      </dgm:prSet>
      <dgm:spPr/>
    </dgm:pt>
  </dgm:ptLst>
  <dgm:cxnLst>
    <dgm:cxn modelId="{87166A2E-3742-4B2E-8513-0C12A191C4D4}" srcId="{61C0CFAD-48D9-40F5-AEF4-0053B4BE1197}" destId="{C1DD7DCA-5641-4D24-A64B-A0289929AC87}" srcOrd="3" destOrd="0" parTransId="{8A463129-5A83-42CA-B820-8F40B09A4CC1}" sibTransId="{CD6B39DF-742F-454D-AD6A-A1AFC6515D05}"/>
    <dgm:cxn modelId="{4420B533-8DF1-4A47-BB14-9C3E47B5499A}" type="presOf" srcId="{4F80EEAD-ACDA-478A-9E85-342312E779BE}" destId="{F2F8A1A3-E85F-41EC-A744-61E6E0E8CA72}" srcOrd="0" destOrd="0" presId="urn:microsoft.com/office/officeart/2005/8/layout/vList2"/>
    <dgm:cxn modelId="{C36F3449-3DFC-4A27-A8D7-5828A9BE944D}" type="presOf" srcId="{C1DD7DCA-5641-4D24-A64B-A0289929AC87}" destId="{9DF97AF9-B5E3-481F-A8DA-DB9C5F5DB969}" srcOrd="0" destOrd="0" presId="urn:microsoft.com/office/officeart/2005/8/layout/vList2"/>
    <dgm:cxn modelId="{B7ADC96C-DEEC-4031-B695-953EBB53B1E4}" type="presOf" srcId="{163FF5F2-0FBB-4599-8839-8ACCD3E60977}" destId="{C46D24F6-1A49-40C6-8AF3-5D456FAE9B7F}" srcOrd="0" destOrd="0" presId="urn:microsoft.com/office/officeart/2005/8/layout/vList2"/>
    <dgm:cxn modelId="{57B01171-641D-4CB0-8D1E-78E70F0856AB}" srcId="{61C0CFAD-48D9-40F5-AEF4-0053B4BE1197}" destId="{17C1F347-1086-4F4F-B111-7B89256F0DC9}" srcOrd="0" destOrd="0" parTransId="{55E00491-BF6D-4CA3-9E6A-F2E2F05ADE0A}" sibTransId="{D9863CE0-2482-435E-ABE7-1A09D4418F27}"/>
    <dgm:cxn modelId="{10AA0C94-1111-4894-8912-F83BC2E4FD33}" type="presOf" srcId="{61C0CFAD-48D9-40F5-AEF4-0053B4BE1197}" destId="{D7CBBD72-32D8-47AF-842E-C189231A2418}" srcOrd="0" destOrd="0" presId="urn:microsoft.com/office/officeart/2005/8/layout/vList2"/>
    <dgm:cxn modelId="{E36842C2-344A-4305-A7A6-7F4BDCA93F7D}" type="presOf" srcId="{17C1F347-1086-4F4F-B111-7B89256F0DC9}" destId="{66EC0385-BD03-490D-B225-319A7B6B5451}" srcOrd="0" destOrd="0" presId="urn:microsoft.com/office/officeart/2005/8/layout/vList2"/>
    <dgm:cxn modelId="{01E572C5-308F-4796-BDD4-C924477D252A}" srcId="{61C0CFAD-48D9-40F5-AEF4-0053B4BE1197}" destId="{163FF5F2-0FBB-4599-8839-8ACCD3E60977}" srcOrd="1" destOrd="0" parTransId="{ED0ACC58-4073-4E69-897B-839083E42D5B}" sibTransId="{1BDD31A9-CE96-4F16-9144-2FEFB0C628E1}"/>
    <dgm:cxn modelId="{4B7744F2-A0D6-4267-B7F6-8D2A56052D90}" srcId="{61C0CFAD-48D9-40F5-AEF4-0053B4BE1197}" destId="{4F80EEAD-ACDA-478A-9E85-342312E779BE}" srcOrd="2" destOrd="0" parTransId="{774275DF-4A0E-47E7-A023-5F08B8A7285C}" sibTransId="{F211F56C-C79E-4030-88B1-100C6EC6DFFF}"/>
    <dgm:cxn modelId="{D0D2C5DD-0A15-4AAB-B62D-69E67DDF2CDD}" type="presParOf" srcId="{D7CBBD72-32D8-47AF-842E-C189231A2418}" destId="{66EC0385-BD03-490D-B225-319A7B6B5451}" srcOrd="0" destOrd="0" presId="urn:microsoft.com/office/officeart/2005/8/layout/vList2"/>
    <dgm:cxn modelId="{D0454275-D0E9-4F15-91FD-5D6E818EF1B1}" type="presParOf" srcId="{D7CBBD72-32D8-47AF-842E-C189231A2418}" destId="{F028DFC2-6A7D-4A44-9FAA-B878A4B09195}" srcOrd="1" destOrd="0" presId="urn:microsoft.com/office/officeart/2005/8/layout/vList2"/>
    <dgm:cxn modelId="{61DA9EC0-2BC1-4FBA-8B61-246F449348BC}" type="presParOf" srcId="{D7CBBD72-32D8-47AF-842E-C189231A2418}" destId="{C46D24F6-1A49-40C6-8AF3-5D456FAE9B7F}" srcOrd="2" destOrd="0" presId="urn:microsoft.com/office/officeart/2005/8/layout/vList2"/>
    <dgm:cxn modelId="{3DB9C04A-9FE0-4159-85D6-64A028187F07}" type="presParOf" srcId="{D7CBBD72-32D8-47AF-842E-C189231A2418}" destId="{4B9880EA-3198-4674-87E8-E891136B9794}" srcOrd="3" destOrd="0" presId="urn:microsoft.com/office/officeart/2005/8/layout/vList2"/>
    <dgm:cxn modelId="{CEF10A6E-2FDF-4A83-9952-A1139608F675}" type="presParOf" srcId="{D7CBBD72-32D8-47AF-842E-C189231A2418}" destId="{F2F8A1A3-E85F-41EC-A744-61E6E0E8CA72}" srcOrd="4" destOrd="0" presId="urn:microsoft.com/office/officeart/2005/8/layout/vList2"/>
    <dgm:cxn modelId="{69E1E914-E3C4-41BA-A70B-4BF745B83D24}" type="presParOf" srcId="{D7CBBD72-32D8-47AF-842E-C189231A2418}" destId="{E18280F2-BFCE-4A6B-A16C-79E5224F2BAB}" srcOrd="5" destOrd="0" presId="urn:microsoft.com/office/officeart/2005/8/layout/vList2"/>
    <dgm:cxn modelId="{71CE0D0E-F4B1-4F61-95AD-1F2C451CA71B}" type="presParOf" srcId="{D7CBBD72-32D8-47AF-842E-C189231A2418}" destId="{9DF97AF9-B5E3-481F-A8DA-DB9C5F5DB96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A7134-651E-4E05-8DDC-6A997E66E972}">
      <dsp:nvSpPr>
        <dsp:cNvPr id="0" name=""/>
        <dsp:cNvSpPr/>
      </dsp:nvSpPr>
      <dsp:spPr>
        <a:xfrm>
          <a:off x="0" y="9054"/>
          <a:ext cx="5443456" cy="617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Categorical Variables</a:t>
          </a:r>
          <a:endParaRPr lang="en-IN" sz="2000" b="1" kern="1200" dirty="0"/>
        </a:p>
      </dsp:txBody>
      <dsp:txXfrm>
        <a:off x="30157" y="39211"/>
        <a:ext cx="5383142" cy="557446"/>
      </dsp:txXfrm>
    </dsp:sp>
    <dsp:sp modelId="{413ED511-8EAA-49D3-A51D-8BF8FC1C6132}">
      <dsp:nvSpPr>
        <dsp:cNvPr id="0" name=""/>
        <dsp:cNvSpPr/>
      </dsp:nvSpPr>
      <dsp:spPr>
        <a:xfrm>
          <a:off x="0" y="626814"/>
          <a:ext cx="5443456" cy="2595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83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Mode of communication used by customer (Channel)</a:t>
          </a:r>
          <a:endParaRPr lang="en-IN" sz="2600" kern="1200" dirty="0"/>
        </a:p>
        <a:p>
          <a:pPr marL="228600" lvl="1" indent="-228600" algn="l" defTabSz="1155700">
            <a:lnSpc>
              <a:spcPct val="90000"/>
            </a:lnSpc>
            <a:spcBef>
              <a:spcPct val="0"/>
            </a:spcBef>
            <a:spcAft>
              <a:spcPct val="20000"/>
            </a:spcAft>
            <a:buChar char="•"/>
          </a:pPr>
          <a:r>
            <a:rPr lang="en-US" sz="2600" kern="1200" dirty="0"/>
            <a:t>Reason behind the complaint</a:t>
          </a:r>
          <a:endParaRPr lang="en-IN" sz="2600" kern="1200" dirty="0"/>
        </a:p>
        <a:p>
          <a:pPr marL="228600" lvl="1" indent="-228600" algn="l" defTabSz="1155700">
            <a:lnSpc>
              <a:spcPct val="90000"/>
            </a:lnSpc>
            <a:spcBef>
              <a:spcPct val="0"/>
            </a:spcBef>
            <a:spcAft>
              <a:spcPct val="20000"/>
            </a:spcAft>
            <a:buChar char="•"/>
          </a:pPr>
          <a:r>
            <a:rPr lang="en-US" sz="2600" kern="1200" dirty="0"/>
            <a:t>Response time</a:t>
          </a:r>
          <a:endParaRPr lang="en-IN" sz="2600" kern="1200" dirty="0"/>
        </a:p>
        <a:p>
          <a:pPr marL="228600" lvl="1" indent="-228600" algn="l" defTabSz="1155700">
            <a:lnSpc>
              <a:spcPct val="90000"/>
            </a:lnSpc>
            <a:spcBef>
              <a:spcPct val="0"/>
            </a:spcBef>
            <a:spcAft>
              <a:spcPct val="20000"/>
            </a:spcAft>
            <a:buChar char="•"/>
          </a:pPr>
          <a:r>
            <a:rPr lang="en-US" sz="2600" kern="1200" dirty="0"/>
            <a:t>Call Center</a:t>
          </a:r>
          <a:endParaRPr lang="en-IN" sz="2600" kern="1200" dirty="0"/>
        </a:p>
        <a:p>
          <a:pPr marL="228600" lvl="1" indent="-228600" algn="l" defTabSz="1155700">
            <a:lnSpc>
              <a:spcPct val="90000"/>
            </a:lnSpc>
            <a:spcBef>
              <a:spcPct val="0"/>
            </a:spcBef>
            <a:spcAft>
              <a:spcPct val="20000"/>
            </a:spcAft>
            <a:buChar char="•"/>
          </a:pPr>
          <a:r>
            <a:rPr lang="en-US" sz="2600" kern="1200" dirty="0"/>
            <a:t>City, State, Month, Year</a:t>
          </a:r>
          <a:endParaRPr lang="en-IN" sz="2600" kern="1200" dirty="0"/>
        </a:p>
      </dsp:txBody>
      <dsp:txXfrm>
        <a:off x="0" y="626814"/>
        <a:ext cx="5443456" cy="2595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4E30E-A498-4EFE-A7A2-A84E81C50D5E}">
      <dsp:nvSpPr>
        <dsp:cNvPr id="0" name=""/>
        <dsp:cNvSpPr/>
      </dsp:nvSpPr>
      <dsp:spPr>
        <a:xfrm>
          <a:off x="0" y="349407"/>
          <a:ext cx="5443455" cy="6986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bg1"/>
              </a:solidFill>
              <a:latin typeface="+mn-lt"/>
              <a:ea typeface="+mn-ea"/>
              <a:cs typeface="+mn-cs"/>
            </a:rPr>
            <a:t>Continuous</a:t>
          </a:r>
          <a:r>
            <a:rPr lang="en-US" sz="2000" kern="1200" dirty="0">
              <a:solidFill>
                <a:schemeClr val="bg1"/>
              </a:solidFill>
              <a:latin typeface="+mn-lt"/>
            </a:rPr>
            <a:t> </a:t>
          </a:r>
          <a:r>
            <a:rPr lang="en-US" sz="2000" b="1" kern="1200" dirty="0">
              <a:solidFill>
                <a:schemeClr val="bg1"/>
              </a:solidFill>
              <a:latin typeface="+mn-lt"/>
              <a:ea typeface="+mn-ea"/>
              <a:cs typeface="+mn-cs"/>
            </a:rPr>
            <a:t>Variables</a:t>
          </a:r>
          <a:endParaRPr lang="en-IN" sz="2000" b="1" kern="1200" dirty="0">
            <a:solidFill>
              <a:schemeClr val="bg1"/>
            </a:solidFill>
            <a:latin typeface="+mn-lt"/>
            <a:ea typeface="+mn-ea"/>
            <a:cs typeface="+mn-cs"/>
          </a:endParaRPr>
        </a:p>
      </dsp:txBody>
      <dsp:txXfrm>
        <a:off x="34108" y="383515"/>
        <a:ext cx="5375239" cy="630482"/>
      </dsp:txXfrm>
    </dsp:sp>
    <dsp:sp modelId="{5B85E448-6124-49BA-98A7-85BB8788764E}">
      <dsp:nvSpPr>
        <dsp:cNvPr id="0" name=""/>
        <dsp:cNvSpPr/>
      </dsp:nvSpPr>
      <dsp:spPr>
        <a:xfrm>
          <a:off x="0" y="1048106"/>
          <a:ext cx="5443455"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830"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solidFill>
                <a:prstClr val="black">
                  <a:hueOff val="0"/>
                  <a:satOff val="0"/>
                  <a:lumOff val="0"/>
                  <a:alphaOff val="0"/>
                </a:prstClr>
              </a:solidFill>
              <a:latin typeface="+mn-lt"/>
              <a:ea typeface="+mn-ea"/>
              <a:cs typeface="+mn-cs"/>
            </a:rPr>
            <a:t>Customer</a:t>
          </a:r>
          <a:r>
            <a:rPr lang="en-US" sz="2800" kern="1200" dirty="0">
              <a:latin typeface="+mn-lt"/>
            </a:rPr>
            <a:t> </a:t>
          </a:r>
          <a:r>
            <a:rPr lang="en-US" sz="2800" kern="1200" dirty="0">
              <a:solidFill>
                <a:prstClr val="black">
                  <a:hueOff val="0"/>
                  <a:satOff val="0"/>
                  <a:lumOff val="0"/>
                  <a:alphaOff val="0"/>
                </a:prstClr>
              </a:solidFill>
              <a:latin typeface="+mn-lt"/>
              <a:ea typeface="+mn-ea"/>
              <a:cs typeface="+mn-cs"/>
            </a:rPr>
            <a:t>Sentiment</a:t>
          </a:r>
          <a:endParaRPr lang="en-IN" sz="2800" kern="1200" dirty="0">
            <a:solidFill>
              <a:prstClr val="black">
                <a:hueOff val="0"/>
                <a:satOff val="0"/>
                <a:lumOff val="0"/>
                <a:alphaOff val="0"/>
              </a:prstClr>
            </a:solidFill>
            <a:latin typeface="+mn-lt"/>
            <a:ea typeface="+mn-ea"/>
            <a:cs typeface="+mn-cs"/>
          </a:endParaRPr>
        </a:p>
        <a:p>
          <a:pPr marL="285750" lvl="1" indent="-285750" algn="l" defTabSz="1244600">
            <a:lnSpc>
              <a:spcPct val="90000"/>
            </a:lnSpc>
            <a:spcBef>
              <a:spcPct val="0"/>
            </a:spcBef>
            <a:spcAft>
              <a:spcPct val="20000"/>
            </a:spcAft>
            <a:buChar char="•"/>
          </a:pPr>
          <a:r>
            <a:rPr lang="en-US" sz="2800" kern="1200" dirty="0">
              <a:solidFill>
                <a:prstClr val="black">
                  <a:hueOff val="0"/>
                  <a:satOff val="0"/>
                  <a:lumOff val="0"/>
                  <a:alphaOff val="0"/>
                </a:prstClr>
              </a:solidFill>
              <a:latin typeface="+mn-lt"/>
              <a:ea typeface="+mn-ea"/>
              <a:cs typeface="+mn-cs"/>
            </a:rPr>
            <a:t>CSAT</a:t>
          </a:r>
          <a:r>
            <a:rPr lang="en-US" sz="2800" kern="1200" dirty="0">
              <a:latin typeface="+mn-lt"/>
            </a:rPr>
            <a:t> </a:t>
          </a:r>
          <a:r>
            <a:rPr lang="en-US" sz="2800" kern="1200" dirty="0">
              <a:solidFill>
                <a:prstClr val="black">
                  <a:hueOff val="0"/>
                  <a:satOff val="0"/>
                  <a:lumOff val="0"/>
                  <a:alphaOff val="0"/>
                </a:prstClr>
              </a:solidFill>
              <a:latin typeface="+mn-lt"/>
              <a:ea typeface="+mn-ea"/>
              <a:cs typeface="+mn-cs"/>
            </a:rPr>
            <a:t>Score</a:t>
          </a:r>
          <a:endParaRPr lang="en-IN" sz="2800" kern="1200" dirty="0">
            <a:solidFill>
              <a:prstClr val="black">
                <a:hueOff val="0"/>
                <a:satOff val="0"/>
                <a:lumOff val="0"/>
                <a:alphaOff val="0"/>
              </a:prstClr>
            </a:solidFill>
            <a:latin typeface="+mn-lt"/>
            <a:ea typeface="+mn-ea"/>
            <a:cs typeface="+mn-cs"/>
          </a:endParaRPr>
        </a:p>
      </dsp:txBody>
      <dsp:txXfrm>
        <a:off x="0" y="1048106"/>
        <a:ext cx="5443455" cy="1076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C0385-BD03-490D-B225-319A7B6B5451}">
      <dsp:nvSpPr>
        <dsp:cNvPr id="0" name=""/>
        <dsp:cNvSpPr/>
      </dsp:nvSpPr>
      <dsp:spPr>
        <a:xfrm>
          <a:off x="0" y="47484"/>
          <a:ext cx="6037344" cy="6715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Bar Chart</a:t>
          </a:r>
          <a:endParaRPr lang="en-IN" sz="2800" kern="1200" dirty="0"/>
        </a:p>
      </dsp:txBody>
      <dsp:txXfrm>
        <a:off x="32784" y="80268"/>
        <a:ext cx="5971776" cy="606012"/>
      </dsp:txXfrm>
    </dsp:sp>
    <dsp:sp modelId="{C46D24F6-1A49-40C6-8AF3-5D456FAE9B7F}">
      <dsp:nvSpPr>
        <dsp:cNvPr id="0" name=""/>
        <dsp:cNvSpPr/>
      </dsp:nvSpPr>
      <dsp:spPr>
        <a:xfrm>
          <a:off x="0" y="799704"/>
          <a:ext cx="6037344" cy="6715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Pie-Chart</a:t>
          </a:r>
          <a:endParaRPr lang="en-IN" sz="2800" kern="1200" dirty="0"/>
        </a:p>
      </dsp:txBody>
      <dsp:txXfrm>
        <a:off x="32784" y="832488"/>
        <a:ext cx="5971776" cy="606012"/>
      </dsp:txXfrm>
    </dsp:sp>
    <dsp:sp modelId="{F2F8A1A3-E85F-41EC-A744-61E6E0E8CA72}">
      <dsp:nvSpPr>
        <dsp:cNvPr id="0" name=""/>
        <dsp:cNvSpPr/>
      </dsp:nvSpPr>
      <dsp:spPr>
        <a:xfrm>
          <a:off x="0" y="1551924"/>
          <a:ext cx="6037344" cy="6715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Table</a:t>
          </a:r>
          <a:endParaRPr lang="en-IN" sz="2800" kern="1200" dirty="0"/>
        </a:p>
      </dsp:txBody>
      <dsp:txXfrm>
        <a:off x="32784" y="1584708"/>
        <a:ext cx="5971776" cy="606012"/>
      </dsp:txXfrm>
    </dsp:sp>
    <dsp:sp modelId="{9DF97AF9-B5E3-481F-A8DA-DB9C5F5DB969}">
      <dsp:nvSpPr>
        <dsp:cNvPr id="0" name=""/>
        <dsp:cNvSpPr/>
      </dsp:nvSpPr>
      <dsp:spPr>
        <a:xfrm>
          <a:off x="0" y="2304144"/>
          <a:ext cx="6037344" cy="6715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Map</a:t>
          </a:r>
          <a:endParaRPr lang="en-IN" sz="2800" kern="1200" dirty="0"/>
        </a:p>
      </dsp:txBody>
      <dsp:txXfrm>
        <a:off x="32784" y="2336928"/>
        <a:ext cx="5971776" cy="6060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E609-12D6-DBBB-DDC6-A34A39F00B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C00C98-3474-12B8-90F3-AB1C901BD2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4EB673-5B49-B49E-FAD4-94D11A753F97}"/>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5" name="Footer Placeholder 4">
            <a:extLst>
              <a:ext uri="{FF2B5EF4-FFF2-40B4-BE49-F238E27FC236}">
                <a16:creationId xmlns:a16="http://schemas.microsoft.com/office/drawing/2014/main" id="{1421F8CD-0471-34EA-34A5-79A445C3FC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EFFDE-2965-7924-B00C-7770787A21E8}"/>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6210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64-8C0A-CE0E-113F-CF0DE3A3AA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0D3424-9C46-1CF0-8A3B-F6DA8EF904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65E9F2-97A0-851E-6850-CE2184AA6E4C}"/>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5" name="Footer Placeholder 4">
            <a:extLst>
              <a:ext uri="{FF2B5EF4-FFF2-40B4-BE49-F238E27FC236}">
                <a16:creationId xmlns:a16="http://schemas.microsoft.com/office/drawing/2014/main" id="{CAF89ACD-684D-CF8F-334F-385142C900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B85B96-2CC0-E675-FB24-8CA7178BED72}"/>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96279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E18DD4-5864-7339-6219-1C43596502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9AB6A8-689D-6EC7-C6A3-981C69B057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7C1E24-63C6-E080-9FB0-F9B9648C3895}"/>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5" name="Footer Placeholder 4">
            <a:extLst>
              <a:ext uri="{FF2B5EF4-FFF2-40B4-BE49-F238E27FC236}">
                <a16:creationId xmlns:a16="http://schemas.microsoft.com/office/drawing/2014/main" id="{BB77D8A4-5837-D96A-5000-16DA9F95E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214B8-ECB0-93AB-0E36-07DB354DDC16}"/>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95425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D2FC-6243-6BA9-B9A7-8F547E2976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B14BC3-D455-EE5D-8EC1-46E0A40A0D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022627-B6BD-68AC-5358-BA17DD21D6A7}"/>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5" name="Footer Placeholder 4">
            <a:extLst>
              <a:ext uri="{FF2B5EF4-FFF2-40B4-BE49-F238E27FC236}">
                <a16:creationId xmlns:a16="http://schemas.microsoft.com/office/drawing/2014/main" id="{04397814-29E4-0DA3-52F0-973C9BEDBA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CD52A1-AEB4-60A9-3DBE-37FD4917F5B7}"/>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4113863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DF36-7313-21CA-9E22-5BE48FB42E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3E4EE3-9585-5D2B-238A-D8BB0E3E2D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D19FD0-2161-FB7E-CA8D-E501C40B265B}"/>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5" name="Footer Placeholder 4">
            <a:extLst>
              <a:ext uri="{FF2B5EF4-FFF2-40B4-BE49-F238E27FC236}">
                <a16:creationId xmlns:a16="http://schemas.microsoft.com/office/drawing/2014/main" id="{A83A2EEC-8381-FE03-DF2D-2CD15B89A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875231-B4CF-1868-AC67-68F4BAE08774}"/>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6465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269C-0243-35E3-CC9F-A5D6655517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173176-1B66-C3FC-57F4-AA30C07012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7011FF-CF17-AE84-A180-233CC1BE7F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9FEB1B-E2C9-5D8D-3BFF-8B7C2CF62C5E}"/>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6" name="Footer Placeholder 5">
            <a:extLst>
              <a:ext uri="{FF2B5EF4-FFF2-40B4-BE49-F238E27FC236}">
                <a16:creationId xmlns:a16="http://schemas.microsoft.com/office/drawing/2014/main" id="{FE37225C-C0AC-5D55-1FED-6B1A1AAAB9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1153BE-25CC-358E-C3A0-9133376A3EA7}"/>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41949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6185-19A6-F9B1-B840-E1E0FA995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966671-7AD7-0941-4F5C-A24550C8E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5E934-7B59-B7D2-01C1-E5DD15DE09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09361B-A4FB-1CFF-6569-324175518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3D950-8F4D-702C-D7EB-30F1091954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34305A-9E23-AD06-D393-AE915A35DAA8}"/>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8" name="Footer Placeholder 7">
            <a:extLst>
              <a:ext uri="{FF2B5EF4-FFF2-40B4-BE49-F238E27FC236}">
                <a16:creationId xmlns:a16="http://schemas.microsoft.com/office/drawing/2014/main" id="{5F74B1CE-F113-4D09-C58A-CAD1129D88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0A3FB5-9CBA-8F6E-926B-A3D0AD784D49}"/>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170578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D0E8-BD57-D02D-3821-B056946C54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E67F87-46CF-934C-9F28-EE5B827B3C43}"/>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4" name="Footer Placeholder 3">
            <a:extLst>
              <a:ext uri="{FF2B5EF4-FFF2-40B4-BE49-F238E27FC236}">
                <a16:creationId xmlns:a16="http://schemas.microsoft.com/office/drawing/2014/main" id="{CF1B0E83-C952-44F1-4042-D92460C487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D915E4-0B43-AB6F-1DDE-420C6EA2BFCE}"/>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259862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B8EFC2-3CB4-1486-F2BB-DE0873A326C6}"/>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3" name="Footer Placeholder 2">
            <a:extLst>
              <a:ext uri="{FF2B5EF4-FFF2-40B4-BE49-F238E27FC236}">
                <a16:creationId xmlns:a16="http://schemas.microsoft.com/office/drawing/2014/main" id="{FF026975-4AE0-3F30-75F5-33D73B41E4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E2CEE8-B3A7-9EEF-7982-5F8C4BA0FF1C}"/>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406349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C9DA-8F26-5E10-A96D-B4E0DADDBE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C87FDE-540F-EF5D-42BF-3178E861BF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390A62-D789-5330-08CE-8C950C727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6DB17-6B6A-EB8B-FC8E-047E62F78DF4}"/>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6" name="Footer Placeholder 5">
            <a:extLst>
              <a:ext uri="{FF2B5EF4-FFF2-40B4-BE49-F238E27FC236}">
                <a16:creationId xmlns:a16="http://schemas.microsoft.com/office/drawing/2014/main" id="{983722E8-B174-E8A0-A7CB-E05F3EDC1C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0BA644-BE4D-86D2-52C5-4C13A6FC8292}"/>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198748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7D9A-2822-D1F2-EBD0-438B8F7E0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4B2AB5-F0B3-97F5-0D25-C4401EF13B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350C51-2121-1273-B28B-6A10B5BB1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8A641-2F38-30C0-AA35-DD30D021FDB3}"/>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6" name="Footer Placeholder 5">
            <a:extLst>
              <a:ext uri="{FF2B5EF4-FFF2-40B4-BE49-F238E27FC236}">
                <a16:creationId xmlns:a16="http://schemas.microsoft.com/office/drawing/2014/main" id="{6D055541-4F9A-D19D-DD94-66BB81C822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E729D0-1AC8-BEF1-4051-73B28216716A}"/>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84814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09E8F5-3667-7DEE-2837-4D4529AF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7DF72E-AA3B-9E63-01BC-76BD5D06D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449F6F-1B9D-5383-D771-9D5C33E02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B6AEB-7BAD-444A-81A6-F3C5AE8BE511}" type="datetimeFigureOut">
              <a:rPr lang="en-IN" smtClean="0"/>
              <a:t>22-07-2024</a:t>
            </a:fld>
            <a:endParaRPr lang="en-IN"/>
          </a:p>
        </p:txBody>
      </p:sp>
      <p:sp>
        <p:nvSpPr>
          <p:cNvPr id="5" name="Footer Placeholder 4">
            <a:extLst>
              <a:ext uri="{FF2B5EF4-FFF2-40B4-BE49-F238E27FC236}">
                <a16:creationId xmlns:a16="http://schemas.microsoft.com/office/drawing/2014/main" id="{59981581-0CC0-20F0-0A94-A688D9B2E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18011B-D27D-DC6D-4B23-0BA0C58AC6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886829-D934-439F-B235-6A0C82385540}" type="slidenum">
              <a:rPr lang="en-IN" smtClean="0"/>
              <a:t>‹#›</a:t>
            </a:fld>
            <a:endParaRPr lang="en-IN"/>
          </a:p>
        </p:txBody>
      </p:sp>
    </p:spTree>
    <p:extLst>
      <p:ext uri="{BB962C8B-B14F-4D97-AF65-F5344CB8AC3E}">
        <p14:creationId xmlns:p14="http://schemas.microsoft.com/office/powerpoint/2010/main" val="3049718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FC62-D7D7-94D4-3E47-4A30E3041ECC}"/>
              </a:ext>
            </a:extLst>
          </p:cNvPr>
          <p:cNvSpPr>
            <a:spLocks noGrp="1"/>
          </p:cNvSpPr>
          <p:nvPr>
            <p:ph type="ctrTitle"/>
          </p:nvPr>
        </p:nvSpPr>
        <p:spPr>
          <a:xfrm>
            <a:off x="1524000" y="2092750"/>
            <a:ext cx="9144000" cy="2187281"/>
          </a:xfrm>
          <a:solidFill>
            <a:schemeClr val="bg1"/>
          </a:solidFill>
          <a:ln>
            <a:solidFill>
              <a:schemeClr val="tx1"/>
            </a:solidFill>
          </a:ln>
        </p:spPr>
        <p:txBody>
          <a:bodyPr>
            <a:normAutofit/>
          </a:bodyPr>
          <a:lstStyle/>
          <a:p>
            <a:r>
              <a:rPr lang="en-US" sz="4900" b="1" dirty="0">
                <a:ln>
                  <a:solidFill>
                    <a:sysClr val="windowText" lastClr="000000"/>
                  </a:solidFill>
                </a:ln>
              </a:rPr>
              <a:t>Title-Analysis of Customer Service Data for an E-commerce Company Nile.</a:t>
            </a:r>
            <a:endParaRPr lang="en-IN" b="1" dirty="0">
              <a:ln>
                <a:solidFill>
                  <a:sysClr val="windowText" lastClr="000000"/>
                </a:solidFill>
              </a:ln>
            </a:endParaRPr>
          </a:p>
        </p:txBody>
      </p:sp>
    </p:spTree>
    <p:extLst>
      <p:ext uri="{BB962C8B-B14F-4D97-AF65-F5344CB8AC3E}">
        <p14:creationId xmlns:p14="http://schemas.microsoft.com/office/powerpoint/2010/main" val="223539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D442-89F8-6A10-4A7A-7E062EF74E06}"/>
              </a:ext>
            </a:extLst>
          </p:cNvPr>
          <p:cNvSpPr>
            <a:spLocks noGrp="1"/>
          </p:cNvSpPr>
          <p:nvPr>
            <p:ph type="title"/>
          </p:nvPr>
        </p:nvSpPr>
        <p:spPr>
          <a:xfrm>
            <a:off x="0" y="1"/>
            <a:ext cx="10515600" cy="678730"/>
          </a:xfrm>
        </p:spPr>
        <p:txBody>
          <a:bodyPr>
            <a:normAutofit/>
          </a:bodyPr>
          <a:lstStyle/>
          <a:p>
            <a:r>
              <a:rPr lang="en-US" sz="4000" b="1" dirty="0"/>
              <a:t>Recommendation to Nile’s -</a:t>
            </a:r>
            <a:endParaRPr lang="en-IN" sz="4000" b="1" dirty="0"/>
          </a:p>
        </p:txBody>
      </p:sp>
      <p:sp>
        <p:nvSpPr>
          <p:cNvPr id="3" name="TextBox 2">
            <a:extLst>
              <a:ext uri="{FF2B5EF4-FFF2-40B4-BE49-F238E27FC236}">
                <a16:creationId xmlns:a16="http://schemas.microsoft.com/office/drawing/2014/main" id="{100E01FA-2C65-FBC2-EF87-0B12ADA4E1F6}"/>
              </a:ext>
            </a:extLst>
          </p:cNvPr>
          <p:cNvSpPr txBox="1"/>
          <p:nvPr/>
        </p:nvSpPr>
        <p:spPr>
          <a:xfrm>
            <a:off x="603316" y="967544"/>
            <a:ext cx="10652289" cy="4401205"/>
          </a:xfrm>
          <a:prstGeom prst="rect">
            <a:avLst/>
          </a:prstGeom>
          <a:noFill/>
        </p:spPr>
        <p:txBody>
          <a:bodyPr wrap="square" rtlCol="0">
            <a:spAutoFit/>
          </a:bodyPr>
          <a:lstStyle/>
          <a:p>
            <a:r>
              <a:rPr lang="en-US" sz="2000" dirty="0"/>
              <a:t>1. Why service executives taking so much of time, while understanding/redressing client query?</a:t>
            </a:r>
          </a:p>
          <a:p>
            <a:r>
              <a:rPr lang="en-US" sz="2000" dirty="0"/>
              <a:t>	</a:t>
            </a:r>
          </a:p>
          <a:p>
            <a:pPr marL="1200150" lvl="2" indent="-285750">
              <a:buFont typeface="Arial" panose="020B0604020202020204" pitchFamily="34" charset="0"/>
              <a:buChar char="•"/>
            </a:pPr>
            <a:r>
              <a:rPr lang="en-US" sz="2000" dirty="0"/>
              <a:t>Proper training program.</a:t>
            </a:r>
          </a:p>
          <a:p>
            <a:pPr marL="1200150" lvl="2" indent="-285750">
              <a:buFont typeface="Arial" panose="020B0604020202020204" pitchFamily="34" charset="0"/>
              <a:buChar char="•"/>
            </a:pPr>
            <a:r>
              <a:rPr lang="en-US" sz="2000" dirty="0"/>
              <a:t>Technology intervention (To address the billing related problems faced by customer).</a:t>
            </a:r>
          </a:p>
          <a:p>
            <a:pPr marL="1200150" lvl="2" indent="-285750">
              <a:buFont typeface="Arial" panose="020B0604020202020204" pitchFamily="34" charset="0"/>
              <a:buChar char="•"/>
            </a:pPr>
            <a:r>
              <a:rPr lang="en-US" sz="2000" dirty="0"/>
              <a:t>Dedicated team to solve billing issues.</a:t>
            </a:r>
          </a:p>
          <a:p>
            <a:endParaRPr lang="en-US" sz="2000" dirty="0"/>
          </a:p>
          <a:p>
            <a:r>
              <a:rPr lang="en-US" sz="2000" dirty="0"/>
              <a:t>2</a:t>
            </a:r>
            <a:r>
              <a:rPr lang="en-IN" sz="2000" dirty="0"/>
              <a:t>. Reduce the existing response time for within SLA and below SLA time. Map the SLA time for competitors and devise a strategy accordingly. (What competitors are doing?/How they are handling customer problems?).</a:t>
            </a:r>
          </a:p>
          <a:p>
            <a:endParaRPr lang="en-IN" sz="2000" dirty="0"/>
          </a:p>
          <a:p>
            <a:r>
              <a:rPr lang="en-IN" sz="2000" dirty="0"/>
              <a:t>3. As (67.7%) customers are preferring non-verbal communication, ask the service executives to be more proactive. (Create standard operating procedure to reduce service time and service failure).</a:t>
            </a:r>
          </a:p>
          <a:p>
            <a:endParaRPr lang="en-IN" sz="2000" dirty="0"/>
          </a:p>
          <a:p>
            <a:r>
              <a:rPr lang="en-IN" sz="2000" dirty="0"/>
              <a:t>4. Make non-verbal communication mode more interactive (Animations &amp; Coupons).</a:t>
            </a:r>
            <a:endParaRPr lang="en-US" sz="2000" dirty="0"/>
          </a:p>
        </p:txBody>
      </p:sp>
    </p:spTree>
    <p:extLst>
      <p:ext uri="{BB962C8B-B14F-4D97-AF65-F5344CB8AC3E}">
        <p14:creationId xmlns:p14="http://schemas.microsoft.com/office/powerpoint/2010/main" val="3124297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6438EB-7676-2B1A-06AE-A3B07195B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8" y="735468"/>
            <a:ext cx="12060184" cy="5133673"/>
          </a:xfrm>
          <a:prstGeom prst="rect">
            <a:avLst/>
          </a:prstGeom>
        </p:spPr>
      </p:pic>
    </p:spTree>
    <p:extLst>
      <p:ext uri="{BB962C8B-B14F-4D97-AF65-F5344CB8AC3E}">
        <p14:creationId xmlns:p14="http://schemas.microsoft.com/office/powerpoint/2010/main" val="283293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6BF-556A-49FD-AB9E-88D0168B7E0C}"/>
              </a:ext>
            </a:extLst>
          </p:cNvPr>
          <p:cNvSpPr>
            <a:spLocks noGrp="1"/>
          </p:cNvSpPr>
          <p:nvPr>
            <p:ph type="title"/>
          </p:nvPr>
        </p:nvSpPr>
        <p:spPr>
          <a:xfrm>
            <a:off x="555396" y="241250"/>
            <a:ext cx="10515600" cy="1325563"/>
          </a:xfrm>
        </p:spPr>
        <p:txBody>
          <a:bodyPr>
            <a:normAutofit/>
          </a:bodyPr>
          <a:lstStyle/>
          <a:p>
            <a:r>
              <a:rPr lang="en-US" b="1" dirty="0"/>
              <a:t>1. Business Understanding-</a:t>
            </a:r>
            <a:endParaRPr lang="en-IN" b="1" dirty="0"/>
          </a:p>
        </p:txBody>
      </p:sp>
      <p:sp>
        <p:nvSpPr>
          <p:cNvPr id="3" name="Title 1">
            <a:extLst>
              <a:ext uri="{FF2B5EF4-FFF2-40B4-BE49-F238E27FC236}">
                <a16:creationId xmlns:a16="http://schemas.microsoft.com/office/drawing/2014/main" id="{97206D11-6A16-B0F2-7C33-8CA967D72682}"/>
              </a:ext>
            </a:extLst>
          </p:cNvPr>
          <p:cNvSpPr txBox="1">
            <a:spLocks/>
          </p:cNvSpPr>
          <p:nvPr/>
        </p:nvSpPr>
        <p:spPr>
          <a:xfrm>
            <a:off x="838200" y="1365939"/>
            <a:ext cx="10515600" cy="79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Nile- E-commerce Company</a:t>
            </a:r>
          </a:p>
        </p:txBody>
      </p:sp>
      <p:sp>
        <p:nvSpPr>
          <p:cNvPr id="4" name="Title 1">
            <a:extLst>
              <a:ext uri="{FF2B5EF4-FFF2-40B4-BE49-F238E27FC236}">
                <a16:creationId xmlns:a16="http://schemas.microsoft.com/office/drawing/2014/main" id="{308235B0-884C-E76C-956D-34DFB8323711}"/>
              </a:ext>
            </a:extLst>
          </p:cNvPr>
          <p:cNvSpPr txBox="1">
            <a:spLocks/>
          </p:cNvSpPr>
          <p:nvPr/>
        </p:nvSpPr>
        <p:spPr>
          <a:xfrm>
            <a:off x="667996" y="2301395"/>
            <a:ext cx="10515600" cy="1004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2. Data Understanding-</a:t>
            </a:r>
            <a:endParaRPr lang="en-IN" b="1" dirty="0"/>
          </a:p>
        </p:txBody>
      </p:sp>
      <p:graphicFrame>
        <p:nvGraphicFramePr>
          <p:cNvPr id="5" name="Diagram 4">
            <a:extLst>
              <a:ext uri="{FF2B5EF4-FFF2-40B4-BE49-F238E27FC236}">
                <a16:creationId xmlns:a16="http://schemas.microsoft.com/office/drawing/2014/main" id="{8839A8B6-1D07-ADF4-34EF-AF77C991D5D7}"/>
              </a:ext>
            </a:extLst>
          </p:cNvPr>
          <p:cNvGraphicFramePr/>
          <p:nvPr>
            <p:extLst>
              <p:ext uri="{D42A27DB-BD31-4B8C-83A1-F6EECF244321}">
                <p14:modId xmlns:p14="http://schemas.microsoft.com/office/powerpoint/2010/main" val="2295647182"/>
              </p:ext>
            </p:extLst>
          </p:nvPr>
        </p:nvGraphicFramePr>
        <p:xfrm>
          <a:off x="482340" y="3449424"/>
          <a:ext cx="5443456" cy="3231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85EA4891-E018-DE58-4035-359DFDB79182}"/>
              </a:ext>
            </a:extLst>
          </p:cNvPr>
          <p:cNvGraphicFramePr/>
          <p:nvPr>
            <p:extLst>
              <p:ext uri="{D42A27DB-BD31-4B8C-83A1-F6EECF244321}">
                <p14:modId xmlns:p14="http://schemas.microsoft.com/office/powerpoint/2010/main" val="2655497396"/>
              </p:ext>
            </p:extLst>
          </p:nvPr>
        </p:nvGraphicFramePr>
        <p:xfrm>
          <a:off x="6266206" y="3099687"/>
          <a:ext cx="5443455" cy="24739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913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363D-2F9F-1111-A005-EF65B3763047}"/>
              </a:ext>
            </a:extLst>
          </p:cNvPr>
          <p:cNvSpPr>
            <a:spLocks noGrp="1"/>
          </p:cNvSpPr>
          <p:nvPr>
            <p:ph type="title"/>
          </p:nvPr>
        </p:nvSpPr>
        <p:spPr>
          <a:xfrm>
            <a:off x="772212" y="1"/>
            <a:ext cx="10515600" cy="980388"/>
          </a:xfrm>
        </p:spPr>
        <p:txBody>
          <a:bodyPr/>
          <a:lstStyle/>
          <a:p>
            <a:r>
              <a:rPr lang="en-US" b="1" dirty="0"/>
              <a:t>3. Data Preparation-</a:t>
            </a:r>
            <a:endParaRPr lang="en-IN" b="1" dirty="0"/>
          </a:p>
        </p:txBody>
      </p:sp>
      <p:sp>
        <p:nvSpPr>
          <p:cNvPr id="4" name="Title 1">
            <a:extLst>
              <a:ext uri="{FF2B5EF4-FFF2-40B4-BE49-F238E27FC236}">
                <a16:creationId xmlns:a16="http://schemas.microsoft.com/office/drawing/2014/main" id="{45DBF4B5-E2CF-B89C-ABCB-83BE6A4E8D1B}"/>
              </a:ext>
            </a:extLst>
          </p:cNvPr>
          <p:cNvSpPr txBox="1">
            <a:spLocks/>
          </p:cNvSpPr>
          <p:nvPr/>
        </p:nvSpPr>
        <p:spPr>
          <a:xfrm>
            <a:off x="1300113" y="838986"/>
            <a:ext cx="10515600" cy="2394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50000"/>
              </a:lnSpc>
              <a:buFont typeface="Arial" panose="020B0604020202020204" pitchFamily="34" charset="0"/>
              <a:buChar char="•"/>
            </a:pPr>
            <a:r>
              <a:rPr lang="en-US" sz="2800" b="1" dirty="0"/>
              <a:t>Extraction of month &amp; date.</a:t>
            </a:r>
          </a:p>
          <a:p>
            <a:pPr marL="457200" indent="-457200">
              <a:lnSpc>
                <a:spcPct val="150000"/>
              </a:lnSpc>
              <a:buFont typeface="Arial" panose="020B0604020202020204" pitchFamily="34" charset="0"/>
              <a:buChar char="•"/>
            </a:pPr>
            <a:r>
              <a:rPr lang="en-US" sz="2800" b="1" dirty="0"/>
              <a:t>Assigning value to customer sentiment.</a:t>
            </a:r>
          </a:p>
          <a:p>
            <a:pPr marL="457200" indent="-457200">
              <a:lnSpc>
                <a:spcPct val="150000"/>
              </a:lnSpc>
              <a:buFont typeface="Arial" panose="020B0604020202020204" pitchFamily="34" charset="0"/>
              <a:buChar char="•"/>
            </a:pPr>
            <a:r>
              <a:rPr lang="en-US" sz="2800" b="1" dirty="0"/>
              <a:t>CSAT Score (Check for fill)</a:t>
            </a:r>
          </a:p>
          <a:p>
            <a:endParaRPr lang="en-IN" b="1" dirty="0"/>
          </a:p>
        </p:txBody>
      </p:sp>
      <p:sp>
        <p:nvSpPr>
          <p:cNvPr id="5" name="Title 1">
            <a:extLst>
              <a:ext uri="{FF2B5EF4-FFF2-40B4-BE49-F238E27FC236}">
                <a16:creationId xmlns:a16="http://schemas.microsoft.com/office/drawing/2014/main" id="{A31F1FE8-2456-3622-6CEE-9F1A20882539}"/>
              </a:ext>
            </a:extLst>
          </p:cNvPr>
          <p:cNvSpPr txBox="1">
            <a:spLocks/>
          </p:cNvSpPr>
          <p:nvPr/>
        </p:nvSpPr>
        <p:spPr>
          <a:xfrm>
            <a:off x="772212" y="2743200"/>
            <a:ext cx="10515600" cy="980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4. Chart Preparation &amp; Dashboard Creation-</a:t>
            </a:r>
            <a:endParaRPr lang="en-IN" b="1" dirty="0"/>
          </a:p>
        </p:txBody>
      </p:sp>
      <p:graphicFrame>
        <p:nvGraphicFramePr>
          <p:cNvPr id="6" name="Diagram 5">
            <a:extLst>
              <a:ext uri="{FF2B5EF4-FFF2-40B4-BE49-F238E27FC236}">
                <a16:creationId xmlns:a16="http://schemas.microsoft.com/office/drawing/2014/main" id="{C047DD4A-58CD-00DD-AC39-C7325180E990}"/>
              </a:ext>
            </a:extLst>
          </p:cNvPr>
          <p:cNvGraphicFramePr/>
          <p:nvPr>
            <p:extLst>
              <p:ext uri="{D42A27DB-BD31-4B8C-83A1-F6EECF244321}">
                <p14:modId xmlns:p14="http://schemas.microsoft.com/office/powerpoint/2010/main" val="1843210472"/>
              </p:ext>
            </p:extLst>
          </p:nvPr>
        </p:nvGraphicFramePr>
        <p:xfrm>
          <a:off x="1466392" y="3610468"/>
          <a:ext cx="6037344" cy="3023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0C9B57CA-CC49-ADA9-187C-0988CFEB563A}"/>
              </a:ext>
            </a:extLst>
          </p:cNvPr>
          <p:cNvSpPr/>
          <p:nvPr/>
        </p:nvSpPr>
        <p:spPr>
          <a:xfrm>
            <a:off x="8173039" y="3921551"/>
            <a:ext cx="3553905" cy="24698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dirty="0"/>
              <a:t>Optimize Customer Service Processes            Enhance Customer Experience</a:t>
            </a:r>
            <a:endParaRPr lang="en-IN" dirty="0"/>
          </a:p>
        </p:txBody>
      </p:sp>
      <p:sp>
        <p:nvSpPr>
          <p:cNvPr id="8" name="Arrow: Right 7">
            <a:extLst>
              <a:ext uri="{FF2B5EF4-FFF2-40B4-BE49-F238E27FC236}">
                <a16:creationId xmlns:a16="http://schemas.microsoft.com/office/drawing/2014/main" id="{EA052F33-95E4-478F-18DC-B1A31C25E6CA}"/>
              </a:ext>
            </a:extLst>
          </p:cNvPr>
          <p:cNvSpPr/>
          <p:nvPr/>
        </p:nvSpPr>
        <p:spPr>
          <a:xfrm>
            <a:off x="9803876" y="5122071"/>
            <a:ext cx="443060" cy="320511"/>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7760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7AF2-D1F4-C523-8123-32F1D0AF1EDC}"/>
              </a:ext>
            </a:extLst>
          </p:cNvPr>
          <p:cNvSpPr>
            <a:spLocks noGrp="1"/>
          </p:cNvSpPr>
          <p:nvPr>
            <p:ph type="title"/>
          </p:nvPr>
        </p:nvSpPr>
        <p:spPr>
          <a:xfrm>
            <a:off x="0" y="547"/>
            <a:ext cx="10515600" cy="885573"/>
          </a:xfrm>
        </p:spPr>
        <p:txBody>
          <a:bodyPr>
            <a:normAutofit/>
          </a:bodyPr>
          <a:lstStyle/>
          <a:p>
            <a:r>
              <a:rPr lang="en-US" sz="3200" b="1" dirty="0"/>
              <a:t>Objective 1- Customer Sentiment Analysis</a:t>
            </a:r>
            <a:endParaRPr lang="en-IN" sz="3200" b="1" dirty="0"/>
          </a:p>
        </p:txBody>
      </p:sp>
      <p:graphicFrame>
        <p:nvGraphicFramePr>
          <p:cNvPr id="4" name="Table 3">
            <a:extLst>
              <a:ext uri="{FF2B5EF4-FFF2-40B4-BE49-F238E27FC236}">
                <a16:creationId xmlns:a16="http://schemas.microsoft.com/office/drawing/2014/main" id="{C9578721-3E4F-6B73-4CD8-0B6B49D6A448}"/>
              </a:ext>
            </a:extLst>
          </p:cNvPr>
          <p:cNvGraphicFramePr>
            <a:graphicFrameLocks noGrp="1"/>
          </p:cNvGraphicFramePr>
          <p:nvPr>
            <p:extLst>
              <p:ext uri="{D42A27DB-BD31-4B8C-83A1-F6EECF244321}">
                <p14:modId xmlns:p14="http://schemas.microsoft.com/office/powerpoint/2010/main" val="2463658669"/>
              </p:ext>
            </p:extLst>
          </p:nvPr>
        </p:nvGraphicFramePr>
        <p:xfrm>
          <a:off x="3524642" y="1832090"/>
          <a:ext cx="3595539" cy="3947160"/>
        </p:xfrm>
        <a:graphic>
          <a:graphicData uri="http://schemas.openxmlformats.org/drawingml/2006/table">
            <a:tbl>
              <a:tblPr>
                <a:tableStyleId>{5C22544A-7EE6-4342-B048-85BDC9FD1C3A}</a:tableStyleId>
              </a:tblPr>
              <a:tblGrid>
                <a:gridCol w="2057063">
                  <a:extLst>
                    <a:ext uri="{9D8B030D-6E8A-4147-A177-3AD203B41FA5}">
                      <a16:colId xmlns:a16="http://schemas.microsoft.com/office/drawing/2014/main" val="2753695002"/>
                    </a:ext>
                  </a:extLst>
                </a:gridCol>
                <a:gridCol w="1538476">
                  <a:extLst>
                    <a:ext uri="{9D8B030D-6E8A-4147-A177-3AD203B41FA5}">
                      <a16:colId xmlns:a16="http://schemas.microsoft.com/office/drawing/2014/main" val="2236075770"/>
                    </a:ext>
                  </a:extLst>
                </a:gridCol>
              </a:tblGrid>
              <a:tr h="244413">
                <a:tc gridSpan="2">
                  <a:txBody>
                    <a:bodyPr/>
                    <a:lstStyle/>
                    <a:p>
                      <a:pPr algn="ctr" fontAlgn="b"/>
                      <a:r>
                        <a:rPr lang="en-IN" sz="1800" b="1" u="none" strike="noStrike" dirty="0">
                          <a:solidFill>
                            <a:sysClr val="windowText" lastClr="000000"/>
                          </a:solidFill>
                          <a:effectLst/>
                        </a:rPr>
                        <a:t>Customer Sentiment Analysis</a:t>
                      </a:r>
                      <a:endParaRPr lang="en-IN" sz="1800" b="1" i="1"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extLst>
                  <a:ext uri="{0D108BD9-81ED-4DB2-BD59-A6C34878D82A}">
                    <a16:rowId xmlns:a16="http://schemas.microsoft.com/office/drawing/2014/main" val="2590164785"/>
                  </a:ext>
                </a:extLst>
              </a:tr>
              <a:tr h="244413">
                <a:tc>
                  <a:txBody>
                    <a:bodyPr/>
                    <a:lstStyle/>
                    <a:p>
                      <a:pPr algn="l" fontAlgn="b"/>
                      <a:r>
                        <a:rPr lang="en-IN" sz="1800" u="none" strike="noStrike" dirty="0">
                          <a:solidFill>
                            <a:sysClr val="windowText" lastClr="000000"/>
                          </a:solidFill>
                          <a:effectLst/>
                          <a:highlight>
                            <a:srgbClr val="FFFF00"/>
                          </a:highlight>
                        </a:rPr>
                        <a:t>Mean</a:t>
                      </a:r>
                      <a:endParaRPr lang="en-IN" sz="1800" b="1" i="0" u="none" strike="noStrike" dirty="0">
                        <a:solidFill>
                          <a:sysClr val="windowText" lastClr="000000"/>
                        </a:solidFill>
                        <a:effectLst/>
                        <a:highlight>
                          <a:srgbClr val="FFFF00"/>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highlight>
                            <a:srgbClr val="FFFF00"/>
                          </a:highlight>
                        </a:rPr>
                        <a:t>2.61</a:t>
                      </a:r>
                      <a:endParaRPr lang="en-IN" sz="1800" b="1" i="0" u="none" strike="noStrike" dirty="0">
                        <a:solidFill>
                          <a:sysClr val="windowText" lastClr="000000"/>
                        </a:solidFill>
                        <a:effectLst/>
                        <a:highlight>
                          <a:srgbClr val="FFFF00"/>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4953535"/>
                  </a:ext>
                </a:extLst>
              </a:tr>
              <a:tr h="234637">
                <a:tc>
                  <a:txBody>
                    <a:bodyPr/>
                    <a:lstStyle/>
                    <a:p>
                      <a:pPr algn="l" fontAlgn="b"/>
                      <a:r>
                        <a:rPr lang="en-IN" sz="1800" u="none" strike="noStrike" dirty="0">
                          <a:solidFill>
                            <a:sysClr val="windowText" lastClr="000000"/>
                          </a:solidFill>
                          <a:effectLst/>
                        </a:rPr>
                        <a:t>Standard Error</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a:solidFill>
                            <a:sysClr val="windowText" lastClr="000000"/>
                          </a:solidFill>
                          <a:effectLst/>
                        </a:rPr>
                        <a:t>0.01</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267855"/>
                  </a:ext>
                </a:extLst>
              </a:tr>
              <a:tr h="234637">
                <a:tc>
                  <a:txBody>
                    <a:bodyPr/>
                    <a:lstStyle/>
                    <a:p>
                      <a:pPr algn="l" fontAlgn="b"/>
                      <a:r>
                        <a:rPr lang="en-IN" sz="1800" u="none" strike="noStrike">
                          <a:solidFill>
                            <a:sysClr val="windowText" lastClr="000000"/>
                          </a:solidFill>
                          <a:effectLst/>
                        </a:rPr>
                        <a:t>Median</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a:solidFill>
                            <a:sysClr val="windowText" lastClr="000000"/>
                          </a:solidFill>
                          <a:effectLst/>
                        </a:rPr>
                        <a:t>2.00</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9876203"/>
                  </a:ext>
                </a:extLst>
              </a:tr>
              <a:tr h="234637">
                <a:tc>
                  <a:txBody>
                    <a:bodyPr/>
                    <a:lstStyle/>
                    <a:p>
                      <a:pPr algn="l" fontAlgn="b"/>
                      <a:r>
                        <a:rPr lang="en-IN" sz="1800" u="none" strike="noStrike">
                          <a:solidFill>
                            <a:sysClr val="windowText" lastClr="000000"/>
                          </a:solidFill>
                          <a:effectLst/>
                        </a:rPr>
                        <a:t>Mode</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2.00</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3022986"/>
                  </a:ext>
                </a:extLst>
              </a:tr>
              <a:tr h="244413">
                <a:tc>
                  <a:txBody>
                    <a:bodyPr/>
                    <a:lstStyle/>
                    <a:p>
                      <a:pPr algn="l" fontAlgn="b"/>
                      <a:r>
                        <a:rPr lang="en-IN" sz="1800" u="none" strike="noStrike" dirty="0">
                          <a:solidFill>
                            <a:sysClr val="windowText" lastClr="000000"/>
                          </a:solidFill>
                          <a:effectLst/>
                        </a:rPr>
                        <a:t>Standard Deviation</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1.19</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3561502"/>
                  </a:ext>
                </a:extLst>
              </a:tr>
              <a:tr h="234637">
                <a:tc>
                  <a:txBody>
                    <a:bodyPr/>
                    <a:lstStyle/>
                    <a:p>
                      <a:pPr algn="l" fontAlgn="b"/>
                      <a:r>
                        <a:rPr lang="en-IN" sz="1800" u="none" strike="noStrike">
                          <a:solidFill>
                            <a:sysClr val="windowText" lastClr="000000"/>
                          </a:solidFill>
                          <a:effectLst/>
                        </a:rPr>
                        <a:t>Sample Variance</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1.42</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9532464"/>
                  </a:ext>
                </a:extLst>
              </a:tr>
              <a:tr h="244413">
                <a:tc>
                  <a:txBody>
                    <a:bodyPr/>
                    <a:lstStyle/>
                    <a:p>
                      <a:pPr algn="l" fontAlgn="b"/>
                      <a:r>
                        <a:rPr lang="en-IN" sz="1800" u="none" strike="noStrike">
                          <a:solidFill>
                            <a:sysClr val="windowText" lastClr="000000"/>
                          </a:solidFill>
                          <a:effectLst/>
                        </a:rPr>
                        <a:t>Kurtosis</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-0.59</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7188373"/>
                  </a:ext>
                </a:extLst>
              </a:tr>
              <a:tr h="234637">
                <a:tc>
                  <a:txBody>
                    <a:bodyPr/>
                    <a:lstStyle/>
                    <a:p>
                      <a:pPr algn="l" fontAlgn="b"/>
                      <a:r>
                        <a:rPr lang="en-IN" sz="1800" u="none" strike="noStrike">
                          <a:solidFill>
                            <a:sysClr val="windowText" lastClr="000000"/>
                          </a:solidFill>
                          <a:effectLst/>
                        </a:rPr>
                        <a:t>Skewness</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0.48</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8680721"/>
                  </a:ext>
                </a:extLst>
              </a:tr>
              <a:tr h="234637">
                <a:tc>
                  <a:txBody>
                    <a:bodyPr/>
                    <a:lstStyle/>
                    <a:p>
                      <a:pPr algn="l" fontAlgn="b"/>
                      <a:r>
                        <a:rPr lang="en-IN" sz="1800" u="none" strike="noStrike">
                          <a:solidFill>
                            <a:sysClr val="windowText" lastClr="000000"/>
                          </a:solidFill>
                          <a:effectLst/>
                        </a:rPr>
                        <a:t>Range</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4.00</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7114437"/>
                  </a:ext>
                </a:extLst>
              </a:tr>
              <a:tr h="234637">
                <a:tc>
                  <a:txBody>
                    <a:bodyPr/>
                    <a:lstStyle/>
                    <a:p>
                      <a:pPr algn="l" fontAlgn="b"/>
                      <a:r>
                        <a:rPr lang="en-IN" sz="1800" u="none" strike="noStrike" dirty="0">
                          <a:solidFill>
                            <a:sysClr val="windowText" lastClr="000000"/>
                          </a:solidFill>
                          <a:effectLst/>
                        </a:rPr>
                        <a:t>Minimum</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1.00</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3896423"/>
                  </a:ext>
                </a:extLst>
              </a:tr>
              <a:tr h="234637">
                <a:tc>
                  <a:txBody>
                    <a:bodyPr/>
                    <a:lstStyle/>
                    <a:p>
                      <a:pPr algn="l" fontAlgn="b"/>
                      <a:r>
                        <a:rPr lang="en-IN" sz="1800" u="none" strike="noStrike">
                          <a:solidFill>
                            <a:sysClr val="windowText" lastClr="000000"/>
                          </a:solidFill>
                          <a:effectLst/>
                        </a:rPr>
                        <a:t>Maximum</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5.00</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2070075"/>
                  </a:ext>
                </a:extLst>
              </a:tr>
              <a:tr h="234637">
                <a:tc>
                  <a:txBody>
                    <a:bodyPr/>
                    <a:lstStyle/>
                    <a:p>
                      <a:pPr algn="l" fontAlgn="b"/>
                      <a:r>
                        <a:rPr lang="en-IN" sz="1800" u="none" strike="noStrike">
                          <a:solidFill>
                            <a:sysClr val="windowText" lastClr="000000"/>
                          </a:solidFill>
                          <a:effectLst/>
                        </a:rPr>
                        <a:t>Sum</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85976.00</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9586390"/>
                  </a:ext>
                </a:extLst>
              </a:tr>
              <a:tr h="244413">
                <a:tc>
                  <a:txBody>
                    <a:bodyPr/>
                    <a:lstStyle/>
                    <a:p>
                      <a:pPr algn="l" fontAlgn="b"/>
                      <a:r>
                        <a:rPr lang="en-IN" sz="1800" u="none" strike="noStrike" dirty="0">
                          <a:solidFill>
                            <a:sysClr val="windowText" lastClr="000000"/>
                          </a:solidFill>
                          <a:effectLst/>
                        </a:rPr>
                        <a:t>Count</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32941.00</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1067079"/>
                  </a:ext>
                </a:extLst>
              </a:tr>
            </a:tbl>
          </a:graphicData>
        </a:graphic>
      </p:graphicFrame>
      <p:graphicFrame>
        <p:nvGraphicFramePr>
          <p:cNvPr id="5" name="Table 4">
            <a:extLst>
              <a:ext uri="{FF2B5EF4-FFF2-40B4-BE49-F238E27FC236}">
                <a16:creationId xmlns:a16="http://schemas.microsoft.com/office/drawing/2014/main" id="{5A6956EF-A01D-C94C-BFA4-E44511F3489A}"/>
              </a:ext>
            </a:extLst>
          </p:cNvPr>
          <p:cNvGraphicFramePr>
            <a:graphicFrameLocks noGrp="1"/>
          </p:cNvGraphicFramePr>
          <p:nvPr>
            <p:extLst>
              <p:ext uri="{D42A27DB-BD31-4B8C-83A1-F6EECF244321}">
                <p14:modId xmlns:p14="http://schemas.microsoft.com/office/powerpoint/2010/main" val="3255154787"/>
              </p:ext>
            </p:extLst>
          </p:nvPr>
        </p:nvGraphicFramePr>
        <p:xfrm>
          <a:off x="338578" y="2198092"/>
          <a:ext cx="2894814" cy="3333798"/>
        </p:xfrm>
        <a:graphic>
          <a:graphicData uri="http://schemas.openxmlformats.org/drawingml/2006/table">
            <a:tbl>
              <a:tblPr>
                <a:tableStyleId>{5C22544A-7EE6-4342-B048-85BDC9FD1C3A}</a:tableStyleId>
              </a:tblPr>
              <a:tblGrid>
                <a:gridCol w="886302">
                  <a:extLst>
                    <a:ext uri="{9D8B030D-6E8A-4147-A177-3AD203B41FA5}">
                      <a16:colId xmlns:a16="http://schemas.microsoft.com/office/drawing/2014/main" val="1244454457"/>
                    </a:ext>
                  </a:extLst>
                </a:gridCol>
                <a:gridCol w="2008512">
                  <a:extLst>
                    <a:ext uri="{9D8B030D-6E8A-4147-A177-3AD203B41FA5}">
                      <a16:colId xmlns:a16="http://schemas.microsoft.com/office/drawing/2014/main" val="4045976195"/>
                    </a:ext>
                  </a:extLst>
                </a:gridCol>
              </a:tblGrid>
              <a:tr h="870662">
                <a:tc gridSpan="2">
                  <a:txBody>
                    <a:bodyPr/>
                    <a:lstStyle/>
                    <a:p>
                      <a:pPr algn="l" fontAlgn="b"/>
                      <a:r>
                        <a:rPr lang="en-US" sz="1800" u="none" strike="noStrike" dirty="0">
                          <a:effectLst/>
                        </a:rPr>
                        <a:t>Ranking used to convert text data to numeric data-</a:t>
                      </a:r>
                      <a:endParaRPr lang="en-US" sz="18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extLst>
                  <a:ext uri="{0D108BD9-81ED-4DB2-BD59-A6C34878D82A}">
                    <a16:rowId xmlns:a16="http://schemas.microsoft.com/office/drawing/2014/main" val="4220074624"/>
                  </a:ext>
                </a:extLst>
              </a:tr>
              <a:tr h="488556">
                <a:tc>
                  <a:txBody>
                    <a:bodyPr/>
                    <a:lstStyle/>
                    <a:p>
                      <a:pPr algn="l" fontAlgn="t"/>
                      <a:r>
                        <a:rPr lang="en-IN" sz="1800" u="none" strike="noStrike" dirty="0">
                          <a:effectLst/>
                        </a:rPr>
                        <a:t> 1</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IN" sz="1800" u="none" strike="noStrike" dirty="0">
                          <a:effectLst/>
                        </a:rPr>
                        <a:t> Very Negative</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1083848"/>
                  </a:ext>
                </a:extLst>
              </a:tr>
              <a:tr h="488556">
                <a:tc>
                  <a:txBody>
                    <a:bodyPr/>
                    <a:lstStyle/>
                    <a:p>
                      <a:pPr algn="l" fontAlgn="t"/>
                      <a:r>
                        <a:rPr lang="en-IN" sz="1800" u="none" strike="noStrike" dirty="0">
                          <a:effectLst/>
                        </a:rPr>
                        <a:t> 2</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IN" sz="1800" u="none" strike="noStrike" dirty="0">
                          <a:effectLst/>
                        </a:rPr>
                        <a:t> Negative</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7256074"/>
                  </a:ext>
                </a:extLst>
              </a:tr>
              <a:tr h="488556">
                <a:tc>
                  <a:txBody>
                    <a:bodyPr/>
                    <a:lstStyle/>
                    <a:p>
                      <a:pPr algn="l" fontAlgn="t"/>
                      <a:r>
                        <a:rPr lang="en-IN" sz="1800" u="none" strike="noStrike" dirty="0">
                          <a:effectLst/>
                        </a:rPr>
                        <a:t> 3</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IN" sz="1800" u="none" strike="noStrike" dirty="0">
                          <a:effectLst/>
                        </a:rPr>
                        <a:t> Neutral</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6357167"/>
                  </a:ext>
                </a:extLst>
              </a:tr>
              <a:tr h="488556">
                <a:tc>
                  <a:txBody>
                    <a:bodyPr/>
                    <a:lstStyle/>
                    <a:p>
                      <a:pPr algn="l" fontAlgn="t"/>
                      <a:r>
                        <a:rPr lang="en-IN" sz="1800" u="none" strike="noStrike" dirty="0">
                          <a:effectLst/>
                        </a:rPr>
                        <a:t> 4</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IN" sz="1800" u="none" strike="noStrike" dirty="0">
                          <a:effectLst/>
                        </a:rPr>
                        <a:t> Positive</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54720711"/>
                  </a:ext>
                </a:extLst>
              </a:tr>
              <a:tr h="508912">
                <a:tc>
                  <a:txBody>
                    <a:bodyPr/>
                    <a:lstStyle/>
                    <a:p>
                      <a:pPr algn="l" fontAlgn="t"/>
                      <a:r>
                        <a:rPr lang="en-IN" sz="1800" u="none" strike="noStrike" dirty="0">
                          <a:effectLst/>
                        </a:rPr>
                        <a:t> 5</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IN" sz="1800" u="none" strike="noStrike" dirty="0">
                          <a:effectLst/>
                        </a:rPr>
                        <a:t> Very Positive</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74331366"/>
                  </a:ext>
                </a:extLst>
              </a:tr>
            </a:tbl>
          </a:graphicData>
        </a:graphic>
      </p:graphicFrame>
      <p:sp>
        <p:nvSpPr>
          <p:cNvPr id="6" name="Rectangle: Rounded Corners 5">
            <a:extLst>
              <a:ext uri="{FF2B5EF4-FFF2-40B4-BE49-F238E27FC236}">
                <a16:creationId xmlns:a16="http://schemas.microsoft.com/office/drawing/2014/main" id="{31DA6FE3-1875-D4A7-77A1-720B84EEFE17}"/>
              </a:ext>
            </a:extLst>
          </p:cNvPr>
          <p:cNvSpPr/>
          <p:nvPr/>
        </p:nvSpPr>
        <p:spPr>
          <a:xfrm>
            <a:off x="8066594" y="4307940"/>
            <a:ext cx="3261674" cy="20331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mean value for customer sentiment variable is below 3. Hence, the customers are said to remained unsatisfactory for the given time period.</a:t>
            </a:r>
            <a:endParaRPr lang="en-IN" dirty="0"/>
          </a:p>
        </p:txBody>
      </p:sp>
      <p:pic>
        <p:nvPicPr>
          <p:cNvPr id="10" name="Picture 9">
            <a:extLst>
              <a:ext uri="{FF2B5EF4-FFF2-40B4-BE49-F238E27FC236}">
                <a16:creationId xmlns:a16="http://schemas.microsoft.com/office/drawing/2014/main" id="{F054662D-D8E4-B0C0-9F29-128E0300F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8184" y="1312706"/>
            <a:ext cx="4578493" cy="2749534"/>
          </a:xfrm>
          <a:prstGeom prst="rect">
            <a:avLst/>
          </a:prstGeom>
        </p:spPr>
      </p:pic>
    </p:spTree>
    <p:extLst>
      <p:ext uri="{BB962C8B-B14F-4D97-AF65-F5344CB8AC3E}">
        <p14:creationId xmlns:p14="http://schemas.microsoft.com/office/powerpoint/2010/main" val="315751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56E8-8340-F990-FBDF-B671215F288C}"/>
              </a:ext>
            </a:extLst>
          </p:cNvPr>
          <p:cNvSpPr>
            <a:spLocks noGrp="1"/>
          </p:cNvSpPr>
          <p:nvPr>
            <p:ph type="title"/>
          </p:nvPr>
        </p:nvSpPr>
        <p:spPr>
          <a:xfrm>
            <a:off x="0" y="1"/>
            <a:ext cx="10515600" cy="650450"/>
          </a:xfrm>
        </p:spPr>
        <p:txBody>
          <a:bodyPr>
            <a:normAutofit/>
          </a:bodyPr>
          <a:lstStyle/>
          <a:p>
            <a:r>
              <a:rPr lang="en-US" sz="3200" b="1" dirty="0"/>
              <a:t>Objective 2- Root Cause Analysis</a:t>
            </a:r>
            <a:endParaRPr lang="en-IN" sz="3200" b="1" dirty="0"/>
          </a:p>
        </p:txBody>
      </p:sp>
      <p:sp>
        <p:nvSpPr>
          <p:cNvPr id="10" name="TextBox 9">
            <a:extLst>
              <a:ext uri="{FF2B5EF4-FFF2-40B4-BE49-F238E27FC236}">
                <a16:creationId xmlns:a16="http://schemas.microsoft.com/office/drawing/2014/main" id="{B053E0FB-C797-CC07-82AC-0B6A4C121C92}"/>
              </a:ext>
            </a:extLst>
          </p:cNvPr>
          <p:cNvSpPr txBox="1"/>
          <p:nvPr/>
        </p:nvSpPr>
        <p:spPr>
          <a:xfrm>
            <a:off x="2754198" y="4276577"/>
            <a:ext cx="6683604"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In 2020 October month registered maximum complaints (63.9%).</a:t>
            </a:r>
          </a:p>
          <a:p>
            <a:pPr marL="285750" indent="-285750">
              <a:lnSpc>
                <a:spcPct val="150000"/>
              </a:lnSpc>
              <a:buFont typeface="Arial" panose="020B0604020202020204" pitchFamily="34" charset="0"/>
              <a:buChar char="•"/>
            </a:pPr>
            <a:r>
              <a:rPr lang="en-US" dirty="0"/>
              <a:t>Most of the Customers complain regarding the billing issue.</a:t>
            </a:r>
          </a:p>
          <a:p>
            <a:pPr marL="285750" indent="-285750">
              <a:lnSpc>
                <a:spcPct val="150000"/>
              </a:lnSpc>
              <a:buFont typeface="Arial" panose="020B0604020202020204" pitchFamily="34" charset="0"/>
              <a:buChar char="•"/>
            </a:pPr>
            <a:r>
              <a:rPr lang="en-US" dirty="0"/>
              <a:t>(Chatbot, Email, Web)- 67.7%</a:t>
            </a:r>
          </a:p>
          <a:p>
            <a:pPr marL="285750" indent="-285750">
              <a:lnSpc>
                <a:spcPct val="150000"/>
              </a:lnSpc>
              <a:buFont typeface="Arial" panose="020B0604020202020204" pitchFamily="34" charset="0"/>
              <a:buChar char="•"/>
            </a:pPr>
            <a:r>
              <a:rPr lang="en-US" dirty="0"/>
              <a:t>(Call Center)- 32.7%</a:t>
            </a:r>
          </a:p>
          <a:p>
            <a:endParaRPr lang="en-US" dirty="0"/>
          </a:p>
          <a:p>
            <a:r>
              <a:rPr lang="en-US" b="1" dirty="0"/>
              <a:t>Customers preferred non-verbal communication</a:t>
            </a:r>
            <a:endParaRPr lang="en-IN" b="1" dirty="0"/>
          </a:p>
        </p:txBody>
      </p:sp>
      <p:pic>
        <p:nvPicPr>
          <p:cNvPr id="12" name="Picture 11">
            <a:extLst>
              <a:ext uri="{FF2B5EF4-FFF2-40B4-BE49-F238E27FC236}">
                <a16:creationId xmlns:a16="http://schemas.microsoft.com/office/drawing/2014/main" id="{4073C22E-3B05-470F-331C-9F6583D9D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8" y="732100"/>
            <a:ext cx="3365284" cy="3462828"/>
          </a:xfrm>
          <a:prstGeom prst="rect">
            <a:avLst/>
          </a:prstGeom>
        </p:spPr>
      </p:pic>
      <p:pic>
        <p:nvPicPr>
          <p:cNvPr id="14" name="Picture 13">
            <a:extLst>
              <a:ext uri="{FF2B5EF4-FFF2-40B4-BE49-F238E27FC236}">
                <a16:creationId xmlns:a16="http://schemas.microsoft.com/office/drawing/2014/main" id="{A89CEA0F-7D94-AC5D-22C2-5C00CBD8F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5243" y="732100"/>
            <a:ext cx="4170025" cy="3462828"/>
          </a:xfrm>
          <a:prstGeom prst="rect">
            <a:avLst/>
          </a:prstGeom>
        </p:spPr>
      </p:pic>
      <p:pic>
        <p:nvPicPr>
          <p:cNvPr id="16" name="Picture 15">
            <a:extLst>
              <a:ext uri="{FF2B5EF4-FFF2-40B4-BE49-F238E27FC236}">
                <a16:creationId xmlns:a16="http://schemas.microsoft.com/office/drawing/2014/main" id="{F20B9A3F-5C58-4114-E9FA-197AC6492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3759" y="732100"/>
            <a:ext cx="3871296" cy="3462828"/>
          </a:xfrm>
          <a:prstGeom prst="rect">
            <a:avLst/>
          </a:prstGeom>
        </p:spPr>
      </p:pic>
    </p:spTree>
    <p:extLst>
      <p:ext uri="{BB962C8B-B14F-4D97-AF65-F5344CB8AC3E}">
        <p14:creationId xmlns:p14="http://schemas.microsoft.com/office/powerpoint/2010/main" val="162890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839E-280E-3411-EF57-EE009AB5A3DD}"/>
              </a:ext>
            </a:extLst>
          </p:cNvPr>
          <p:cNvSpPr txBox="1">
            <a:spLocks/>
          </p:cNvSpPr>
          <p:nvPr/>
        </p:nvSpPr>
        <p:spPr>
          <a:xfrm>
            <a:off x="0" y="1"/>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3 - Service Response Time Analysis</a:t>
            </a:r>
            <a:endParaRPr lang="en-IN" sz="3200" b="1" dirty="0"/>
          </a:p>
        </p:txBody>
      </p:sp>
      <p:pic>
        <p:nvPicPr>
          <p:cNvPr id="17" name="Picture 16">
            <a:extLst>
              <a:ext uri="{FF2B5EF4-FFF2-40B4-BE49-F238E27FC236}">
                <a16:creationId xmlns:a16="http://schemas.microsoft.com/office/drawing/2014/main" id="{6425D22E-8929-A708-5B83-E78C98018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66" y="650450"/>
            <a:ext cx="5773412" cy="3026003"/>
          </a:xfrm>
          <a:prstGeom prst="rect">
            <a:avLst/>
          </a:prstGeom>
        </p:spPr>
      </p:pic>
      <p:pic>
        <p:nvPicPr>
          <p:cNvPr id="19" name="Picture 18">
            <a:extLst>
              <a:ext uri="{FF2B5EF4-FFF2-40B4-BE49-F238E27FC236}">
                <a16:creationId xmlns:a16="http://schemas.microsoft.com/office/drawing/2014/main" id="{C0E00015-19EA-249E-17F3-1AA91D78D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344" y="628585"/>
            <a:ext cx="5773412" cy="3047868"/>
          </a:xfrm>
          <a:prstGeom prst="rect">
            <a:avLst/>
          </a:prstGeom>
        </p:spPr>
      </p:pic>
      <p:sp>
        <p:nvSpPr>
          <p:cNvPr id="22" name="TextBox 21">
            <a:extLst>
              <a:ext uri="{FF2B5EF4-FFF2-40B4-BE49-F238E27FC236}">
                <a16:creationId xmlns:a16="http://schemas.microsoft.com/office/drawing/2014/main" id="{F40E35DF-1C61-799D-12CF-9CF987383DCF}"/>
              </a:ext>
            </a:extLst>
          </p:cNvPr>
          <p:cNvSpPr txBox="1"/>
          <p:nvPr/>
        </p:nvSpPr>
        <p:spPr>
          <a:xfrm>
            <a:off x="3261674" y="3913820"/>
            <a:ext cx="5668651" cy="2585323"/>
          </a:xfrm>
          <a:prstGeom prst="rect">
            <a:avLst/>
          </a:prstGeom>
          <a:noFill/>
        </p:spPr>
        <p:txBody>
          <a:bodyPr wrap="square" rtlCol="0">
            <a:spAutoFit/>
          </a:bodyPr>
          <a:lstStyle/>
          <a:p>
            <a:pPr marL="342900" indent="-342900">
              <a:buFont typeface="+mj-lt"/>
              <a:buAutoNum type="arabicPeriod"/>
            </a:pPr>
            <a:r>
              <a:rPr lang="en-US" dirty="0"/>
              <a:t>Irrespective of mode of communication and call center location, the response time percentage for below SLA remained </a:t>
            </a:r>
            <a:r>
              <a:rPr lang="en-US" b="1" dirty="0"/>
              <a:t>(25%) </a:t>
            </a:r>
            <a:r>
              <a:rPr lang="en-US" dirty="0"/>
              <a:t>and within SLA remained </a:t>
            </a:r>
            <a:r>
              <a:rPr lang="en-US" b="1" dirty="0"/>
              <a:t>(62%)</a:t>
            </a:r>
            <a:r>
              <a:rPr lang="en-US" dirty="0"/>
              <a:t>.</a:t>
            </a:r>
          </a:p>
          <a:p>
            <a:pPr marL="342900" indent="-342900">
              <a:buFont typeface="+mj-lt"/>
              <a:buAutoNum type="arabicPeriod"/>
            </a:pPr>
            <a:endParaRPr lang="en-US" dirty="0"/>
          </a:p>
          <a:p>
            <a:pPr marL="342900" indent="-342900">
              <a:buFont typeface="+mj-lt"/>
              <a:buAutoNum type="arabicPeriod"/>
            </a:pPr>
            <a:r>
              <a:rPr lang="en-IN" dirty="0"/>
              <a:t>Hence Company need to work on improving response time.</a:t>
            </a:r>
          </a:p>
          <a:p>
            <a:pPr marL="342900" indent="-342900">
              <a:buFont typeface="+mj-lt"/>
              <a:buAutoNum type="arabicPeriod"/>
            </a:pPr>
            <a:endParaRPr lang="en-IN" dirty="0"/>
          </a:p>
          <a:p>
            <a:pPr marL="342900" indent="-342900">
              <a:buFont typeface="+mj-lt"/>
              <a:buAutoNum type="arabicPeriod"/>
            </a:pPr>
            <a:r>
              <a:rPr lang="en-IN" dirty="0"/>
              <a:t>No service centre is lagging behind in terms of performance and customer service delivery.</a:t>
            </a:r>
          </a:p>
        </p:txBody>
      </p:sp>
    </p:spTree>
    <p:extLst>
      <p:ext uri="{BB962C8B-B14F-4D97-AF65-F5344CB8AC3E}">
        <p14:creationId xmlns:p14="http://schemas.microsoft.com/office/powerpoint/2010/main" val="150162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9EF3E6-5F2C-1997-5219-F3ED30358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87" y="399025"/>
            <a:ext cx="6049935" cy="3029975"/>
          </a:xfrm>
          <a:prstGeom prst="rect">
            <a:avLst/>
          </a:prstGeom>
        </p:spPr>
      </p:pic>
      <p:sp>
        <p:nvSpPr>
          <p:cNvPr id="3" name="TextBox 2">
            <a:extLst>
              <a:ext uri="{FF2B5EF4-FFF2-40B4-BE49-F238E27FC236}">
                <a16:creationId xmlns:a16="http://schemas.microsoft.com/office/drawing/2014/main" id="{60F37161-4323-2CF9-2E78-CDF25FD3E25A}"/>
              </a:ext>
            </a:extLst>
          </p:cNvPr>
          <p:cNvSpPr txBox="1"/>
          <p:nvPr/>
        </p:nvSpPr>
        <p:spPr>
          <a:xfrm>
            <a:off x="6570481" y="399025"/>
            <a:ext cx="5524107" cy="3416320"/>
          </a:xfrm>
          <a:prstGeom prst="rect">
            <a:avLst/>
          </a:prstGeom>
          <a:noFill/>
        </p:spPr>
        <p:txBody>
          <a:bodyPr wrap="square" rtlCol="0">
            <a:spAutoFit/>
          </a:bodyPr>
          <a:lstStyle/>
          <a:p>
            <a:pPr marL="342900" indent="-342900">
              <a:buFont typeface="+mj-lt"/>
              <a:buAutoNum type="arabicPeriod"/>
            </a:pPr>
            <a:r>
              <a:rPr lang="en-IN" dirty="0"/>
              <a:t>Despite having (62%) response well within stipulated time and (12%) above SLA, why customers are still showing negative sentiments?</a:t>
            </a:r>
          </a:p>
          <a:p>
            <a:pPr marL="342900" indent="-342900">
              <a:buFont typeface="+mj-lt"/>
              <a:buAutoNum type="arabicPeriod"/>
            </a:pPr>
            <a:endParaRPr lang="en-IN" dirty="0"/>
          </a:p>
          <a:p>
            <a:pPr marL="342900" indent="-342900">
              <a:buFont typeface="+mj-lt"/>
              <a:buAutoNum type="arabicPeriod"/>
            </a:pPr>
            <a:r>
              <a:rPr lang="en-IN" dirty="0"/>
              <a:t>Average call duration= 25 Mins (high)</a:t>
            </a:r>
          </a:p>
          <a:p>
            <a:pPr marL="342900" indent="-342900">
              <a:buFont typeface="+mj-lt"/>
              <a:buAutoNum type="arabicPeriod"/>
            </a:pPr>
            <a:endParaRPr lang="en-US" dirty="0"/>
          </a:p>
          <a:p>
            <a:pPr marL="342900" indent="-342900">
              <a:buFont typeface="+mj-lt"/>
              <a:buAutoNum type="arabicPeriod"/>
            </a:pPr>
            <a:r>
              <a:rPr lang="en-US" dirty="0"/>
              <a:t>As the average call duration time is very close to each other for all call centers and proportion of customer sentiment distribution is also close to each other. We can say that, the negative &amp; very negative sentiment can be correlated with the average call duration.</a:t>
            </a:r>
          </a:p>
          <a:p>
            <a:endParaRPr lang="en-IN" dirty="0"/>
          </a:p>
        </p:txBody>
      </p:sp>
      <p:graphicFrame>
        <p:nvGraphicFramePr>
          <p:cNvPr id="5" name="Table 4">
            <a:extLst>
              <a:ext uri="{FF2B5EF4-FFF2-40B4-BE49-F238E27FC236}">
                <a16:creationId xmlns:a16="http://schemas.microsoft.com/office/drawing/2014/main" id="{AA3B5BF0-6C04-5F80-C47E-AA2FCBED2528}"/>
              </a:ext>
            </a:extLst>
          </p:cNvPr>
          <p:cNvGraphicFramePr>
            <a:graphicFrameLocks noGrp="1"/>
          </p:cNvGraphicFramePr>
          <p:nvPr>
            <p:extLst>
              <p:ext uri="{D42A27DB-BD31-4B8C-83A1-F6EECF244321}">
                <p14:modId xmlns:p14="http://schemas.microsoft.com/office/powerpoint/2010/main" val="1298596837"/>
              </p:ext>
            </p:extLst>
          </p:nvPr>
        </p:nvGraphicFramePr>
        <p:xfrm>
          <a:off x="322587" y="3934329"/>
          <a:ext cx="6049935" cy="2523550"/>
        </p:xfrm>
        <a:graphic>
          <a:graphicData uri="http://schemas.openxmlformats.org/drawingml/2006/table">
            <a:tbl>
              <a:tblPr>
                <a:tableStyleId>{5C22544A-7EE6-4342-B048-85BDC9FD1C3A}</a:tableStyleId>
              </a:tblPr>
              <a:tblGrid>
                <a:gridCol w="1257129">
                  <a:extLst>
                    <a:ext uri="{9D8B030D-6E8A-4147-A177-3AD203B41FA5}">
                      <a16:colId xmlns:a16="http://schemas.microsoft.com/office/drawing/2014/main" val="1585747109"/>
                    </a:ext>
                  </a:extLst>
                </a:gridCol>
                <a:gridCol w="819379">
                  <a:extLst>
                    <a:ext uri="{9D8B030D-6E8A-4147-A177-3AD203B41FA5}">
                      <a16:colId xmlns:a16="http://schemas.microsoft.com/office/drawing/2014/main" val="2931426166"/>
                    </a:ext>
                  </a:extLst>
                </a:gridCol>
                <a:gridCol w="819379">
                  <a:extLst>
                    <a:ext uri="{9D8B030D-6E8A-4147-A177-3AD203B41FA5}">
                      <a16:colId xmlns:a16="http://schemas.microsoft.com/office/drawing/2014/main" val="1793825459"/>
                    </a:ext>
                  </a:extLst>
                </a:gridCol>
                <a:gridCol w="819379">
                  <a:extLst>
                    <a:ext uri="{9D8B030D-6E8A-4147-A177-3AD203B41FA5}">
                      <a16:colId xmlns:a16="http://schemas.microsoft.com/office/drawing/2014/main" val="4072557652"/>
                    </a:ext>
                  </a:extLst>
                </a:gridCol>
                <a:gridCol w="819379">
                  <a:extLst>
                    <a:ext uri="{9D8B030D-6E8A-4147-A177-3AD203B41FA5}">
                      <a16:colId xmlns:a16="http://schemas.microsoft.com/office/drawing/2014/main" val="4207416540"/>
                    </a:ext>
                  </a:extLst>
                </a:gridCol>
                <a:gridCol w="819379">
                  <a:extLst>
                    <a:ext uri="{9D8B030D-6E8A-4147-A177-3AD203B41FA5}">
                      <a16:colId xmlns:a16="http://schemas.microsoft.com/office/drawing/2014/main" val="3560901973"/>
                    </a:ext>
                  </a:extLst>
                </a:gridCol>
                <a:gridCol w="695911">
                  <a:extLst>
                    <a:ext uri="{9D8B030D-6E8A-4147-A177-3AD203B41FA5}">
                      <a16:colId xmlns:a16="http://schemas.microsoft.com/office/drawing/2014/main" val="102073610"/>
                    </a:ext>
                  </a:extLst>
                </a:gridCol>
              </a:tblGrid>
              <a:tr h="506425">
                <a:tc>
                  <a:txBody>
                    <a:bodyPr/>
                    <a:lstStyle/>
                    <a:p>
                      <a:pPr algn="l" fontAlgn="b"/>
                      <a:r>
                        <a:rPr lang="en-IN" sz="1600" u="none" strike="noStrike" dirty="0">
                          <a:effectLst/>
                        </a:rPr>
                        <a:t>Call_Center</a:t>
                      </a:r>
                      <a:endParaRPr lang="en-IN"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N" sz="1600" u="none" strike="noStrike">
                          <a:effectLst/>
                        </a:rPr>
                        <a:t>Negative</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N" sz="1600" u="none" strike="noStrike">
                          <a:effectLst/>
                        </a:rPr>
                        <a:t>Neutral</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N" sz="1600" u="none" strike="noStrike">
                          <a:effectLst/>
                        </a:rPr>
                        <a:t>Positive</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N" sz="1600" u="none" strike="noStrike">
                          <a:effectLst/>
                        </a:rPr>
                        <a:t>Very Negative</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N" sz="1600" u="none" strike="noStrike">
                          <a:effectLst/>
                        </a:rPr>
                        <a:t>Very Positive</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N" sz="1600" u="none" strike="noStrike" dirty="0">
                          <a:effectLst/>
                        </a:rPr>
                        <a:t>Grand Total</a:t>
                      </a:r>
                      <a:endParaRPr lang="en-IN"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7801188"/>
                  </a:ext>
                </a:extLst>
              </a:tr>
              <a:tr h="377675">
                <a:tc>
                  <a:txBody>
                    <a:bodyPr/>
                    <a:lstStyle/>
                    <a:p>
                      <a:pPr algn="l" fontAlgn="b"/>
                      <a:r>
                        <a:rPr lang="en-IN" sz="1600" u="none" strike="noStrike">
                          <a:effectLst/>
                        </a:rPr>
                        <a:t>Baltimore/MD</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33.2%</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27.2%</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11.6%</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18.8%</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9.2%</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100.0%</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012810"/>
                  </a:ext>
                </a:extLst>
              </a:tr>
              <a:tr h="377675">
                <a:tc>
                  <a:txBody>
                    <a:bodyPr/>
                    <a:lstStyle/>
                    <a:p>
                      <a:pPr algn="l" fontAlgn="b"/>
                      <a:r>
                        <a:rPr lang="en-IN" sz="1600" u="none" strike="noStrike">
                          <a:effectLst/>
                        </a:rPr>
                        <a:t>Chicago/IL</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34.0%</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25.6%</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11.7%</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19.3%</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9.4%</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100.0%</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825688"/>
                  </a:ext>
                </a:extLst>
              </a:tr>
              <a:tr h="377675">
                <a:tc>
                  <a:txBody>
                    <a:bodyPr/>
                    <a:lstStyle/>
                    <a:p>
                      <a:pPr algn="l" fontAlgn="b"/>
                      <a:r>
                        <a:rPr lang="en-IN" sz="1600" u="none" strike="noStrike">
                          <a:effectLst/>
                        </a:rPr>
                        <a:t>Denver/CO</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33.3%</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26.8%</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12.0%</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17.9%</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10.0%</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100.0%</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4164460"/>
                  </a:ext>
                </a:extLst>
              </a:tr>
              <a:tr h="506425">
                <a:tc>
                  <a:txBody>
                    <a:bodyPr/>
                    <a:lstStyle/>
                    <a:p>
                      <a:pPr algn="l" fontAlgn="b"/>
                      <a:r>
                        <a:rPr lang="en-IN" sz="1600" u="none" strike="noStrike">
                          <a:effectLst/>
                        </a:rPr>
                        <a:t>Los Angeles/CA</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33.8%</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26.4%</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12.3%</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17.6%</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9.9%</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100.0%</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634330"/>
                  </a:ext>
                </a:extLst>
              </a:tr>
              <a:tr h="377675">
                <a:tc>
                  <a:txBody>
                    <a:bodyPr/>
                    <a:lstStyle/>
                    <a:p>
                      <a:pPr algn="l" fontAlgn="b"/>
                      <a:r>
                        <a:rPr lang="en-IN" sz="1600" u="none" strike="noStrike">
                          <a:effectLst/>
                        </a:rPr>
                        <a:t>Grand Total</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33.6%</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26.6%</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11.9%</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18.3%</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9.6%</a:t>
                      </a:r>
                      <a:endParaRPr lang="en-IN"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100.0%</a:t>
                      </a:r>
                      <a:endParaRPr lang="en-IN"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8240104"/>
                  </a:ext>
                </a:extLst>
              </a:tr>
            </a:tbl>
          </a:graphicData>
        </a:graphic>
      </p:graphicFrame>
      <p:sp>
        <p:nvSpPr>
          <p:cNvPr id="6" name="Rectangle: Rounded Corners 5">
            <a:extLst>
              <a:ext uri="{FF2B5EF4-FFF2-40B4-BE49-F238E27FC236}">
                <a16:creationId xmlns:a16="http://schemas.microsoft.com/office/drawing/2014/main" id="{CD763C03-F1C8-AE2F-3871-7FD9FF019B38}"/>
              </a:ext>
            </a:extLst>
          </p:cNvPr>
          <p:cNvSpPr/>
          <p:nvPr/>
        </p:nvSpPr>
        <p:spPr>
          <a:xfrm>
            <a:off x="7013542" y="4274371"/>
            <a:ext cx="4449452" cy="18434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Hence, the time taken by service executive to understand the client’s problem despite previously mentioned through communication channels can be considered as an important factor contributing to negative sentiment creation. </a:t>
            </a:r>
            <a:endParaRPr lang="en-IN" dirty="0"/>
          </a:p>
        </p:txBody>
      </p:sp>
    </p:spTree>
    <p:extLst>
      <p:ext uri="{BB962C8B-B14F-4D97-AF65-F5344CB8AC3E}">
        <p14:creationId xmlns:p14="http://schemas.microsoft.com/office/powerpoint/2010/main" val="3624294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2514-23D6-CFC4-0FF0-D88D7CD64FE3}"/>
              </a:ext>
            </a:extLst>
          </p:cNvPr>
          <p:cNvSpPr txBox="1">
            <a:spLocks/>
          </p:cNvSpPr>
          <p:nvPr/>
        </p:nvSpPr>
        <p:spPr>
          <a:xfrm>
            <a:off x="0" y="79945"/>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4 - Customer Segmentation</a:t>
            </a:r>
            <a:endParaRPr lang="en-IN" sz="3200" b="1" dirty="0"/>
          </a:p>
        </p:txBody>
      </p:sp>
      <p:pic>
        <p:nvPicPr>
          <p:cNvPr id="6" name="Picture 5">
            <a:extLst>
              <a:ext uri="{FF2B5EF4-FFF2-40B4-BE49-F238E27FC236}">
                <a16:creationId xmlns:a16="http://schemas.microsoft.com/office/drawing/2014/main" id="{3F73DBC5-6C1D-5B31-5453-733C73D54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84" y="1946033"/>
            <a:ext cx="4590686" cy="2822693"/>
          </a:xfrm>
          <a:prstGeom prst="rect">
            <a:avLst/>
          </a:prstGeom>
        </p:spPr>
      </p:pic>
      <p:pic>
        <p:nvPicPr>
          <p:cNvPr id="8" name="Picture 7">
            <a:extLst>
              <a:ext uri="{FF2B5EF4-FFF2-40B4-BE49-F238E27FC236}">
                <a16:creationId xmlns:a16="http://schemas.microsoft.com/office/drawing/2014/main" id="{898408A4-97CD-69ED-F4F0-28495828B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040" y="2564094"/>
            <a:ext cx="6901270" cy="4170025"/>
          </a:xfrm>
          <a:prstGeom prst="rect">
            <a:avLst/>
          </a:prstGeom>
          <a:ln>
            <a:solidFill>
              <a:schemeClr val="tx1"/>
            </a:solidFill>
          </a:ln>
        </p:spPr>
      </p:pic>
      <p:graphicFrame>
        <p:nvGraphicFramePr>
          <p:cNvPr id="9" name="Table 8">
            <a:extLst>
              <a:ext uri="{FF2B5EF4-FFF2-40B4-BE49-F238E27FC236}">
                <a16:creationId xmlns:a16="http://schemas.microsoft.com/office/drawing/2014/main" id="{5B578D85-2539-9C7C-5562-9D53D6163A70}"/>
              </a:ext>
            </a:extLst>
          </p:cNvPr>
          <p:cNvGraphicFramePr>
            <a:graphicFrameLocks noGrp="1"/>
          </p:cNvGraphicFramePr>
          <p:nvPr>
            <p:extLst>
              <p:ext uri="{D42A27DB-BD31-4B8C-83A1-F6EECF244321}">
                <p14:modId xmlns:p14="http://schemas.microsoft.com/office/powerpoint/2010/main" val="2839174634"/>
              </p:ext>
            </p:extLst>
          </p:nvPr>
        </p:nvGraphicFramePr>
        <p:xfrm>
          <a:off x="152484" y="4911967"/>
          <a:ext cx="2188506" cy="1801499"/>
        </p:xfrm>
        <a:graphic>
          <a:graphicData uri="http://schemas.openxmlformats.org/drawingml/2006/table">
            <a:tbl>
              <a:tblPr>
                <a:tableStyleId>{5C22544A-7EE6-4342-B048-85BDC9FD1C3A}</a:tableStyleId>
              </a:tblPr>
              <a:tblGrid>
                <a:gridCol w="1077452">
                  <a:extLst>
                    <a:ext uri="{9D8B030D-6E8A-4147-A177-3AD203B41FA5}">
                      <a16:colId xmlns:a16="http://schemas.microsoft.com/office/drawing/2014/main" val="968632816"/>
                    </a:ext>
                  </a:extLst>
                </a:gridCol>
                <a:gridCol w="1111054">
                  <a:extLst>
                    <a:ext uri="{9D8B030D-6E8A-4147-A177-3AD203B41FA5}">
                      <a16:colId xmlns:a16="http://schemas.microsoft.com/office/drawing/2014/main" val="2645746757"/>
                    </a:ext>
                  </a:extLst>
                </a:gridCol>
              </a:tblGrid>
              <a:tr h="300731">
                <a:tc gridSpan="2">
                  <a:txBody>
                    <a:bodyPr/>
                    <a:lstStyle/>
                    <a:p>
                      <a:pPr algn="ctr" fontAlgn="b"/>
                      <a:r>
                        <a:rPr lang="en-IN" sz="1400" u="none" strike="noStrike" dirty="0">
                          <a:effectLst/>
                        </a:rPr>
                        <a:t>States with high customers</a:t>
                      </a:r>
                      <a:endParaRPr lang="en-IN"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extLst>
                  <a:ext uri="{0D108BD9-81ED-4DB2-BD59-A6C34878D82A}">
                    <a16:rowId xmlns:a16="http://schemas.microsoft.com/office/drawing/2014/main" val="1558835536"/>
                  </a:ext>
                </a:extLst>
              </a:tr>
              <a:tr h="297673">
                <a:tc>
                  <a:txBody>
                    <a:bodyPr/>
                    <a:lstStyle/>
                    <a:p>
                      <a:pPr algn="ctr" fontAlgn="b"/>
                      <a:r>
                        <a:rPr lang="en-IN" sz="1400" u="none" strike="noStrike" dirty="0">
                          <a:effectLst/>
                        </a:rPr>
                        <a:t>California</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11.0%</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422567"/>
                  </a:ext>
                </a:extLst>
              </a:tr>
              <a:tr h="297673">
                <a:tc>
                  <a:txBody>
                    <a:bodyPr/>
                    <a:lstStyle/>
                    <a:p>
                      <a:pPr algn="ctr" fontAlgn="b"/>
                      <a:r>
                        <a:rPr lang="en-IN" sz="1400" u="none" strike="noStrike" dirty="0">
                          <a:effectLst/>
                        </a:rPr>
                        <a:t>Texas</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10.8%</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36634178"/>
                  </a:ext>
                </a:extLst>
              </a:tr>
              <a:tr h="297673">
                <a:tc>
                  <a:txBody>
                    <a:bodyPr/>
                    <a:lstStyle/>
                    <a:p>
                      <a:pPr algn="ctr" fontAlgn="b"/>
                      <a:r>
                        <a:rPr lang="en-IN" sz="1400" u="none" strike="noStrike" dirty="0">
                          <a:effectLst/>
                        </a:rPr>
                        <a:t>Florida</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8.6%</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5177366"/>
                  </a:ext>
                </a:extLst>
              </a:tr>
              <a:tr h="297673">
                <a:tc>
                  <a:txBody>
                    <a:bodyPr/>
                    <a:lstStyle/>
                    <a:p>
                      <a:pPr algn="ctr" fontAlgn="b"/>
                      <a:r>
                        <a:rPr lang="en-IN" sz="1400" u="none" strike="noStrike" dirty="0">
                          <a:effectLst/>
                        </a:rPr>
                        <a:t>New York</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5.4%</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3700487"/>
                  </a:ext>
                </a:extLst>
              </a:tr>
              <a:tr h="310076">
                <a:tc>
                  <a:txBody>
                    <a:bodyPr/>
                    <a:lstStyle/>
                    <a:p>
                      <a:pPr algn="ctr" fontAlgn="b"/>
                      <a:r>
                        <a:rPr lang="en-IN" sz="1400" u="none" strike="noStrike" dirty="0">
                          <a:effectLst/>
                        </a:rPr>
                        <a:t>Virginia</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3.5%</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5966535"/>
                  </a:ext>
                </a:extLst>
              </a:tr>
            </a:tbl>
          </a:graphicData>
        </a:graphic>
      </p:graphicFrame>
      <p:graphicFrame>
        <p:nvGraphicFramePr>
          <p:cNvPr id="10" name="Table 9">
            <a:extLst>
              <a:ext uri="{FF2B5EF4-FFF2-40B4-BE49-F238E27FC236}">
                <a16:creationId xmlns:a16="http://schemas.microsoft.com/office/drawing/2014/main" id="{07A5B0A0-8E82-7684-44C8-64F8CD150B87}"/>
              </a:ext>
            </a:extLst>
          </p:cNvPr>
          <p:cNvGraphicFramePr>
            <a:graphicFrameLocks noGrp="1"/>
          </p:cNvGraphicFramePr>
          <p:nvPr>
            <p:extLst>
              <p:ext uri="{D42A27DB-BD31-4B8C-83A1-F6EECF244321}">
                <p14:modId xmlns:p14="http://schemas.microsoft.com/office/powerpoint/2010/main" val="936136454"/>
              </p:ext>
            </p:extLst>
          </p:nvPr>
        </p:nvGraphicFramePr>
        <p:xfrm>
          <a:off x="2554664" y="4911967"/>
          <a:ext cx="2188506" cy="1801500"/>
        </p:xfrm>
        <a:graphic>
          <a:graphicData uri="http://schemas.openxmlformats.org/drawingml/2006/table">
            <a:tbl>
              <a:tblPr>
                <a:tableStyleId>{5C22544A-7EE6-4342-B048-85BDC9FD1C3A}</a:tableStyleId>
              </a:tblPr>
              <a:tblGrid>
                <a:gridCol w="1435552">
                  <a:extLst>
                    <a:ext uri="{9D8B030D-6E8A-4147-A177-3AD203B41FA5}">
                      <a16:colId xmlns:a16="http://schemas.microsoft.com/office/drawing/2014/main" val="2608532892"/>
                    </a:ext>
                  </a:extLst>
                </a:gridCol>
                <a:gridCol w="752954">
                  <a:extLst>
                    <a:ext uri="{9D8B030D-6E8A-4147-A177-3AD203B41FA5}">
                      <a16:colId xmlns:a16="http://schemas.microsoft.com/office/drawing/2014/main" val="853873238"/>
                    </a:ext>
                  </a:extLst>
                </a:gridCol>
              </a:tblGrid>
              <a:tr h="308476">
                <a:tc gridSpan="2">
                  <a:txBody>
                    <a:bodyPr/>
                    <a:lstStyle/>
                    <a:p>
                      <a:pPr algn="ctr" fontAlgn="b"/>
                      <a:r>
                        <a:rPr lang="en-IN" sz="1400" u="none" strike="noStrike" dirty="0">
                          <a:effectLst/>
                        </a:rPr>
                        <a:t>Cities with high customers</a:t>
                      </a:r>
                      <a:endParaRPr lang="en-IN"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extLst>
                  <a:ext uri="{0D108BD9-81ED-4DB2-BD59-A6C34878D82A}">
                    <a16:rowId xmlns:a16="http://schemas.microsoft.com/office/drawing/2014/main" val="207214022"/>
                  </a:ext>
                </a:extLst>
              </a:tr>
              <a:tr h="296137">
                <a:tc>
                  <a:txBody>
                    <a:bodyPr/>
                    <a:lstStyle/>
                    <a:p>
                      <a:pPr algn="ctr" fontAlgn="b"/>
                      <a:r>
                        <a:rPr lang="en-IN" sz="1400" u="none" strike="noStrike" dirty="0">
                          <a:effectLst/>
                        </a:rPr>
                        <a:t>Sacramento</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a:effectLst/>
                        </a:rPr>
                        <a:t>1.04%</a:t>
                      </a:r>
                      <a:endParaRPr lang="en-IN"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0601012"/>
                  </a:ext>
                </a:extLst>
              </a:tr>
              <a:tr h="296137">
                <a:tc>
                  <a:txBody>
                    <a:bodyPr/>
                    <a:lstStyle/>
                    <a:p>
                      <a:pPr algn="ctr" fontAlgn="b"/>
                      <a:r>
                        <a:rPr lang="en-IN" sz="1400" u="none" strike="noStrike" dirty="0">
                          <a:effectLst/>
                        </a:rPr>
                        <a:t>Los Angeles</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1.00%</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9897716"/>
                  </a:ext>
                </a:extLst>
              </a:tr>
              <a:tr h="296137">
                <a:tc>
                  <a:txBody>
                    <a:bodyPr/>
                    <a:lstStyle/>
                    <a:p>
                      <a:pPr algn="ctr" fontAlgn="b"/>
                      <a:r>
                        <a:rPr lang="en-IN" sz="1400" u="none" strike="noStrike" dirty="0">
                          <a:effectLst/>
                        </a:rPr>
                        <a:t>San Diego</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0.78%</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7655658"/>
                  </a:ext>
                </a:extLst>
              </a:tr>
              <a:tr h="296137">
                <a:tc>
                  <a:txBody>
                    <a:bodyPr/>
                    <a:lstStyle/>
                    <a:p>
                      <a:pPr algn="ctr" fontAlgn="b"/>
                      <a:r>
                        <a:rPr lang="en-IN" sz="1400" u="none" strike="noStrike" dirty="0">
                          <a:effectLst/>
                        </a:rPr>
                        <a:t>San Francisco</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0.77%</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7241512"/>
                  </a:ext>
                </a:extLst>
              </a:tr>
              <a:tr h="308476">
                <a:tc>
                  <a:txBody>
                    <a:bodyPr/>
                    <a:lstStyle/>
                    <a:p>
                      <a:pPr algn="ctr" fontAlgn="b"/>
                      <a:r>
                        <a:rPr lang="en-IN" sz="1400" u="none" strike="noStrike">
                          <a:effectLst/>
                        </a:rPr>
                        <a:t>Fresno</a:t>
                      </a:r>
                      <a:endParaRPr lang="en-IN"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0.64%</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5753613"/>
                  </a:ext>
                </a:extLst>
              </a:tr>
            </a:tbl>
          </a:graphicData>
        </a:graphic>
      </p:graphicFrame>
      <p:graphicFrame>
        <p:nvGraphicFramePr>
          <p:cNvPr id="11" name="Table 10">
            <a:extLst>
              <a:ext uri="{FF2B5EF4-FFF2-40B4-BE49-F238E27FC236}">
                <a16:creationId xmlns:a16="http://schemas.microsoft.com/office/drawing/2014/main" id="{6828F6F7-0B97-F5EC-60AF-5986677A6AAC}"/>
              </a:ext>
            </a:extLst>
          </p:cNvPr>
          <p:cNvGraphicFramePr>
            <a:graphicFrameLocks noGrp="1"/>
          </p:cNvGraphicFramePr>
          <p:nvPr>
            <p:extLst>
              <p:ext uri="{D42A27DB-BD31-4B8C-83A1-F6EECF244321}">
                <p14:modId xmlns:p14="http://schemas.microsoft.com/office/powerpoint/2010/main" val="3030720653"/>
              </p:ext>
            </p:extLst>
          </p:nvPr>
        </p:nvGraphicFramePr>
        <p:xfrm>
          <a:off x="998391" y="896254"/>
          <a:ext cx="3112545" cy="883920"/>
        </p:xfrm>
        <a:graphic>
          <a:graphicData uri="http://schemas.openxmlformats.org/drawingml/2006/table">
            <a:tbl>
              <a:tblPr>
                <a:tableStyleId>{5C22544A-7EE6-4342-B048-85BDC9FD1C3A}</a:tableStyleId>
              </a:tblPr>
              <a:tblGrid>
                <a:gridCol w="3112545">
                  <a:extLst>
                    <a:ext uri="{9D8B030D-6E8A-4147-A177-3AD203B41FA5}">
                      <a16:colId xmlns:a16="http://schemas.microsoft.com/office/drawing/2014/main" val="3892429213"/>
                    </a:ext>
                  </a:extLst>
                </a:gridCol>
              </a:tblGrid>
              <a:tr h="136563">
                <a:tc>
                  <a:txBody>
                    <a:bodyPr/>
                    <a:lstStyle/>
                    <a:p>
                      <a:pPr algn="ctr" fontAlgn="b"/>
                      <a:r>
                        <a:rPr lang="en-IN" sz="1400" u="none" strike="noStrike" dirty="0">
                          <a:effectLst/>
                        </a:rPr>
                        <a:t>Customer Segmentation-</a:t>
                      </a:r>
                      <a:endParaRPr lang="en-IN" sz="1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128015998"/>
                  </a:ext>
                </a:extLst>
              </a:tr>
              <a:tr h="136563">
                <a:tc>
                  <a:txBody>
                    <a:bodyPr/>
                    <a:lstStyle/>
                    <a:p>
                      <a:pPr algn="l" fontAlgn="b"/>
                      <a:r>
                        <a:rPr lang="en-IN" sz="1400" u="none" strike="noStrike" dirty="0">
                          <a:effectLst/>
                        </a:rPr>
                        <a:t>Region </a:t>
                      </a:r>
                      <a:endParaRPr lang="en-IN"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947216779"/>
                  </a:ext>
                </a:extLst>
              </a:tr>
              <a:tr h="136563">
                <a:tc>
                  <a:txBody>
                    <a:bodyPr/>
                    <a:lstStyle/>
                    <a:p>
                      <a:pPr algn="l" fontAlgn="b"/>
                      <a:r>
                        <a:rPr lang="en-IN" sz="1400" u="none" strike="noStrike" dirty="0">
                          <a:effectLst/>
                        </a:rPr>
                        <a:t>Sentiment</a:t>
                      </a:r>
                      <a:endParaRPr lang="en-IN"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584812845"/>
                  </a:ext>
                </a:extLst>
              </a:tr>
              <a:tr h="162725">
                <a:tc>
                  <a:txBody>
                    <a:bodyPr/>
                    <a:lstStyle/>
                    <a:p>
                      <a:pPr algn="l" fontAlgn="b"/>
                      <a:r>
                        <a:rPr lang="en-IN" sz="1400" u="none" strike="noStrike" dirty="0">
                          <a:effectLst/>
                        </a:rPr>
                        <a:t>Mode of channel</a:t>
                      </a:r>
                      <a:endParaRPr lang="en-IN"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288126"/>
                  </a:ext>
                </a:extLst>
              </a:tr>
            </a:tbl>
          </a:graphicData>
        </a:graphic>
      </p:graphicFrame>
      <p:graphicFrame>
        <p:nvGraphicFramePr>
          <p:cNvPr id="12" name="Table 11">
            <a:extLst>
              <a:ext uri="{FF2B5EF4-FFF2-40B4-BE49-F238E27FC236}">
                <a16:creationId xmlns:a16="http://schemas.microsoft.com/office/drawing/2014/main" id="{41C3309B-D6E8-591C-A526-C7F05A1E247F}"/>
              </a:ext>
            </a:extLst>
          </p:cNvPr>
          <p:cNvGraphicFramePr>
            <a:graphicFrameLocks noGrp="1"/>
          </p:cNvGraphicFramePr>
          <p:nvPr>
            <p:extLst>
              <p:ext uri="{D42A27DB-BD31-4B8C-83A1-F6EECF244321}">
                <p14:modId xmlns:p14="http://schemas.microsoft.com/office/powerpoint/2010/main" val="3494926634"/>
              </p:ext>
            </p:extLst>
          </p:nvPr>
        </p:nvGraphicFramePr>
        <p:xfrm>
          <a:off x="5085040" y="896254"/>
          <a:ext cx="6901270" cy="1518344"/>
        </p:xfrm>
        <a:graphic>
          <a:graphicData uri="http://schemas.openxmlformats.org/drawingml/2006/table">
            <a:tbl>
              <a:tblPr>
                <a:tableStyleId>{5C22544A-7EE6-4342-B048-85BDC9FD1C3A}</a:tableStyleId>
              </a:tblPr>
              <a:tblGrid>
                <a:gridCol w="6901270">
                  <a:extLst>
                    <a:ext uri="{9D8B030D-6E8A-4147-A177-3AD203B41FA5}">
                      <a16:colId xmlns:a16="http://schemas.microsoft.com/office/drawing/2014/main" val="3443638244"/>
                    </a:ext>
                  </a:extLst>
                </a:gridCol>
              </a:tblGrid>
              <a:tr h="1518344">
                <a:tc>
                  <a:txBody>
                    <a:bodyPr/>
                    <a:lstStyle/>
                    <a:p>
                      <a:pPr algn="ctr" fontAlgn="t"/>
                      <a:r>
                        <a:rPr lang="en-US" sz="2400" u="none" strike="noStrike" dirty="0">
                          <a:effectLst/>
                        </a:rPr>
                        <a:t>Total customers are segmented based on region. Three distinct regions are created where higher, lower, and least number of complaints being generated. </a:t>
                      </a:r>
                      <a:endParaRPr lang="en-US" sz="2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1353106"/>
                  </a:ext>
                </a:extLst>
              </a:tr>
            </a:tbl>
          </a:graphicData>
        </a:graphic>
      </p:graphicFrame>
    </p:spTree>
    <p:extLst>
      <p:ext uri="{BB962C8B-B14F-4D97-AF65-F5344CB8AC3E}">
        <p14:creationId xmlns:p14="http://schemas.microsoft.com/office/powerpoint/2010/main" val="1803328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B3E545B-6FB4-D64A-0542-DDF84F591E6D}"/>
              </a:ext>
            </a:extLst>
          </p:cNvPr>
          <p:cNvSpPr txBox="1">
            <a:spLocks/>
          </p:cNvSpPr>
          <p:nvPr/>
        </p:nvSpPr>
        <p:spPr>
          <a:xfrm>
            <a:off x="0" y="79945"/>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5 – Trends and Patterns Identification</a:t>
            </a:r>
            <a:endParaRPr lang="en-IN" sz="3200" b="1" dirty="0"/>
          </a:p>
        </p:txBody>
      </p:sp>
      <p:pic>
        <p:nvPicPr>
          <p:cNvPr id="9" name="Picture 8">
            <a:extLst>
              <a:ext uri="{FF2B5EF4-FFF2-40B4-BE49-F238E27FC236}">
                <a16:creationId xmlns:a16="http://schemas.microsoft.com/office/drawing/2014/main" id="{A0CF9C40-CD76-34F3-880F-8E146ABD8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053" y="832522"/>
            <a:ext cx="9845893" cy="3401863"/>
          </a:xfrm>
          <a:prstGeom prst="rect">
            <a:avLst/>
          </a:prstGeom>
        </p:spPr>
      </p:pic>
      <p:sp>
        <p:nvSpPr>
          <p:cNvPr id="10" name="TextBox 9">
            <a:extLst>
              <a:ext uri="{FF2B5EF4-FFF2-40B4-BE49-F238E27FC236}">
                <a16:creationId xmlns:a16="http://schemas.microsoft.com/office/drawing/2014/main" id="{DEDF5F04-0370-47AF-BCC2-5BCCA3B38F99}"/>
              </a:ext>
            </a:extLst>
          </p:cNvPr>
          <p:cNvSpPr txBox="1"/>
          <p:nvPr/>
        </p:nvSpPr>
        <p:spPr>
          <a:xfrm>
            <a:off x="3065281" y="4553146"/>
            <a:ext cx="6061435" cy="2031325"/>
          </a:xfrm>
          <a:prstGeom prst="rect">
            <a:avLst/>
          </a:prstGeom>
          <a:noFill/>
          <a:ln>
            <a:solidFill>
              <a:schemeClr val="tx1"/>
            </a:solidFill>
          </a:ln>
        </p:spPr>
        <p:txBody>
          <a:bodyPr wrap="square" rtlCol="0">
            <a:spAutoFit/>
          </a:bodyPr>
          <a:lstStyle/>
          <a:p>
            <a:pPr marL="342900" indent="-342900">
              <a:buFont typeface="+mj-lt"/>
              <a:buAutoNum type="arabicPeriod"/>
            </a:pPr>
            <a:r>
              <a:rPr lang="en-US" dirty="0"/>
              <a:t>In the October month, maximum complains are getting registered. </a:t>
            </a:r>
          </a:p>
          <a:p>
            <a:pPr marL="342900" indent="-342900">
              <a:buFont typeface="+mj-lt"/>
              <a:buAutoNum type="arabicPeriod"/>
            </a:pPr>
            <a:endParaRPr lang="en-US" dirty="0"/>
          </a:p>
          <a:p>
            <a:pPr marL="342900" indent="-342900">
              <a:buFont typeface="+mj-lt"/>
              <a:buAutoNum type="arabicPeriod"/>
            </a:pPr>
            <a:r>
              <a:rPr lang="en-US" dirty="0"/>
              <a:t>As we have understood that, the customers are complaining regarding the billing question, there must be some problem or efficiency was likely to be occurred in billing generation &amp; maintenance system (SAP). </a:t>
            </a:r>
            <a:endParaRPr lang="en-IN" dirty="0"/>
          </a:p>
        </p:txBody>
      </p:sp>
    </p:spTree>
    <p:extLst>
      <p:ext uri="{BB962C8B-B14F-4D97-AF65-F5344CB8AC3E}">
        <p14:creationId xmlns:p14="http://schemas.microsoft.com/office/powerpoint/2010/main" val="254357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765</Words>
  <Application>Microsoft Office PowerPoint</Application>
  <PresentationFormat>Widescreen</PresentationFormat>
  <Paragraphs>168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Title-Analysis of Customer Service Data for an E-commerce Company Nile.</vt:lpstr>
      <vt:lpstr>1. Business Understanding-</vt:lpstr>
      <vt:lpstr>3. Data Preparation-</vt:lpstr>
      <vt:lpstr>Objective 1- Customer Sentiment Analysis</vt:lpstr>
      <vt:lpstr>Objective 2- Root Cause Analysis</vt:lpstr>
      <vt:lpstr>PowerPoint Presentation</vt:lpstr>
      <vt:lpstr>PowerPoint Presentation</vt:lpstr>
      <vt:lpstr>PowerPoint Presentation</vt:lpstr>
      <vt:lpstr>PowerPoint Presentation</vt:lpstr>
      <vt:lpstr>Recommendation to Nile’s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Name-Aniruddha M. Khedkar Batch- ABADS (12) Graded Project on MS Excel</dc:title>
  <dc:creator>Aniruddha Khedkar</dc:creator>
  <cp:lastModifiedBy>Aniruddha Khedkar</cp:lastModifiedBy>
  <cp:revision>109</cp:revision>
  <dcterms:created xsi:type="dcterms:W3CDTF">2024-02-18T14:49:16Z</dcterms:created>
  <dcterms:modified xsi:type="dcterms:W3CDTF">2024-07-22T11:39:11Z</dcterms:modified>
</cp:coreProperties>
</file>