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131AC4-D2C0-4C89-A670-DE6C587F8E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ACC3839-097A-462E-B449-8DB338098F2A}">
      <dgm:prSet phldrT="[Text]" custT="1"/>
      <dgm:spPr/>
      <dgm:t>
        <a:bodyPr/>
        <a:lstStyle/>
        <a:p>
          <a:r>
            <a:rPr lang="en-US" sz="2000" b="1" dirty="0"/>
            <a:t>Categorical Variables</a:t>
          </a:r>
          <a:endParaRPr lang="en-IN" sz="2000" b="1" dirty="0"/>
        </a:p>
      </dgm:t>
    </dgm:pt>
    <dgm:pt modelId="{3955218B-CC9D-45A8-BC81-A1495EE60CCC}" type="parTrans" cxnId="{897F2502-F336-45D4-B882-946B583BF22B}">
      <dgm:prSet/>
      <dgm:spPr/>
      <dgm:t>
        <a:bodyPr/>
        <a:lstStyle/>
        <a:p>
          <a:endParaRPr lang="en-IN"/>
        </a:p>
      </dgm:t>
    </dgm:pt>
    <dgm:pt modelId="{3EC23A49-04BE-4CB2-A1C5-641CD32A2022}" type="sibTrans" cxnId="{897F2502-F336-45D4-B882-946B583BF22B}">
      <dgm:prSet/>
      <dgm:spPr/>
      <dgm:t>
        <a:bodyPr/>
        <a:lstStyle/>
        <a:p>
          <a:endParaRPr lang="en-IN"/>
        </a:p>
      </dgm:t>
    </dgm:pt>
    <dgm:pt modelId="{B1D129A2-009D-4DFA-9B49-CDBFF590CDE9}">
      <dgm:prSet phldrT="[Text]" custT="1"/>
      <dgm:spPr/>
      <dgm:t>
        <a:bodyPr/>
        <a:lstStyle/>
        <a:p>
          <a:r>
            <a:rPr lang="en-US" sz="2000" dirty="0"/>
            <a:t>Mode of communication used by customer (Channel)</a:t>
          </a:r>
          <a:endParaRPr lang="en-IN" sz="2000" dirty="0"/>
        </a:p>
      </dgm:t>
    </dgm:pt>
    <dgm:pt modelId="{462066A8-0BA9-475F-A50C-A5046A72747D}" type="parTrans" cxnId="{1A6ADCB7-6DBE-4619-BD99-0DC5FF0EB0A0}">
      <dgm:prSet/>
      <dgm:spPr/>
      <dgm:t>
        <a:bodyPr/>
        <a:lstStyle/>
        <a:p>
          <a:endParaRPr lang="en-IN"/>
        </a:p>
      </dgm:t>
    </dgm:pt>
    <dgm:pt modelId="{DFB31CF3-BE50-4BD9-A9F0-A147E7A62FA1}" type="sibTrans" cxnId="{1A6ADCB7-6DBE-4619-BD99-0DC5FF0EB0A0}">
      <dgm:prSet/>
      <dgm:spPr/>
      <dgm:t>
        <a:bodyPr/>
        <a:lstStyle/>
        <a:p>
          <a:endParaRPr lang="en-IN"/>
        </a:p>
      </dgm:t>
    </dgm:pt>
    <dgm:pt modelId="{F40E16E8-D95B-402F-A237-2FFF0F46F54D}">
      <dgm:prSet phldrT="[Text]" custT="1"/>
      <dgm:spPr/>
      <dgm:t>
        <a:bodyPr/>
        <a:lstStyle/>
        <a:p>
          <a:r>
            <a:rPr lang="en-US" sz="2000" dirty="0"/>
            <a:t>Reason behind the complaint</a:t>
          </a:r>
          <a:endParaRPr lang="en-IN" sz="2000" dirty="0"/>
        </a:p>
      </dgm:t>
    </dgm:pt>
    <dgm:pt modelId="{C7395419-CEE5-44BF-9C93-DAC81C9A9E45}" type="parTrans" cxnId="{B14EEDD7-845E-428F-9A3F-A9DAB7308C72}">
      <dgm:prSet/>
      <dgm:spPr/>
      <dgm:t>
        <a:bodyPr/>
        <a:lstStyle/>
        <a:p>
          <a:endParaRPr lang="en-IN"/>
        </a:p>
      </dgm:t>
    </dgm:pt>
    <dgm:pt modelId="{4AD5CA34-750F-43DF-B4F4-80F08A4A369F}" type="sibTrans" cxnId="{B14EEDD7-845E-428F-9A3F-A9DAB7308C72}">
      <dgm:prSet/>
      <dgm:spPr/>
      <dgm:t>
        <a:bodyPr/>
        <a:lstStyle/>
        <a:p>
          <a:endParaRPr lang="en-IN"/>
        </a:p>
      </dgm:t>
    </dgm:pt>
    <dgm:pt modelId="{91D94657-92AE-44E1-A5CD-7DEFC516DBD1}">
      <dgm:prSet phldrT="[Text]" custT="1"/>
      <dgm:spPr/>
      <dgm:t>
        <a:bodyPr/>
        <a:lstStyle/>
        <a:p>
          <a:r>
            <a:rPr lang="en-US" sz="2000" dirty="0"/>
            <a:t>Response time</a:t>
          </a:r>
          <a:endParaRPr lang="en-IN" sz="2000" dirty="0"/>
        </a:p>
      </dgm:t>
    </dgm:pt>
    <dgm:pt modelId="{4269A779-A9B8-4749-AE25-675A7A251BD9}" type="parTrans" cxnId="{F7F314BB-BF47-47FE-91C4-88D8A32B98FB}">
      <dgm:prSet/>
      <dgm:spPr/>
      <dgm:t>
        <a:bodyPr/>
        <a:lstStyle/>
        <a:p>
          <a:endParaRPr lang="en-IN"/>
        </a:p>
      </dgm:t>
    </dgm:pt>
    <dgm:pt modelId="{5D6637E5-87E0-444B-BEC4-1D7795561907}" type="sibTrans" cxnId="{F7F314BB-BF47-47FE-91C4-88D8A32B98FB}">
      <dgm:prSet/>
      <dgm:spPr/>
      <dgm:t>
        <a:bodyPr/>
        <a:lstStyle/>
        <a:p>
          <a:endParaRPr lang="en-IN"/>
        </a:p>
      </dgm:t>
    </dgm:pt>
    <dgm:pt modelId="{F96CEDA8-FA2A-4CF6-9256-BE60D291F147}">
      <dgm:prSet phldrT="[Text]" custT="1"/>
      <dgm:spPr/>
      <dgm:t>
        <a:bodyPr/>
        <a:lstStyle/>
        <a:p>
          <a:r>
            <a:rPr lang="en-US" sz="2000" dirty="0"/>
            <a:t>Call center location</a:t>
          </a:r>
          <a:endParaRPr lang="en-IN" sz="2000" dirty="0"/>
        </a:p>
      </dgm:t>
    </dgm:pt>
    <dgm:pt modelId="{4A21E6EA-2740-4274-A808-D1319CDBD6DF}" type="parTrans" cxnId="{2F3CC92B-27D7-4EEA-B696-89FA43A73F29}">
      <dgm:prSet/>
      <dgm:spPr/>
      <dgm:t>
        <a:bodyPr/>
        <a:lstStyle/>
        <a:p>
          <a:endParaRPr lang="en-IN"/>
        </a:p>
      </dgm:t>
    </dgm:pt>
    <dgm:pt modelId="{E85FB155-8842-47C3-A7DD-7780B7356439}" type="sibTrans" cxnId="{2F3CC92B-27D7-4EEA-B696-89FA43A73F29}">
      <dgm:prSet/>
      <dgm:spPr/>
      <dgm:t>
        <a:bodyPr/>
        <a:lstStyle/>
        <a:p>
          <a:endParaRPr lang="en-IN"/>
        </a:p>
      </dgm:t>
    </dgm:pt>
    <dgm:pt modelId="{C347FBBA-1152-47C2-9798-2961503D2383}">
      <dgm:prSet phldrT="[Text]" custT="1"/>
      <dgm:spPr/>
      <dgm:t>
        <a:bodyPr/>
        <a:lstStyle/>
        <a:p>
          <a:r>
            <a:rPr lang="en-US" sz="2000" dirty="0"/>
            <a:t>City, State, Month, Year</a:t>
          </a:r>
          <a:endParaRPr lang="en-IN" sz="2000" dirty="0"/>
        </a:p>
      </dgm:t>
    </dgm:pt>
    <dgm:pt modelId="{60C768CF-1C06-40CB-B56D-5B64A424C9A4}" type="parTrans" cxnId="{C7E9908C-F8F2-44CD-B1B0-4F391BB2A771}">
      <dgm:prSet/>
      <dgm:spPr/>
      <dgm:t>
        <a:bodyPr/>
        <a:lstStyle/>
        <a:p>
          <a:endParaRPr lang="en-IN"/>
        </a:p>
      </dgm:t>
    </dgm:pt>
    <dgm:pt modelId="{3B8166CE-134F-49AB-8287-F3767F993157}" type="sibTrans" cxnId="{C7E9908C-F8F2-44CD-B1B0-4F391BB2A771}">
      <dgm:prSet/>
      <dgm:spPr/>
      <dgm:t>
        <a:bodyPr/>
        <a:lstStyle/>
        <a:p>
          <a:endParaRPr lang="en-IN"/>
        </a:p>
      </dgm:t>
    </dgm:pt>
    <dgm:pt modelId="{ED7B3D98-D84C-4299-97BA-92DF700EB3CD}" type="pres">
      <dgm:prSet presAssocID="{C2131AC4-D2C0-4C89-A670-DE6C587F8E18}" presName="linear" presStyleCnt="0">
        <dgm:presLayoutVars>
          <dgm:animLvl val="lvl"/>
          <dgm:resizeHandles val="exact"/>
        </dgm:presLayoutVars>
      </dgm:prSet>
      <dgm:spPr/>
    </dgm:pt>
    <dgm:pt modelId="{50DA7134-651E-4E05-8DDC-6A997E66E972}" type="pres">
      <dgm:prSet presAssocID="{7ACC3839-097A-462E-B449-8DB338098F2A}" presName="parentText" presStyleLbl="node1" presStyleIdx="0" presStyleCnt="1" custScaleY="49115">
        <dgm:presLayoutVars>
          <dgm:chMax val="0"/>
          <dgm:bulletEnabled val="1"/>
        </dgm:presLayoutVars>
      </dgm:prSet>
      <dgm:spPr/>
    </dgm:pt>
    <dgm:pt modelId="{413ED511-8EAA-49D3-A51D-8BF8FC1C6132}" type="pres">
      <dgm:prSet presAssocID="{7ACC3839-097A-462E-B449-8DB338098F2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97F2502-F336-45D4-B882-946B583BF22B}" srcId="{C2131AC4-D2C0-4C89-A670-DE6C587F8E18}" destId="{7ACC3839-097A-462E-B449-8DB338098F2A}" srcOrd="0" destOrd="0" parTransId="{3955218B-CC9D-45A8-BC81-A1495EE60CCC}" sibTransId="{3EC23A49-04BE-4CB2-A1C5-641CD32A2022}"/>
    <dgm:cxn modelId="{01FFC607-67AC-41BA-8502-9354A07B4F75}" type="presOf" srcId="{C2131AC4-D2C0-4C89-A670-DE6C587F8E18}" destId="{ED7B3D98-D84C-4299-97BA-92DF700EB3CD}" srcOrd="0" destOrd="0" presId="urn:microsoft.com/office/officeart/2005/8/layout/vList2"/>
    <dgm:cxn modelId="{F6578D24-63FC-4B57-BC41-6FA4D9101ACA}" type="presOf" srcId="{B1D129A2-009D-4DFA-9B49-CDBFF590CDE9}" destId="{413ED511-8EAA-49D3-A51D-8BF8FC1C6132}" srcOrd="0" destOrd="0" presId="urn:microsoft.com/office/officeart/2005/8/layout/vList2"/>
    <dgm:cxn modelId="{2F3CC92B-27D7-4EEA-B696-89FA43A73F29}" srcId="{7ACC3839-097A-462E-B449-8DB338098F2A}" destId="{F96CEDA8-FA2A-4CF6-9256-BE60D291F147}" srcOrd="3" destOrd="0" parTransId="{4A21E6EA-2740-4274-A808-D1319CDBD6DF}" sibTransId="{E85FB155-8842-47C3-A7DD-7780B7356439}"/>
    <dgm:cxn modelId="{AE0F8546-B1AA-404B-B238-079ED0AA8C5E}" type="presOf" srcId="{F40E16E8-D95B-402F-A237-2FFF0F46F54D}" destId="{413ED511-8EAA-49D3-A51D-8BF8FC1C6132}" srcOrd="0" destOrd="1" presId="urn:microsoft.com/office/officeart/2005/8/layout/vList2"/>
    <dgm:cxn modelId="{A9AAA676-77D6-41E1-88F6-372AFB15FCB2}" type="presOf" srcId="{F96CEDA8-FA2A-4CF6-9256-BE60D291F147}" destId="{413ED511-8EAA-49D3-A51D-8BF8FC1C6132}" srcOrd="0" destOrd="3" presId="urn:microsoft.com/office/officeart/2005/8/layout/vList2"/>
    <dgm:cxn modelId="{5400D658-548D-4A9B-9665-CC331A8D319B}" type="presOf" srcId="{7ACC3839-097A-462E-B449-8DB338098F2A}" destId="{50DA7134-651E-4E05-8DDC-6A997E66E972}" srcOrd="0" destOrd="0" presId="urn:microsoft.com/office/officeart/2005/8/layout/vList2"/>
    <dgm:cxn modelId="{C7E9908C-F8F2-44CD-B1B0-4F391BB2A771}" srcId="{7ACC3839-097A-462E-B449-8DB338098F2A}" destId="{C347FBBA-1152-47C2-9798-2961503D2383}" srcOrd="4" destOrd="0" parTransId="{60C768CF-1C06-40CB-B56D-5B64A424C9A4}" sibTransId="{3B8166CE-134F-49AB-8287-F3767F993157}"/>
    <dgm:cxn modelId="{1A6ADCB7-6DBE-4619-BD99-0DC5FF0EB0A0}" srcId="{7ACC3839-097A-462E-B449-8DB338098F2A}" destId="{B1D129A2-009D-4DFA-9B49-CDBFF590CDE9}" srcOrd="0" destOrd="0" parTransId="{462066A8-0BA9-475F-A50C-A5046A72747D}" sibTransId="{DFB31CF3-BE50-4BD9-A9F0-A147E7A62FA1}"/>
    <dgm:cxn modelId="{F7F314BB-BF47-47FE-91C4-88D8A32B98FB}" srcId="{7ACC3839-097A-462E-B449-8DB338098F2A}" destId="{91D94657-92AE-44E1-A5CD-7DEFC516DBD1}" srcOrd="2" destOrd="0" parTransId="{4269A779-A9B8-4749-AE25-675A7A251BD9}" sibTransId="{5D6637E5-87E0-444B-BEC4-1D7795561907}"/>
    <dgm:cxn modelId="{F96FDDBB-895C-4307-9B33-4BE471902322}" type="presOf" srcId="{C347FBBA-1152-47C2-9798-2961503D2383}" destId="{413ED511-8EAA-49D3-A51D-8BF8FC1C6132}" srcOrd="0" destOrd="4" presId="urn:microsoft.com/office/officeart/2005/8/layout/vList2"/>
    <dgm:cxn modelId="{B14EEDD7-845E-428F-9A3F-A9DAB7308C72}" srcId="{7ACC3839-097A-462E-B449-8DB338098F2A}" destId="{F40E16E8-D95B-402F-A237-2FFF0F46F54D}" srcOrd="1" destOrd="0" parTransId="{C7395419-CEE5-44BF-9C93-DAC81C9A9E45}" sibTransId="{4AD5CA34-750F-43DF-B4F4-80F08A4A369F}"/>
    <dgm:cxn modelId="{4A376DD9-E8F0-4B58-ADC4-B8BFA72DDE84}" type="presOf" srcId="{91D94657-92AE-44E1-A5CD-7DEFC516DBD1}" destId="{413ED511-8EAA-49D3-A51D-8BF8FC1C6132}" srcOrd="0" destOrd="2" presId="urn:microsoft.com/office/officeart/2005/8/layout/vList2"/>
    <dgm:cxn modelId="{988DE93D-0004-4E0F-8ABA-6870A292D2CB}" type="presParOf" srcId="{ED7B3D98-D84C-4299-97BA-92DF700EB3CD}" destId="{50DA7134-651E-4E05-8DDC-6A997E66E972}" srcOrd="0" destOrd="0" presId="urn:microsoft.com/office/officeart/2005/8/layout/vList2"/>
    <dgm:cxn modelId="{F3D0DABE-53C9-403C-8AE3-F250699FB273}" type="presParOf" srcId="{ED7B3D98-D84C-4299-97BA-92DF700EB3CD}" destId="{413ED511-8EAA-49D3-A51D-8BF8FC1C613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131AC4-D2C0-4C89-A670-DE6C587F8E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ACC3839-097A-462E-B449-8DB338098F2A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Continuous</a:t>
          </a:r>
          <a:r>
            <a:rPr lang="en-US" sz="2000" kern="1200" dirty="0">
              <a:solidFill>
                <a:schemeClr val="bg1"/>
              </a:solidFill>
              <a:latin typeface="+mn-lt"/>
            </a:rPr>
            <a:t> </a:t>
          </a:r>
          <a:r>
            <a:rPr lang="en-US" sz="2000" b="1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Variables</a:t>
          </a:r>
          <a:endParaRPr lang="en-IN" sz="2000" b="1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3955218B-CC9D-45A8-BC81-A1495EE60CCC}" type="parTrans" cxnId="{897F2502-F336-45D4-B882-946B583BF22B}">
      <dgm:prSet/>
      <dgm:spPr/>
      <dgm:t>
        <a:bodyPr/>
        <a:lstStyle/>
        <a:p>
          <a:endParaRPr lang="en-IN"/>
        </a:p>
      </dgm:t>
    </dgm:pt>
    <dgm:pt modelId="{3EC23A49-04BE-4CB2-A1C5-641CD32A2022}" type="sibTrans" cxnId="{897F2502-F336-45D4-B882-946B583BF22B}">
      <dgm:prSet/>
      <dgm:spPr/>
      <dgm:t>
        <a:bodyPr/>
        <a:lstStyle/>
        <a:p>
          <a:endParaRPr lang="en-IN"/>
        </a:p>
      </dgm:t>
    </dgm:pt>
    <dgm:pt modelId="{B1D129A2-009D-4DFA-9B49-CDBFF590CDE9}">
      <dgm:prSet phldrT="[Text]" custT="1"/>
      <dgm:spPr/>
      <dgm:t>
        <a:bodyPr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Customer</a:t>
          </a:r>
          <a:r>
            <a:rPr lang="en-US" sz="2000" kern="1200" dirty="0">
              <a:latin typeface="+mn-lt"/>
            </a:rPr>
            <a:t> 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Sentiment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462066A8-0BA9-475F-A50C-A5046A72747D}" type="parTrans" cxnId="{1A6ADCB7-6DBE-4619-BD99-0DC5FF0EB0A0}">
      <dgm:prSet/>
      <dgm:spPr/>
      <dgm:t>
        <a:bodyPr/>
        <a:lstStyle/>
        <a:p>
          <a:endParaRPr lang="en-IN"/>
        </a:p>
      </dgm:t>
    </dgm:pt>
    <dgm:pt modelId="{DFB31CF3-BE50-4BD9-A9F0-A147E7A62FA1}" type="sibTrans" cxnId="{1A6ADCB7-6DBE-4619-BD99-0DC5FF0EB0A0}">
      <dgm:prSet/>
      <dgm:spPr/>
      <dgm:t>
        <a:bodyPr/>
        <a:lstStyle/>
        <a:p>
          <a:endParaRPr lang="en-IN"/>
        </a:p>
      </dgm:t>
    </dgm:pt>
    <dgm:pt modelId="{F40E16E8-D95B-402F-A237-2FFF0F46F54D}">
      <dgm:prSet phldrT="[Text]" custT="1"/>
      <dgm:spPr/>
      <dgm:t>
        <a:bodyPr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CSAT</a:t>
          </a:r>
          <a:r>
            <a:rPr lang="en-US" sz="2000" kern="1200" dirty="0">
              <a:latin typeface="+mn-lt"/>
            </a:rPr>
            <a:t> 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core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C7395419-CEE5-44BF-9C93-DAC81C9A9E45}" type="parTrans" cxnId="{B14EEDD7-845E-428F-9A3F-A9DAB7308C72}">
      <dgm:prSet/>
      <dgm:spPr/>
      <dgm:t>
        <a:bodyPr/>
        <a:lstStyle/>
        <a:p>
          <a:endParaRPr lang="en-IN"/>
        </a:p>
      </dgm:t>
    </dgm:pt>
    <dgm:pt modelId="{4AD5CA34-750F-43DF-B4F4-80F08A4A369F}" type="sibTrans" cxnId="{B14EEDD7-845E-428F-9A3F-A9DAB7308C72}">
      <dgm:prSet/>
      <dgm:spPr/>
      <dgm:t>
        <a:bodyPr/>
        <a:lstStyle/>
        <a:p>
          <a:endParaRPr lang="en-IN"/>
        </a:p>
      </dgm:t>
    </dgm:pt>
    <dgm:pt modelId="{1D411E83-1665-4117-8C68-7A017A97C2DC}">
      <dgm:prSet phldrT="[Text]" custT="1"/>
      <dgm:spPr/>
      <dgm:t>
        <a:bodyPr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Call duration in minutes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1275B215-CC0A-4B81-AE58-7A4796FC0748}" type="parTrans" cxnId="{9DA793F3-89AD-46DE-8F55-B39578B305BE}">
      <dgm:prSet/>
      <dgm:spPr/>
      <dgm:t>
        <a:bodyPr/>
        <a:lstStyle/>
        <a:p>
          <a:endParaRPr lang="en-IN"/>
        </a:p>
      </dgm:t>
    </dgm:pt>
    <dgm:pt modelId="{E9E5DF5B-F52E-48C0-8B85-3EB500244ADE}" type="sibTrans" cxnId="{9DA793F3-89AD-46DE-8F55-B39578B305BE}">
      <dgm:prSet/>
      <dgm:spPr/>
      <dgm:t>
        <a:bodyPr/>
        <a:lstStyle/>
        <a:p>
          <a:endParaRPr lang="en-IN"/>
        </a:p>
      </dgm:t>
    </dgm:pt>
    <dgm:pt modelId="{A55FD852-BB04-4CEC-9A95-3DD36E8B97AB}" type="pres">
      <dgm:prSet presAssocID="{C2131AC4-D2C0-4C89-A670-DE6C587F8E18}" presName="linear" presStyleCnt="0">
        <dgm:presLayoutVars>
          <dgm:animLvl val="lvl"/>
          <dgm:resizeHandles val="exact"/>
        </dgm:presLayoutVars>
      </dgm:prSet>
      <dgm:spPr/>
    </dgm:pt>
    <dgm:pt modelId="{7424E30E-A498-4EFE-A7A2-A84E81C50D5E}" type="pres">
      <dgm:prSet presAssocID="{7ACC3839-097A-462E-B449-8DB338098F2A}" presName="parentText" presStyleLbl="node1" presStyleIdx="0" presStyleCnt="1" custScaleY="48752" custLinFactNeighborY="-7332">
        <dgm:presLayoutVars>
          <dgm:chMax val="0"/>
          <dgm:bulletEnabled val="1"/>
        </dgm:presLayoutVars>
      </dgm:prSet>
      <dgm:spPr>
        <a:xfrm>
          <a:off x="0" y="349407"/>
          <a:ext cx="5443455" cy="698698"/>
        </a:xfrm>
        <a:prstGeom prst="roundRect">
          <a:avLst/>
        </a:prstGeom>
      </dgm:spPr>
    </dgm:pt>
    <dgm:pt modelId="{5B85E448-6124-49BA-98A7-85BB8788764E}" type="pres">
      <dgm:prSet presAssocID="{7ACC3839-097A-462E-B449-8DB338098F2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97F2502-F336-45D4-B882-946B583BF22B}" srcId="{C2131AC4-D2C0-4C89-A670-DE6C587F8E18}" destId="{7ACC3839-097A-462E-B449-8DB338098F2A}" srcOrd="0" destOrd="0" parTransId="{3955218B-CC9D-45A8-BC81-A1495EE60CCC}" sibTransId="{3EC23A49-04BE-4CB2-A1C5-641CD32A2022}"/>
    <dgm:cxn modelId="{E866D369-22B9-4EFB-8E1C-35F4DCA81C51}" type="presOf" srcId="{B1D129A2-009D-4DFA-9B49-CDBFF590CDE9}" destId="{5B85E448-6124-49BA-98A7-85BB8788764E}" srcOrd="0" destOrd="0" presId="urn:microsoft.com/office/officeart/2005/8/layout/vList2"/>
    <dgm:cxn modelId="{0F592E70-D939-4E81-AB98-FAA161C825D4}" type="presOf" srcId="{7ACC3839-097A-462E-B449-8DB338098F2A}" destId="{7424E30E-A498-4EFE-A7A2-A84E81C50D5E}" srcOrd="0" destOrd="0" presId="urn:microsoft.com/office/officeart/2005/8/layout/vList2"/>
    <dgm:cxn modelId="{1920C49A-2627-42F2-9399-0C80644B2E75}" type="presOf" srcId="{C2131AC4-D2C0-4C89-A670-DE6C587F8E18}" destId="{A55FD852-BB04-4CEC-9A95-3DD36E8B97AB}" srcOrd="0" destOrd="0" presId="urn:microsoft.com/office/officeart/2005/8/layout/vList2"/>
    <dgm:cxn modelId="{1A6ADCB7-6DBE-4619-BD99-0DC5FF0EB0A0}" srcId="{7ACC3839-097A-462E-B449-8DB338098F2A}" destId="{B1D129A2-009D-4DFA-9B49-CDBFF590CDE9}" srcOrd="0" destOrd="0" parTransId="{462066A8-0BA9-475F-A50C-A5046A72747D}" sibTransId="{DFB31CF3-BE50-4BD9-A9F0-A147E7A62FA1}"/>
    <dgm:cxn modelId="{9EADC9BF-B516-4491-80CC-EC163B6F4C70}" type="presOf" srcId="{1D411E83-1665-4117-8C68-7A017A97C2DC}" destId="{5B85E448-6124-49BA-98A7-85BB8788764E}" srcOrd="0" destOrd="2" presId="urn:microsoft.com/office/officeart/2005/8/layout/vList2"/>
    <dgm:cxn modelId="{B14EEDD7-845E-428F-9A3F-A9DAB7308C72}" srcId="{7ACC3839-097A-462E-B449-8DB338098F2A}" destId="{F40E16E8-D95B-402F-A237-2FFF0F46F54D}" srcOrd="1" destOrd="0" parTransId="{C7395419-CEE5-44BF-9C93-DAC81C9A9E45}" sibTransId="{4AD5CA34-750F-43DF-B4F4-80F08A4A369F}"/>
    <dgm:cxn modelId="{9DA793F3-89AD-46DE-8F55-B39578B305BE}" srcId="{7ACC3839-097A-462E-B449-8DB338098F2A}" destId="{1D411E83-1665-4117-8C68-7A017A97C2DC}" srcOrd="2" destOrd="0" parTransId="{1275B215-CC0A-4B81-AE58-7A4796FC0748}" sibTransId="{E9E5DF5B-F52E-48C0-8B85-3EB500244ADE}"/>
    <dgm:cxn modelId="{10868FF4-EC3F-4E1D-916D-6E3E4F99ED25}" type="presOf" srcId="{F40E16E8-D95B-402F-A237-2FFF0F46F54D}" destId="{5B85E448-6124-49BA-98A7-85BB8788764E}" srcOrd="0" destOrd="1" presId="urn:microsoft.com/office/officeart/2005/8/layout/vList2"/>
    <dgm:cxn modelId="{0EEF2C06-58CF-436B-94EC-B26FAB9D5510}" type="presParOf" srcId="{A55FD852-BB04-4CEC-9A95-3DD36E8B97AB}" destId="{7424E30E-A498-4EFE-A7A2-A84E81C50D5E}" srcOrd="0" destOrd="0" presId="urn:microsoft.com/office/officeart/2005/8/layout/vList2"/>
    <dgm:cxn modelId="{5C10E0DB-F622-4048-B481-11D0BAB1B4A6}" type="presParOf" srcId="{A55FD852-BB04-4CEC-9A95-3DD36E8B97AB}" destId="{5B85E448-6124-49BA-98A7-85BB8788764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A7134-651E-4E05-8DDC-6A997E66E972}">
      <dsp:nvSpPr>
        <dsp:cNvPr id="0" name=""/>
        <dsp:cNvSpPr/>
      </dsp:nvSpPr>
      <dsp:spPr>
        <a:xfrm>
          <a:off x="0" y="324702"/>
          <a:ext cx="3863417" cy="597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Categorical Variables</a:t>
          </a:r>
          <a:endParaRPr lang="en-IN" sz="2000" b="1" kern="1200" dirty="0"/>
        </a:p>
      </dsp:txBody>
      <dsp:txXfrm>
        <a:off x="29174" y="353876"/>
        <a:ext cx="3805069" cy="539283"/>
      </dsp:txXfrm>
    </dsp:sp>
    <dsp:sp modelId="{413ED511-8EAA-49D3-A51D-8BF8FC1C6132}">
      <dsp:nvSpPr>
        <dsp:cNvPr id="0" name=""/>
        <dsp:cNvSpPr/>
      </dsp:nvSpPr>
      <dsp:spPr>
        <a:xfrm>
          <a:off x="0" y="922333"/>
          <a:ext cx="3863417" cy="1984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6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Mode of communication used by customer (Channel)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Reason behind the complaint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Response time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Call center location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City, State, Month, Year</a:t>
          </a:r>
          <a:endParaRPr lang="en-IN" sz="2000" kern="1200" dirty="0"/>
        </a:p>
      </dsp:txBody>
      <dsp:txXfrm>
        <a:off x="0" y="922333"/>
        <a:ext cx="3863417" cy="1984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4E30E-A498-4EFE-A7A2-A84E81C50D5E}">
      <dsp:nvSpPr>
        <dsp:cNvPr id="0" name=""/>
        <dsp:cNvSpPr/>
      </dsp:nvSpPr>
      <dsp:spPr>
        <a:xfrm>
          <a:off x="0" y="323228"/>
          <a:ext cx="3863417" cy="593214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Continuous</a:t>
          </a:r>
          <a:r>
            <a:rPr lang="en-US" sz="2000" kern="1200" dirty="0">
              <a:solidFill>
                <a:schemeClr val="bg1"/>
              </a:solidFill>
              <a:latin typeface="+mn-lt"/>
            </a:rPr>
            <a:t> </a:t>
          </a:r>
          <a:r>
            <a:rPr lang="en-US" sz="2000" b="1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Variables</a:t>
          </a:r>
          <a:endParaRPr lang="en-IN" sz="2000" b="1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</dsp:txBody>
      <dsp:txXfrm>
        <a:off x="28958" y="352186"/>
        <a:ext cx="3805501" cy="535298"/>
      </dsp:txXfrm>
    </dsp:sp>
    <dsp:sp modelId="{5B85E448-6124-49BA-98A7-85BB8788764E}">
      <dsp:nvSpPr>
        <dsp:cNvPr id="0" name=""/>
        <dsp:cNvSpPr/>
      </dsp:nvSpPr>
      <dsp:spPr>
        <a:xfrm>
          <a:off x="0" y="995364"/>
          <a:ext cx="3863417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6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Customer</a:t>
          </a:r>
          <a:r>
            <a:rPr lang="en-US" sz="2000" kern="1200" dirty="0">
              <a:latin typeface="+mn-lt"/>
            </a:rPr>
            <a:t> 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Sentiment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CSAT</a:t>
          </a:r>
          <a:r>
            <a:rPr lang="en-US" sz="2000" kern="1200" dirty="0">
              <a:latin typeface="+mn-lt"/>
            </a:rPr>
            <a:t> 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core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Call duration in minutes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0" y="995364"/>
        <a:ext cx="3863417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E609-12D6-DBBB-DDC6-A34A39F00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00C98-3474-12B8-90F3-AB1C901BD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B673-5B49-B49E-FAD4-94D11A75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1F8CD-0471-34EA-34A5-79A445C3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EFFDE-2965-7924-B00C-7770787A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0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3B64-8C0A-CE0E-113F-CF0DE3A3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D3424-9C46-1CF0-8A3B-F6DA8EF90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E9F2-97A0-851E-6850-CE2184AA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89ACD-684D-CF8F-334F-385142C9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85B96-2CC0-E675-FB24-8CA7178B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79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18DD4-5864-7339-6219-1C4359650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AB6A8-689D-6EC7-C6A3-981C69B05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C1E24-63C6-E080-9FB0-F9B9648C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D8A4-5837-D96A-5000-16DA9F95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214B8-ECB0-93AB-0E36-07DB354D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25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D2FC-6243-6BA9-B9A7-8F547E29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4BC3-D455-EE5D-8EC1-46E0A40A0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22627-B6BD-68AC-5358-BA17DD21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97814-29E4-0DA3-52F0-973C9BED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D52A1-AEB4-60A9-3DBE-37FD4917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86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DF36-7313-21CA-9E22-5BE48FB4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E4EE3-9585-5D2B-238A-D8BB0E3E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9FD0-2161-FB7E-CA8D-E501C40B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A2EEC-8381-FE03-DF2D-2CD15B89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75231-B4CF-1868-AC67-68F4BAE0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5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269C-0243-35E3-CC9F-A5D66555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3176-1B66-C3FC-57F4-AA30C0701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011FF-CF17-AE84-A180-233CC1BE7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FEB1B-E2C9-5D8D-3BFF-8B7C2CF6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7225C-C0AC-5D55-1FED-6B1A1AAA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153BE-25CC-358E-C3A0-9133376A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49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6185-19A6-F9B1-B840-E1E0FA99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66671-7AD7-0941-4F5C-A24550C8E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5E934-7B59-B7D2-01C1-E5DD15DE0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9361B-A4FB-1CFF-6569-324175518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3D950-8F4D-702C-D7EB-30F109195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4305A-9E23-AD06-D393-AE915A35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4B1CE-F113-4D09-C58A-CAD1129D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A3FB5-9CBA-8F6E-926B-A3D0AD78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78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D0E8-BD57-D02D-3821-B056946C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67F87-46CF-934C-9F28-EE5B827B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B0E83-C952-44F1-4042-D92460C4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915E4-0B43-AB6F-1DDE-420C6EA2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2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8EFC2-3CB4-1486-F2BB-DE0873A3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26975-4AE0-3F30-75F5-33D73B41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2CEE8-B3A7-9EEF-7982-5F8C4BA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49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C9DA-8F26-5E10-A96D-B4E0DADD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87FDE-540F-EF5D-42BF-3178E861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90A62-D789-5330-08CE-8C950C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6DB17-6B6A-EB8B-FC8E-047E62F7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22E8-B174-E8A0-A7CB-E05F3EDC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BA644-BE4D-86D2-52C5-4C13A6FC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48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7D9A-2822-D1F2-EBD0-438B8F7E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B2AB5-F0B3-97F5-0D25-C4401EF13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50C51-2121-1273-B28B-6A10B5BB1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8A641-2F38-30C0-AA35-DD30D021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55541-4F9A-D19D-DD94-66BB81C8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729D0-1AC8-BEF1-4051-73B28216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14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9E8F5-3667-7DEE-2837-4D4529AF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DF72E-AA3B-9E63-01BC-76BD5D06D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9F6F-1B9D-5383-D771-9D5C33E02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1581-0CC0-20F0-0A94-A688D9B2E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8011B-D27D-DC6D-4B23-0BA0C58AC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71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FC62-D7D7-94D4-3E47-4A30E3041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586" y="2335359"/>
            <a:ext cx="9144000" cy="218728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900" b="1" dirty="0">
                <a:ln>
                  <a:solidFill>
                    <a:sysClr val="windowText" lastClr="000000"/>
                  </a:solidFill>
                </a:ln>
              </a:rPr>
              <a:t>Title-Analysis of Customer Service Data for an E-commerce Company Nile.</a:t>
            </a:r>
            <a:endParaRPr lang="en-IN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35393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D442-89F8-6A10-4A7A-7E062EF7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78730"/>
          </a:xfrm>
        </p:spPr>
        <p:txBody>
          <a:bodyPr>
            <a:normAutofit/>
          </a:bodyPr>
          <a:lstStyle/>
          <a:p>
            <a:r>
              <a:rPr lang="en-US" sz="4000" b="1" dirty="0"/>
              <a:t>Recommendation </a:t>
            </a:r>
            <a:r>
              <a:rPr lang="en-US" sz="4000" b="1"/>
              <a:t>to Nile-</a:t>
            </a:r>
            <a:endParaRPr lang="en-IN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0E01FA-2C65-FBC2-EF87-0B12ADA4E1F6}"/>
              </a:ext>
            </a:extLst>
          </p:cNvPr>
          <p:cNvSpPr txBox="1"/>
          <p:nvPr/>
        </p:nvSpPr>
        <p:spPr>
          <a:xfrm>
            <a:off x="603316" y="967544"/>
            <a:ext cx="106522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Find out why service executives taking so much of time, while understanding/redressing client query?</a:t>
            </a:r>
          </a:p>
          <a:p>
            <a:r>
              <a:rPr lang="en-US" sz="2000" dirty="0"/>
              <a:t>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Proper training program.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Technology intervention (To address the billing related problems faced by customer).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Dedicated team to solve billing issues.</a:t>
            </a:r>
          </a:p>
          <a:p>
            <a:endParaRPr lang="en-US" sz="2000" dirty="0"/>
          </a:p>
          <a:p>
            <a:r>
              <a:rPr lang="en-US" sz="2000" dirty="0"/>
              <a:t>2</a:t>
            </a:r>
            <a:r>
              <a:rPr lang="en-IN" sz="2000" dirty="0"/>
              <a:t>. Reduce the existing response time for within SLA and below SLA time. Map the SLA time for competitors and devise a strategy accordingly. (What competitors are doing?/How they are handling customer </a:t>
            </a:r>
            <a:r>
              <a:rPr lang="en-IN" sz="2000"/>
              <a:t>problems?)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3. As (67.7%) customers are preferring online/digital communication, ask the service executives to be more proactive. (Create standard operating procedure to reduce service time &amp; service failure, while resolving issues recorded through </a:t>
            </a:r>
            <a:r>
              <a:rPr lang="en-US" sz="2000" dirty="0"/>
              <a:t>Chatbot, Email, and Web mode</a:t>
            </a:r>
            <a:r>
              <a:rPr lang="en-IN" sz="2000" dirty="0"/>
              <a:t>).</a:t>
            </a:r>
          </a:p>
          <a:p>
            <a:endParaRPr lang="en-IN" sz="2000" dirty="0"/>
          </a:p>
          <a:p>
            <a:r>
              <a:rPr lang="en-IN" sz="2000" dirty="0"/>
              <a:t>4. Make digital/online communication mode more interactive (Animations &amp; Coupons).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4297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438EB-7676-2B1A-06AE-A3B07195B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8" y="735468"/>
            <a:ext cx="12060184" cy="513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3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E6BF-556A-49FD-AB9E-88D0168B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1. Business Understanding-</a:t>
            </a:r>
            <a:endParaRPr lang="en-IN" sz="36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206D11-6A16-B0F2-7C33-8CA967D72682}"/>
              </a:ext>
            </a:extLst>
          </p:cNvPr>
          <p:cNvSpPr txBox="1">
            <a:spLocks/>
          </p:cNvSpPr>
          <p:nvPr/>
        </p:nvSpPr>
        <p:spPr>
          <a:xfrm>
            <a:off x="838200" y="1365939"/>
            <a:ext cx="10515600" cy="792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>
                <a:latin typeface="+mn-lt"/>
              </a:rPr>
              <a:t>Nile is an e-commerce company and operates online, selling products. Customer service in these companies resolves issues like delivery problems, product defects, refunds, and order tracking through communication channels.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8235B0-884C-E76C-956D-34DFB8323711}"/>
              </a:ext>
            </a:extLst>
          </p:cNvPr>
          <p:cNvSpPr txBox="1">
            <a:spLocks/>
          </p:cNvSpPr>
          <p:nvPr/>
        </p:nvSpPr>
        <p:spPr>
          <a:xfrm>
            <a:off x="0" y="2649247"/>
            <a:ext cx="10515600" cy="69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2. Data Understanding- </a:t>
            </a:r>
            <a:endParaRPr lang="en-IN" sz="3600" b="1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839A8B6-1D07-ADF4-34EF-AF77C991D5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4374816"/>
              </p:ext>
            </p:extLst>
          </p:nvPr>
        </p:nvGraphicFramePr>
        <p:xfrm>
          <a:off x="1394383" y="3237486"/>
          <a:ext cx="3863417" cy="323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EA4891-E018-DE58-4035-359DFDB791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4423988"/>
              </p:ext>
            </p:extLst>
          </p:nvPr>
        </p:nvGraphicFramePr>
        <p:xfrm>
          <a:off x="6266208" y="3261834"/>
          <a:ext cx="3863417" cy="2473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913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363D-2F9F-1111-A005-EF65B3763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80388"/>
          </a:xfrm>
        </p:spPr>
        <p:txBody>
          <a:bodyPr>
            <a:normAutofit/>
          </a:bodyPr>
          <a:lstStyle/>
          <a:p>
            <a:r>
              <a:rPr lang="en-US" sz="3600" b="1" dirty="0"/>
              <a:t>3. Data Preparation-</a:t>
            </a:r>
            <a:endParaRPr lang="en-IN" sz="3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DBF4B5-E2CF-B89C-ABCB-83BE6A4E8D1B}"/>
              </a:ext>
            </a:extLst>
          </p:cNvPr>
          <p:cNvSpPr txBox="1">
            <a:spLocks/>
          </p:cNvSpPr>
          <p:nvPr/>
        </p:nvSpPr>
        <p:spPr>
          <a:xfrm>
            <a:off x="838200" y="820133"/>
            <a:ext cx="10515600" cy="378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100" dirty="0">
                <a:latin typeface="+mn-lt"/>
              </a:rPr>
              <a:t>Following operations were undertaken to transform the raw data into clean data for scalable analysis.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latin typeface="+mn-lt"/>
              </a:rPr>
              <a:t>Extraction of year, month, and date from </a:t>
            </a:r>
            <a:r>
              <a:rPr lang="en-US" sz="3100" dirty="0" err="1">
                <a:latin typeface="+mn-lt"/>
              </a:rPr>
              <a:t>date_time</a:t>
            </a:r>
            <a:r>
              <a:rPr lang="en-US" sz="3100" dirty="0">
                <a:latin typeface="+mn-lt"/>
              </a:rPr>
              <a:t> column.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latin typeface="+mn-lt"/>
              </a:rPr>
              <a:t>Assigning value to customer sentiment, as it was measured on interval scale.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latin typeface="+mn-lt"/>
              </a:rPr>
              <a:t>Handling the missing values (Check for fill).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latin typeface="+mn-lt"/>
              </a:rPr>
              <a:t>Custom grouping to classify states into three distinct categories.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latin typeface="+mn-lt"/>
              </a:rPr>
              <a:t>Duplicates handling, sorting, and trimming the dataset.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F1FE8-2456-3622-6CEE-9F1A20882539}"/>
              </a:ext>
            </a:extLst>
          </p:cNvPr>
          <p:cNvSpPr txBox="1">
            <a:spLocks/>
          </p:cNvSpPr>
          <p:nvPr/>
        </p:nvSpPr>
        <p:spPr>
          <a:xfrm>
            <a:off x="0" y="4590854"/>
            <a:ext cx="9266548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Development of Interactive Dashboard-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17760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7AF2-D1F4-C523-8123-32F1D0AF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7"/>
            <a:ext cx="10515600" cy="885573"/>
          </a:xfrm>
        </p:spPr>
        <p:txBody>
          <a:bodyPr>
            <a:normAutofit/>
          </a:bodyPr>
          <a:lstStyle/>
          <a:p>
            <a:r>
              <a:rPr lang="en-US" sz="3200" b="1" dirty="0"/>
              <a:t>Objective 1- Customer Sentiment Analysis</a:t>
            </a:r>
            <a:endParaRPr lang="en-IN" sz="32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578721-3E4F-6B73-4CD8-0B6B49D6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658669"/>
              </p:ext>
            </p:extLst>
          </p:nvPr>
        </p:nvGraphicFramePr>
        <p:xfrm>
          <a:off x="3524642" y="1832090"/>
          <a:ext cx="3595539" cy="3947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063">
                  <a:extLst>
                    <a:ext uri="{9D8B030D-6E8A-4147-A177-3AD203B41FA5}">
                      <a16:colId xmlns:a16="http://schemas.microsoft.com/office/drawing/2014/main" val="2753695002"/>
                    </a:ext>
                  </a:extLst>
                </a:gridCol>
                <a:gridCol w="1538476">
                  <a:extLst>
                    <a:ext uri="{9D8B030D-6E8A-4147-A177-3AD203B41FA5}">
                      <a16:colId xmlns:a16="http://schemas.microsoft.com/office/drawing/2014/main" val="2236075770"/>
                    </a:ext>
                  </a:extLst>
                </a:gridCol>
              </a:tblGrid>
              <a:tr h="24441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Customer Sentiment Analysis</a:t>
                      </a:r>
                      <a:endParaRPr lang="en-IN" sz="1800" b="1" i="1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164785"/>
                  </a:ext>
                </a:extLst>
              </a:tr>
              <a:tr h="24441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Mean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2.61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953535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Standard Error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67855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Median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2.00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876203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Mode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2.00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022986"/>
                  </a:ext>
                </a:extLst>
              </a:tr>
              <a:tr h="24441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Standard Deviation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1.19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561502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Sample Variance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1.42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32464"/>
                  </a:ext>
                </a:extLst>
              </a:tr>
              <a:tr h="24441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Kurtosis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-0.59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88373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Skewness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0.48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680721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Range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4.00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14437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Minimum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1.00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896423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Maximum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5.00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70075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Sum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85976.00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86390"/>
                  </a:ext>
                </a:extLst>
              </a:tr>
              <a:tr h="24441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Count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32941.00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0670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6956EF-A01D-C94C-BFA4-E44511F34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54787"/>
              </p:ext>
            </p:extLst>
          </p:nvPr>
        </p:nvGraphicFramePr>
        <p:xfrm>
          <a:off x="338578" y="2198092"/>
          <a:ext cx="2894814" cy="3333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6302">
                  <a:extLst>
                    <a:ext uri="{9D8B030D-6E8A-4147-A177-3AD203B41FA5}">
                      <a16:colId xmlns:a16="http://schemas.microsoft.com/office/drawing/2014/main" val="1244454457"/>
                    </a:ext>
                  </a:extLst>
                </a:gridCol>
                <a:gridCol w="2008512">
                  <a:extLst>
                    <a:ext uri="{9D8B030D-6E8A-4147-A177-3AD203B41FA5}">
                      <a16:colId xmlns:a16="http://schemas.microsoft.com/office/drawing/2014/main" val="4045976195"/>
                    </a:ext>
                  </a:extLst>
                </a:gridCol>
              </a:tblGrid>
              <a:tr h="87066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Ranking used to convert text data to numeric data-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74624"/>
                  </a:ext>
                </a:extLst>
              </a:tr>
              <a:tr h="48855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Very Negative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83848"/>
                  </a:ext>
                </a:extLst>
              </a:tr>
              <a:tr h="48855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Negative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56074"/>
                  </a:ext>
                </a:extLst>
              </a:tr>
              <a:tr h="48855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Neutral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357167"/>
                  </a:ext>
                </a:extLst>
              </a:tr>
              <a:tr h="48855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Positive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720711"/>
                  </a:ext>
                </a:extLst>
              </a:tr>
              <a:tr h="50891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Very Positive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31366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DA6FE3-1875-D4A7-77A1-720B84EEFE17}"/>
              </a:ext>
            </a:extLst>
          </p:cNvPr>
          <p:cNvSpPr/>
          <p:nvPr/>
        </p:nvSpPr>
        <p:spPr>
          <a:xfrm>
            <a:off x="8066594" y="4307940"/>
            <a:ext cx="3261674" cy="20331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mean value for customer sentiment variable is below 3. Hence, the customers are said to remained unsatisfactory for the given time period.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54662D-D8E4-B0C0-9F29-128E0300F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184" y="1312706"/>
            <a:ext cx="4578493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1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56E8-8340-F990-FBDF-B671215F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50450"/>
          </a:xfrm>
        </p:spPr>
        <p:txBody>
          <a:bodyPr>
            <a:normAutofit/>
          </a:bodyPr>
          <a:lstStyle/>
          <a:p>
            <a:r>
              <a:rPr lang="en-US" sz="3200" b="1" dirty="0"/>
              <a:t>Objective 2- Root Cause Analysis</a:t>
            </a:r>
            <a:endParaRPr lang="en-IN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53E0FB-C797-CC07-82AC-0B6A4C121C92}"/>
              </a:ext>
            </a:extLst>
          </p:cNvPr>
          <p:cNvSpPr txBox="1"/>
          <p:nvPr/>
        </p:nvSpPr>
        <p:spPr>
          <a:xfrm>
            <a:off x="1528713" y="4276577"/>
            <a:ext cx="9134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2020, the October month registered maximum no of complaints (63.9%).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of the Customers complain regarding the billing issue.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Communication mode used by customers (Chatbot, Email, Web)- 67.7%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Communication mode used by customers (Call Center)- 32.7%</a:t>
            </a:r>
          </a:p>
          <a:p>
            <a:endParaRPr lang="en-US" dirty="0"/>
          </a:p>
          <a:p>
            <a:r>
              <a:rPr lang="en-US" b="1" dirty="0"/>
              <a:t>Billing question is the main reason for contacting the call center and customers preferred digital/online communication to convey their problem. </a:t>
            </a:r>
            <a:endParaRPr lang="en-IN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73C22E-3B05-470F-331C-9F6583D9D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8" y="732100"/>
            <a:ext cx="3365284" cy="34628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9CEA0F-7D94-AC5D-22C2-5C00CBD8F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243" y="732100"/>
            <a:ext cx="4170025" cy="34628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0B9A3F-5C58-4114-E9FA-197AC6492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759" y="732100"/>
            <a:ext cx="3871296" cy="34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839E-280E-3411-EF57-EE009AB5A3D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0515600" cy="6504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Objective 3 - Service Response Time Analysis</a:t>
            </a:r>
            <a:endParaRPr lang="en-IN" sz="32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25D22E-8929-A708-5B83-E78C98018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66" y="650450"/>
            <a:ext cx="5773412" cy="3026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E00015-19EA-249E-17F3-1AA91D78D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344" y="628585"/>
            <a:ext cx="5773412" cy="30478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0E35DF-1C61-799D-12CF-9CF987383DCF}"/>
              </a:ext>
            </a:extLst>
          </p:cNvPr>
          <p:cNvSpPr txBox="1"/>
          <p:nvPr/>
        </p:nvSpPr>
        <p:spPr>
          <a:xfrm>
            <a:off x="3261674" y="3913820"/>
            <a:ext cx="56686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Irrespective of mode of communication and call center location, the response time percentage for below SLA remained </a:t>
            </a:r>
            <a:r>
              <a:rPr lang="en-US" b="1" dirty="0"/>
              <a:t>(25%) </a:t>
            </a:r>
            <a:r>
              <a:rPr lang="en-US" dirty="0"/>
              <a:t>and within SLA remained </a:t>
            </a:r>
            <a:r>
              <a:rPr lang="en-US" b="1" dirty="0"/>
              <a:t>(62%)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Hence Company need to work on improving response time, i.e. promptly provide service to the customer request.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No service centre is lagging behind in terms of performance and customer service delivery.</a:t>
            </a:r>
          </a:p>
        </p:txBody>
      </p:sp>
    </p:spTree>
    <p:extLst>
      <p:ext uri="{BB962C8B-B14F-4D97-AF65-F5344CB8AC3E}">
        <p14:creationId xmlns:p14="http://schemas.microsoft.com/office/powerpoint/2010/main" val="150162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9EF3E6-5F2C-1997-5219-F3ED30358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7" y="399025"/>
            <a:ext cx="6049935" cy="3029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F37161-4323-2CF9-2E78-CDF25FD3E25A}"/>
              </a:ext>
            </a:extLst>
          </p:cNvPr>
          <p:cNvSpPr txBox="1"/>
          <p:nvPr/>
        </p:nvSpPr>
        <p:spPr>
          <a:xfrm>
            <a:off x="6570481" y="399025"/>
            <a:ext cx="55241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However, despite having (62%) response well within stipulated time and (12%) above SLA, customers are still showing negative sentiments.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 observed average call duration= 25 Mins (high).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Given that the average call duration and the distribution of negative and very negative customer sentiments are consistently similar across all call centers, we can infer a correlation between longer call durations and negative customer sentiment levels.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3B5BF0-6C04-5F80-C47E-AA2FCBED2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596837"/>
              </p:ext>
            </p:extLst>
          </p:nvPr>
        </p:nvGraphicFramePr>
        <p:xfrm>
          <a:off x="322587" y="3934329"/>
          <a:ext cx="6049935" cy="2523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129">
                  <a:extLst>
                    <a:ext uri="{9D8B030D-6E8A-4147-A177-3AD203B41FA5}">
                      <a16:colId xmlns:a16="http://schemas.microsoft.com/office/drawing/2014/main" val="1585747109"/>
                    </a:ext>
                  </a:extLst>
                </a:gridCol>
                <a:gridCol w="819379">
                  <a:extLst>
                    <a:ext uri="{9D8B030D-6E8A-4147-A177-3AD203B41FA5}">
                      <a16:colId xmlns:a16="http://schemas.microsoft.com/office/drawing/2014/main" val="2931426166"/>
                    </a:ext>
                  </a:extLst>
                </a:gridCol>
                <a:gridCol w="819379">
                  <a:extLst>
                    <a:ext uri="{9D8B030D-6E8A-4147-A177-3AD203B41FA5}">
                      <a16:colId xmlns:a16="http://schemas.microsoft.com/office/drawing/2014/main" val="1793825459"/>
                    </a:ext>
                  </a:extLst>
                </a:gridCol>
                <a:gridCol w="819379">
                  <a:extLst>
                    <a:ext uri="{9D8B030D-6E8A-4147-A177-3AD203B41FA5}">
                      <a16:colId xmlns:a16="http://schemas.microsoft.com/office/drawing/2014/main" val="4072557652"/>
                    </a:ext>
                  </a:extLst>
                </a:gridCol>
                <a:gridCol w="819379">
                  <a:extLst>
                    <a:ext uri="{9D8B030D-6E8A-4147-A177-3AD203B41FA5}">
                      <a16:colId xmlns:a16="http://schemas.microsoft.com/office/drawing/2014/main" val="4207416540"/>
                    </a:ext>
                  </a:extLst>
                </a:gridCol>
                <a:gridCol w="819379">
                  <a:extLst>
                    <a:ext uri="{9D8B030D-6E8A-4147-A177-3AD203B41FA5}">
                      <a16:colId xmlns:a16="http://schemas.microsoft.com/office/drawing/2014/main" val="3560901973"/>
                    </a:ext>
                  </a:extLst>
                </a:gridCol>
                <a:gridCol w="695911">
                  <a:extLst>
                    <a:ext uri="{9D8B030D-6E8A-4147-A177-3AD203B41FA5}">
                      <a16:colId xmlns:a16="http://schemas.microsoft.com/office/drawing/2014/main" val="102073610"/>
                    </a:ext>
                  </a:extLst>
                </a:gridCol>
              </a:tblGrid>
              <a:tr h="50642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Call_Center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Negative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Neutral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Positive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Very Negative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Very Positive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Grand 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801188"/>
                  </a:ext>
                </a:extLst>
              </a:tr>
              <a:tr h="3776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Baltimore/MD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33.2%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27.2%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11.6%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18.8%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9.2%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100.0%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2810"/>
                  </a:ext>
                </a:extLst>
              </a:tr>
              <a:tr h="3776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Chicago/IL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34.0%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25.6%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11.7%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19.3%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9.4%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100.0%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25688"/>
                  </a:ext>
                </a:extLst>
              </a:tr>
              <a:tr h="3776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Denver/CO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33.3%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26.8%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12.0%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17.9%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10.0%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100.0%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64460"/>
                  </a:ext>
                </a:extLst>
              </a:tr>
              <a:tr h="50642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Los Angeles/CA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33.8%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26.4%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12.3%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17.6%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9.9%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100.0%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4330"/>
                  </a:ext>
                </a:extLst>
              </a:tr>
              <a:tr h="3776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Grand Total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33.6%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26.6%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11.9%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18.3%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9.6%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100.0%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401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763C03-F1C8-AE2F-3871-7FD9FF019B38}"/>
              </a:ext>
            </a:extLst>
          </p:cNvPr>
          <p:cNvSpPr/>
          <p:nvPr/>
        </p:nvSpPr>
        <p:spPr>
          <a:xfrm>
            <a:off x="7013541" y="4274371"/>
            <a:ext cx="4656843" cy="21835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Hence, the time duration service executives taking to comprehend client issues, even after being communicated through various digital channels, can be considered as an important factor contributing to negative sentiment creation.</a:t>
            </a:r>
          </a:p>
        </p:txBody>
      </p:sp>
    </p:spTree>
    <p:extLst>
      <p:ext uri="{BB962C8B-B14F-4D97-AF65-F5344CB8AC3E}">
        <p14:creationId xmlns:p14="http://schemas.microsoft.com/office/powerpoint/2010/main" val="362429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2514-23D6-CFC4-0FF0-D88D7CD64FE3}"/>
              </a:ext>
            </a:extLst>
          </p:cNvPr>
          <p:cNvSpPr txBox="1">
            <a:spLocks/>
          </p:cNvSpPr>
          <p:nvPr/>
        </p:nvSpPr>
        <p:spPr>
          <a:xfrm>
            <a:off x="0" y="79945"/>
            <a:ext cx="10515600" cy="6504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Objective 4 - Customer Segmentation</a:t>
            </a:r>
            <a:endParaRPr lang="en-IN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3DBC5-6C1D-5B31-5453-733C73D54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84" y="1946033"/>
            <a:ext cx="4590686" cy="28226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8408A4-97CD-69ED-F4F0-28495828B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040" y="2564094"/>
            <a:ext cx="6901270" cy="417002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578D85-2539-9C7C-5562-9D53D6163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174634"/>
              </p:ext>
            </p:extLst>
          </p:nvPr>
        </p:nvGraphicFramePr>
        <p:xfrm>
          <a:off x="152484" y="4911967"/>
          <a:ext cx="2188506" cy="18014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7452">
                  <a:extLst>
                    <a:ext uri="{9D8B030D-6E8A-4147-A177-3AD203B41FA5}">
                      <a16:colId xmlns:a16="http://schemas.microsoft.com/office/drawing/2014/main" val="968632816"/>
                    </a:ext>
                  </a:extLst>
                </a:gridCol>
                <a:gridCol w="1111054">
                  <a:extLst>
                    <a:ext uri="{9D8B030D-6E8A-4147-A177-3AD203B41FA5}">
                      <a16:colId xmlns:a16="http://schemas.microsoft.com/office/drawing/2014/main" val="2645746757"/>
                    </a:ext>
                  </a:extLst>
                </a:gridCol>
              </a:tblGrid>
              <a:tr h="30073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States with high customers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835536"/>
                  </a:ext>
                </a:extLst>
              </a:tr>
              <a:tr h="297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California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11.0%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2567"/>
                  </a:ext>
                </a:extLst>
              </a:tr>
              <a:tr h="297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Texas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10.8%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634178"/>
                  </a:ext>
                </a:extLst>
              </a:tr>
              <a:tr h="297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Florida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8.6%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177366"/>
                  </a:ext>
                </a:extLst>
              </a:tr>
              <a:tr h="297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New York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5.4%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700487"/>
                  </a:ext>
                </a:extLst>
              </a:tr>
              <a:tr h="3100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Virginia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3.5%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9665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A5B0A0-8E82-7684-44C8-64F8CD150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136454"/>
              </p:ext>
            </p:extLst>
          </p:nvPr>
        </p:nvGraphicFramePr>
        <p:xfrm>
          <a:off x="2554664" y="4911967"/>
          <a:ext cx="2188506" cy="180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5552">
                  <a:extLst>
                    <a:ext uri="{9D8B030D-6E8A-4147-A177-3AD203B41FA5}">
                      <a16:colId xmlns:a16="http://schemas.microsoft.com/office/drawing/2014/main" val="2608532892"/>
                    </a:ext>
                  </a:extLst>
                </a:gridCol>
                <a:gridCol w="752954">
                  <a:extLst>
                    <a:ext uri="{9D8B030D-6E8A-4147-A177-3AD203B41FA5}">
                      <a16:colId xmlns:a16="http://schemas.microsoft.com/office/drawing/2014/main" val="853873238"/>
                    </a:ext>
                  </a:extLst>
                </a:gridCol>
              </a:tblGrid>
              <a:tr h="30847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Cities with high customers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4022"/>
                  </a:ext>
                </a:extLst>
              </a:tr>
              <a:tr h="2961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Sacramento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1.04%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601012"/>
                  </a:ext>
                </a:extLst>
              </a:tr>
              <a:tr h="2961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Los Angeles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1.00%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897716"/>
                  </a:ext>
                </a:extLst>
              </a:tr>
              <a:tr h="2961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San Diego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0.78%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655658"/>
                  </a:ext>
                </a:extLst>
              </a:tr>
              <a:tr h="2961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San Francisco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0.77%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41512"/>
                  </a:ext>
                </a:extLst>
              </a:tr>
              <a:tr h="3084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Fresno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0.64%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5361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828F6F7-0B97-F5EC-60AF-5986677A6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98367"/>
              </p:ext>
            </p:extLst>
          </p:nvPr>
        </p:nvGraphicFramePr>
        <p:xfrm>
          <a:off x="998391" y="730395"/>
          <a:ext cx="3112545" cy="1049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2545">
                  <a:extLst>
                    <a:ext uri="{9D8B030D-6E8A-4147-A177-3AD203B41FA5}">
                      <a16:colId xmlns:a16="http://schemas.microsoft.com/office/drawing/2014/main" val="3892429213"/>
                    </a:ext>
                  </a:extLst>
                </a:gridCol>
              </a:tblGrid>
              <a:tr h="2624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Customer Segmentation-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015998"/>
                  </a:ext>
                </a:extLst>
              </a:tr>
              <a:tr h="26244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1). Region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216779"/>
                  </a:ext>
                </a:extLst>
              </a:tr>
              <a:tr h="26244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2). Sentiment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812845"/>
                  </a:ext>
                </a:extLst>
              </a:tr>
              <a:tr h="26244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3). Mode of channel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8812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1C3309B-D6E8-591C-A526-C7F05A1E2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926634"/>
              </p:ext>
            </p:extLst>
          </p:nvPr>
        </p:nvGraphicFramePr>
        <p:xfrm>
          <a:off x="5085040" y="896254"/>
          <a:ext cx="6901270" cy="1518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01270">
                  <a:extLst>
                    <a:ext uri="{9D8B030D-6E8A-4147-A177-3AD203B41FA5}">
                      <a16:colId xmlns:a16="http://schemas.microsoft.com/office/drawing/2014/main" val="3443638244"/>
                    </a:ext>
                  </a:extLst>
                </a:gridCol>
              </a:tblGrid>
              <a:tr h="151834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Total customers are segmented based on region. Three distinct regions are created where higher, lower, and least number of complaints being generated.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35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32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B3E545B-6FB4-D64A-0542-DDF84F591E6D}"/>
              </a:ext>
            </a:extLst>
          </p:cNvPr>
          <p:cNvSpPr txBox="1">
            <a:spLocks/>
          </p:cNvSpPr>
          <p:nvPr/>
        </p:nvSpPr>
        <p:spPr>
          <a:xfrm>
            <a:off x="0" y="79945"/>
            <a:ext cx="10515600" cy="6504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Objective 5 – Trends and Patterns Identification</a:t>
            </a:r>
            <a:endParaRPr lang="en-IN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CF9C40-CD76-34F3-880F-8E146ABD8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53" y="832522"/>
            <a:ext cx="9845893" cy="3401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DF5F04-0370-47AF-BCC2-5BCCA3B38F99}"/>
              </a:ext>
            </a:extLst>
          </p:cNvPr>
          <p:cNvSpPr txBox="1"/>
          <p:nvPr/>
        </p:nvSpPr>
        <p:spPr>
          <a:xfrm>
            <a:off x="3065281" y="4553146"/>
            <a:ext cx="606143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 the October month, maximum complains were registered.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we have understood that, the customers are complaining regarding the billing question, there must be some problem or efficiency was likely to be occurred in billing generation &amp; maintenance system (SAP).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5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907</Words>
  <Application>Microsoft Office PowerPoint</Application>
  <PresentationFormat>Widescreen</PresentationFormat>
  <Paragraphs>167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Title-Analysis of Customer Service Data for an E-commerce Company Nile.</vt:lpstr>
      <vt:lpstr>1. Business Understanding-</vt:lpstr>
      <vt:lpstr>3. Data Preparation-</vt:lpstr>
      <vt:lpstr>Objective 1- Customer Sentiment Analysis</vt:lpstr>
      <vt:lpstr>Objective 2- Root Cause Analysis</vt:lpstr>
      <vt:lpstr>PowerPoint Presentation</vt:lpstr>
      <vt:lpstr>PowerPoint Presentation</vt:lpstr>
      <vt:lpstr>PowerPoint Presentation</vt:lpstr>
      <vt:lpstr>PowerPoint Presentation</vt:lpstr>
      <vt:lpstr>Recommendation to Nile-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Name-Aniruddha M. Khedkar Batch- ABADS (12) Graded Project on MS Excel</dc:title>
  <dc:creator>Aniruddha Khedkar</dc:creator>
  <cp:lastModifiedBy>Aniruddha Khedkar</cp:lastModifiedBy>
  <cp:revision>145</cp:revision>
  <dcterms:created xsi:type="dcterms:W3CDTF">2024-02-18T14:49:16Z</dcterms:created>
  <dcterms:modified xsi:type="dcterms:W3CDTF">2024-07-22T15:29:22Z</dcterms:modified>
</cp:coreProperties>
</file>