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E0B-419F-A370-D461-48DE6842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A7F2-AE6B-E2E3-4AB5-EE8BF6A9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4109-0230-B8AA-7A93-108AA45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9C5F-4D63-0827-4209-2005E60F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4182-24CB-405C-A5A1-6CF3DAB0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88B1-4F25-555D-EB06-7CFEDA7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1CEDD-D7E4-BE0B-0D3B-2E840C3A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3711-7C99-769D-BF42-60B312F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CC35-0428-1204-C5A1-4D22CBF1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A0D-5203-BD2C-117C-8153D06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096E6-F710-8835-27DF-BAEB011D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F5A5-909B-5DF5-C20B-068897B0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0480-780B-AB91-733C-C4283D10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0F1F-9EA7-92C9-1349-554709B2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191C-C081-C711-BC39-44A2EC6F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7DE-9B51-F11C-CFF1-3980A6DF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9A86-7E7D-C914-0547-6B922FEB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A42D-93A7-382F-376F-49E6354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9B70-F00A-7FFE-6605-FB9B3FA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0E2-272F-DB9C-BF68-F0F8992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253B-DB75-E32E-4A1F-3F790DE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340D-57A9-554B-D3EF-DDACE80F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742B-119B-EBAB-ABCA-8E04B04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F5F9-74FF-B66E-B3F7-1E7BF51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0B6E-5111-F7E5-A07F-908E84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440-AFA5-FB4A-5C27-B783B49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3069-E2D7-1423-15D2-488C2608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8A90-8D92-F0B0-7F81-B90C3C9C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48946-DAC9-D80A-66C6-1E104E02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F4F0-0500-F583-8376-A947DA4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D28E-920B-56E8-FBB4-CF76A91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583-58A1-4E26-0D26-B975DC9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FCF9-1C7A-EE2E-99EB-60832256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8AB4E-4853-9863-6805-C26E345B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8E323-A503-F487-9D10-22855F40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9894D-F90F-83E7-577E-ABD151379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474A3-B73A-AF06-2AE5-2D4C82A8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2373-16F8-F1AE-5676-460C95F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8046F-4039-D828-BBDC-A820ABE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272-0574-0454-0AE8-83836ABA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E62AC-A127-5972-01CB-2FFFDE96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A05C1-7ED3-38D4-1628-160DE1EF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F57FA-9E3D-5BE9-E96E-C8623FC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CAAA5-C3E4-F673-6789-1FD804DE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FA0E5-51DE-A766-4032-B8DA81A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32FC-090A-9A8A-ED17-FA1E114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1DA-DD17-C879-05BB-2C8D340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4E9-44DE-3F02-EA04-92D68465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8044-8934-4EB6-40FF-4055A672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E72-9F26-2716-0676-B7C68929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6DD7-7FDF-E3EB-772F-8F5B484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244A-C531-4A01-165A-2982345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2879-1926-DC08-B768-725A1CE6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C2DA-F081-B117-25B9-D13949791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804AD-BB20-7877-8858-EA079255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BFCA-EEE7-4149-6EE0-E937157D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A812-BF8D-96AA-E1E0-F610C0B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9ABF-DEE2-1567-02BE-E91739C0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31CB-E08F-E2B0-43EE-F29D4104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24C9-82B6-1B14-3ABF-F45AA00C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DE8C-DD94-2F31-8BA7-09B1A3961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D87D-2482-415E-B691-72A0CA09AC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18B7-B1C7-AB93-396A-1EC28D577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B223-D496-02AC-081D-C93BEB0B7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F244-4095-460D-B911-0BF2C79E7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7347-AD00-29C8-73F2-51A0085F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2001" cy="8672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Objective(1)-Perform basic data cleaning, standardize data formats using Power Query, calculate total loans, average interest rates, basic loan statistics using DAX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77EF4-0D3F-71C6-7B61-617EB6DD66F8}"/>
              </a:ext>
            </a:extLst>
          </p:cNvPr>
          <p:cNvSpPr txBox="1"/>
          <p:nvPr/>
        </p:nvSpPr>
        <p:spPr>
          <a:xfrm>
            <a:off x="109978" y="1064309"/>
            <a:ext cx="1197204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A. Most of the business is coming from the education loan segment, followed by business segment. </a:t>
            </a:r>
          </a:p>
          <a:p>
            <a:endParaRPr lang="en-US" dirty="0"/>
          </a:p>
          <a:p>
            <a:r>
              <a:rPr lang="en-US" dirty="0"/>
              <a:t>B. Firm is accepting loan applications across the region, </a:t>
            </a:r>
            <a:r>
              <a:rPr lang="en-US" dirty="0" err="1"/>
              <a:t>age_group</a:t>
            </a:r>
            <a:r>
              <a:rPr lang="en-US" dirty="0"/>
              <a:t>, and profession of the applicant. </a:t>
            </a:r>
          </a:p>
          <a:p>
            <a:endParaRPr lang="en-US" dirty="0"/>
          </a:p>
          <a:p>
            <a:r>
              <a:rPr lang="en-US" dirty="0"/>
              <a:t>C. As close to 50.0% of the loan applications have a history of (loan </a:t>
            </a:r>
            <a:r>
              <a:rPr lang="en-US" dirty="0" err="1"/>
              <a:t>default+timely</a:t>
            </a:r>
            <a:r>
              <a:rPr lang="en-US" dirty="0"/>
              <a:t> non payment of loans), and close to 66.0% of the loan applicants were not able to pay their last loan EMIs, application scrutiny needs to be made rigorously. </a:t>
            </a:r>
          </a:p>
          <a:p>
            <a:endParaRPr lang="en-US" dirty="0"/>
          </a:p>
          <a:p>
            <a:r>
              <a:rPr lang="en-US" dirty="0"/>
              <a:t>D. Around 33.3% of borrowers are living in own house, these applications can be considered on a priority basis for fast loan disbursal. (Strong collateral availability)</a:t>
            </a:r>
          </a:p>
          <a:p>
            <a:endParaRPr lang="en-US" dirty="0"/>
          </a:p>
          <a:p>
            <a:r>
              <a:rPr lang="en-US" dirty="0"/>
              <a:t>E. The firm is a short term financial lender, and average time frame </a:t>
            </a:r>
            <a:r>
              <a:rPr lang="en-US" dirty="0" err="1"/>
              <a:t>ofr</a:t>
            </a:r>
            <a:r>
              <a:rPr lang="en-US" dirty="0"/>
              <a:t> the loan repayment remains 3 years. </a:t>
            </a:r>
          </a:p>
          <a:p>
            <a:endParaRPr lang="en-US" dirty="0"/>
          </a:p>
          <a:p>
            <a:r>
              <a:rPr lang="en-US" dirty="0"/>
              <a:t>F. The credit score of the applicant remained at 573.0, which is a concern for the firm. Hence, applicants with low credit score should be given more time for approval.</a:t>
            </a:r>
          </a:p>
          <a:p>
            <a:endParaRPr lang="en-US" dirty="0"/>
          </a:p>
          <a:p>
            <a:r>
              <a:rPr lang="en-US" dirty="0"/>
              <a:t>G. A total of 1,00,000 loan applications are processed by the firm over 6 years of time, making it a very high application processor. </a:t>
            </a:r>
          </a:p>
          <a:p>
            <a:endParaRPr lang="en-US" dirty="0"/>
          </a:p>
          <a:p>
            <a:r>
              <a:rPr lang="en-US" dirty="0"/>
              <a:t>H. As the duration of loan repayment is very low, disbursement 8.0 Billion of loans, likely to represent speedy operationability of the firm. </a:t>
            </a:r>
          </a:p>
        </p:txBody>
      </p:sp>
    </p:spTree>
    <p:extLst>
      <p:ext uri="{BB962C8B-B14F-4D97-AF65-F5344CB8AC3E}">
        <p14:creationId xmlns:p14="http://schemas.microsoft.com/office/powerpoint/2010/main" val="21075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C418-595C-4B9E-FB01-3ABB3E61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1"/>
            <a:ext cx="12191999" cy="6885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80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8C645-D5F1-3142-E47B-07B9799C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99" y="0"/>
            <a:ext cx="87156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25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415-B201-EA85-A921-48B8C4F4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122"/>
            <a:ext cx="12192000" cy="10180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Objective(2)-Tailor loan products effectively and identify profitable customer segments.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717D-06E3-50C0-A336-355E0B7D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1" y="1366888"/>
            <a:ext cx="5627802" cy="493964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Identification of Profitable Customer Segments-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b="1" dirty="0"/>
              <a:t>A. </a:t>
            </a:r>
            <a:r>
              <a:rPr lang="en-US" b="1" dirty="0" err="1"/>
              <a:t>Loan_Type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Education_loan</a:t>
            </a:r>
            <a:r>
              <a:rPr lang="en-US" dirty="0"/>
              <a:t> (20.5%) and </a:t>
            </a:r>
            <a:r>
              <a:rPr lang="en-US" dirty="0" err="1"/>
              <a:t>Home_loan</a:t>
            </a:r>
            <a:r>
              <a:rPr lang="en-US" dirty="0"/>
              <a:t>(20.5%)</a:t>
            </a:r>
          </a:p>
          <a:p>
            <a:pPr algn="l"/>
            <a:r>
              <a:rPr lang="en-US" b="1" dirty="0"/>
              <a:t>B. </a:t>
            </a:r>
            <a:r>
              <a:rPr lang="en-US" b="1" dirty="0" err="1"/>
              <a:t>Employment_Status</a:t>
            </a:r>
            <a:r>
              <a:rPr lang="en-US" b="1" dirty="0"/>
              <a:t>- </a:t>
            </a:r>
          </a:p>
          <a:p>
            <a:pPr algn="l"/>
            <a:r>
              <a:rPr lang="en-US" dirty="0" err="1"/>
              <a:t>Employed_borrowers</a:t>
            </a:r>
            <a:endParaRPr lang="en-US" dirty="0"/>
          </a:p>
          <a:p>
            <a:pPr algn="l"/>
            <a:r>
              <a:rPr lang="en-US" b="1" dirty="0"/>
              <a:t>C. </a:t>
            </a:r>
            <a:r>
              <a:rPr lang="en-US" b="1" dirty="0" err="1"/>
              <a:t>Age_Group</a:t>
            </a:r>
            <a:r>
              <a:rPr lang="en-US" b="1" dirty="0"/>
              <a:t>- </a:t>
            </a:r>
          </a:p>
          <a:p>
            <a:pPr algn="l"/>
            <a:r>
              <a:rPr lang="en-US" dirty="0"/>
              <a:t>35-60 Years(20.4%) and 18-25 Years(20.2%)</a:t>
            </a:r>
          </a:p>
          <a:p>
            <a:pPr algn="l"/>
            <a:r>
              <a:rPr lang="en-US" b="1" dirty="0"/>
              <a:t>D. Region-</a:t>
            </a:r>
          </a:p>
          <a:p>
            <a:pPr algn="l"/>
            <a:r>
              <a:rPr lang="en-US" dirty="0"/>
              <a:t>West</a:t>
            </a:r>
          </a:p>
          <a:p>
            <a:pPr algn="l"/>
            <a:r>
              <a:rPr lang="en-US" b="1" dirty="0"/>
              <a:t>E. </a:t>
            </a:r>
            <a:r>
              <a:rPr lang="en-US" b="1" dirty="0" err="1"/>
              <a:t>Housing_Status</a:t>
            </a:r>
            <a:r>
              <a:rPr lang="en-US" b="1" dirty="0"/>
              <a:t>/</a:t>
            </a:r>
            <a:r>
              <a:rPr lang="en-US" b="1" dirty="0" err="1"/>
              <a:t>Collateral_Availability</a:t>
            </a:r>
            <a:r>
              <a:rPr lang="en-US" b="1" dirty="0"/>
              <a:t>-</a:t>
            </a:r>
          </a:p>
          <a:p>
            <a:pPr algn="l"/>
            <a:r>
              <a:rPr lang="en-US" dirty="0"/>
              <a:t>Living with parents (33.4%)</a:t>
            </a:r>
          </a:p>
          <a:p>
            <a:pPr algn="l"/>
            <a:r>
              <a:rPr lang="en-US" dirty="0"/>
              <a:t>Living in rental property (33.3%)</a:t>
            </a:r>
          </a:p>
          <a:p>
            <a:pPr algn="l"/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62573-D4DE-6756-9027-3C35359E1A94}"/>
              </a:ext>
            </a:extLst>
          </p:cNvPr>
          <p:cNvSpPr txBox="1"/>
          <p:nvPr/>
        </p:nvSpPr>
        <p:spPr>
          <a:xfrm>
            <a:off x="6096000" y="1627267"/>
            <a:ext cx="6014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Total Expected Profit Generation by the Firm over The Forecast Period Remained at </a:t>
            </a:r>
            <a:r>
              <a:rPr lang="en-US" sz="2400" b="1" dirty="0"/>
              <a:t>2.98 Billion </a:t>
            </a:r>
            <a:r>
              <a:rPr lang="en-US" sz="2400" dirty="0"/>
              <a:t>From Approved Loans. </a:t>
            </a:r>
            <a:endParaRPr lang="en-IN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C4F511-8601-81FD-2006-3EE02C33F7CF}"/>
              </a:ext>
            </a:extLst>
          </p:cNvPr>
          <p:cNvSpPr txBox="1">
            <a:spLocks/>
          </p:cNvSpPr>
          <p:nvPr/>
        </p:nvSpPr>
        <p:spPr>
          <a:xfrm>
            <a:off x="6096000" y="3488363"/>
            <a:ext cx="6014299" cy="10840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Loan Product Should be Designed by considering the requirements of these profitable segments.</a:t>
            </a:r>
          </a:p>
        </p:txBody>
      </p:sp>
    </p:spTree>
    <p:extLst>
      <p:ext uri="{BB962C8B-B14F-4D97-AF65-F5344CB8AC3E}">
        <p14:creationId xmlns:p14="http://schemas.microsoft.com/office/powerpoint/2010/main" val="404674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0FFC3-4DAC-F630-85F1-16F54896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" y="0"/>
            <a:ext cx="12194413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DA8-F2F0-1A3B-D64B-D8E36295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37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Objective-(3)-Categorize customers based on loan application; visualize the segments with complex charts.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8A1C-9449-7635-4714-CCE55FD9BF13}"/>
              </a:ext>
            </a:extLst>
          </p:cNvPr>
          <p:cNvSpPr txBox="1">
            <a:spLocks/>
          </p:cNvSpPr>
          <p:nvPr/>
        </p:nvSpPr>
        <p:spPr>
          <a:xfrm>
            <a:off x="2480820" y="1432875"/>
            <a:ext cx="7230360" cy="529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/>
              <a:t>Customer Segmentation Based on Loan Application-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A. </a:t>
            </a:r>
            <a:r>
              <a:rPr lang="en-US" sz="3500" b="1" dirty="0" err="1"/>
              <a:t>Loan_Duration_Preference</a:t>
            </a:r>
            <a:r>
              <a:rPr lang="en-US" sz="3500" b="1" dirty="0"/>
              <a:t>- </a:t>
            </a:r>
          </a:p>
          <a:p>
            <a:r>
              <a:rPr lang="en-US" sz="3500" dirty="0"/>
              <a:t>1-Year Duration </a:t>
            </a:r>
          </a:p>
          <a:p>
            <a:r>
              <a:rPr lang="en-US" sz="3500" dirty="0"/>
              <a:t>5-Year Duration</a:t>
            </a:r>
          </a:p>
          <a:p>
            <a:pPr marL="0" indent="0">
              <a:buNone/>
            </a:pPr>
            <a:r>
              <a:rPr lang="en-US" sz="3500" b="1" dirty="0"/>
              <a:t>B. </a:t>
            </a:r>
            <a:r>
              <a:rPr lang="en-US" sz="3500" b="1" dirty="0" err="1"/>
              <a:t>Customer_Age_Group</a:t>
            </a:r>
            <a:r>
              <a:rPr lang="en-US" sz="3500" b="1" dirty="0"/>
              <a:t>- </a:t>
            </a:r>
          </a:p>
          <a:p>
            <a:r>
              <a:rPr lang="en-US" sz="3500" dirty="0"/>
              <a:t>36-45 Years </a:t>
            </a:r>
          </a:p>
          <a:p>
            <a:r>
              <a:rPr lang="en-US" sz="3500" dirty="0"/>
              <a:t>26-35 Years</a:t>
            </a:r>
          </a:p>
          <a:p>
            <a:pPr marL="0" indent="0">
              <a:buNone/>
            </a:pPr>
            <a:r>
              <a:rPr lang="en-US" sz="3500" b="1" dirty="0"/>
              <a:t>C. </a:t>
            </a:r>
            <a:r>
              <a:rPr lang="en-US" sz="3500" b="1" dirty="0" err="1"/>
              <a:t>Credit_Score</a:t>
            </a:r>
            <a:r>
              <a:rPr lang="en-US" sz="3500" b="1" dirty="0"/>
              <a:t>- 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&gt;600 (45.0%)- Classified as borrowers with best credit score.</a:t>
            </a:r>
          </a:p>
          <a:p>
            <a:r>
              <a:rPr lang="en-US" sz="3500" dirty="0" err="1"/>
              <a:t>Credit_Score</a:t>
            </a:r>
            <a:r>
              <a:rPr lang="en-US" sz="3500" dirty="0"/>
              <a:t>&gt;400 (45.0%)- Classified as borrowers with bad credit score.</a:t>
            </a:r>
          </a:p>
          <a:p>
            <a:pPr marL="0" indent="0">
              <a:buNone/>
            </a:pPr>
            <a:r>
              <a:rPr lang="en-US" sz="3500" b="1" dirty="0"/>
              <a:t>D. </a:t>
            </a:r>
            <a:r>
              <a:rPr lang="en-US" sz="3500" b="1" dirty="0" err="1"/>
              <a:t>Previous_Loan_Status</a:t>
            </a:r>
            <a:r>
              <a:rPr lang="en-US" sz="3500" b="1" dirty="0"/>
              <a:t>-</a:t>
            </a:r>
          </a:p>
          <a:p>
            <a:r>
              <a:rPr lang="en-US" sz="3500" dirty="0" err="1"/>
              <a:t>Paid_off</a:t>
            </a:r>
            <a:r>
              <a:rPr lang="en-US" sz="3500" dirty="0"/>
              <a:t>-(50.2%)</a:t>
            </a:r>
          </a:p>
          <a:p>
            <a:r>
              <a:rPr lang="en-US" sz="3500" dirty="0"/>
              <a:t>None-(39.6%)</a:t>
            </a:r>
          </a:p>
          <a:p>
            <a:pPr marL="0" indent="0">
              <a:buNone/>
            </a:pPr>
            <a:r>
              <a:rPr lang="en-US" sz="3500" b="1" dirty="0"/>
              <a:t>E. </a:t>
            </a:r>
            <a:r>
              <a:rPr lang="en-US" sz="3500" b="1" dirty="0" err="1"/>
              <a:t>No_of_Dependents</a:t>
            </a:r>
            <a:r>
              <a:rPr lang="en-US" sz="3500" b="1" dirty="0"/>
              <a:t>-</a:t>
            </a:r>
          </a:p>
          <a:p>
            <a:r>
              <a:rPr lang="en-US" sz="3500" dirty="0"/>
              <a:t>Maximum applicants have number of dependents lying between 1-2</a:t>
            </a:r>
          </a:p>
          <a:p>
            <a:pPr marL="0" indent="0">
              <a:buNone/>
            </a:pPr>
            <a:r>
              <a:rPr lang="en-US" sz="3500" b="1" dirty="0" err="1"/>
              <a:t>F.Housing_Status_of_Applicant</a:t>
            </a:r>
            <a:r>
              <a:rPr lang="en-US" sz="3500" b="1" dirty="0"/>
              <a:t> (Collaterals)-</a:t>
            </a:r>
          </a:p>
          <a:p>
            <a:r>
              <a:rPr lang="en-US" sz="3500" dirty="0"/>
              <a:t>Applicants living in rental property-(33.5%)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BF4E6-6E67-C90B-816A-DF0DE3A3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66"/>
            <a:ext cx="12192000" cy="6891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1086-FB3C-177E-A681-F7734EB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(4)- Time-Series Analysis, Forecasting, and Trend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I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dentification for Loan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A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pplications across the Loan </a:t>
            </a:r>
            <a:r>
              <a:rPr lang="en-US" sz="2800" b="1" dirty="0">
                <a:solidFill>
                  <a:srgbClr val="1D2125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ypes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1A63-7B5D-8784-8DAE-0D985CEDCA27}"/>
              </a:ext>
            </a:extLst>
          </p:cNvPr>
          <p:cNvSpPr txBox="1"/>
          <p:nvPr/>
        </p:nvSpPr>
        <p:spPr>
          <a:xfrm>
            <a:off x="527901" y="1263192"/>
            <a:ext cx="10463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/>
              <a:t>Yearly_Loan_Approval_Trend</a:t>
            </a:r>
            <a:r>
              <a:rPr lang="en-US" dirty="0"/>
              <a:t>- </a:t>
            </a:r>
          </a:p>
          <a:p>
            <a:r>
              <a:rPr lang="en-US" dirty="0"/>
              <a:t>There is a consistent proportion of around (34::33::33-Loan_pending::</a:t>
            </a:r>
            <a:r>
              <a:rPr lang="en-US" dirty="0" err="1"/>
              <a:t>Loan_approval</a:t>
            </a:r>
            <a:r>
              <a:rPr lang="en-US" dirty="0"/>
              <a:t>::Loan_rejection) over the timeline. Hence, the loan approval rate is very high in terms of total applications received.  </a:t>
            </a:r>
          </a:p>
          <a:p>
            <a:endParaRPr lang="en-US" dirty="0"/>
          </a:p>
          <a:p>
            <a:r>
              <a:rPr lang="en-US" dirty="0"/>
              <a:t>B. The loan application, loan approval, and loan pending follows the sinusoidal pattern, thereby the firm is likely to follow the same pattern over the next 5 years. </a:t>
            </a:r>
          </a:p>
          <a:p>
            <a:endParaRPr lang="en-US" dirty="0"/>
          </a:p>
          <a:p>
            <a:r>
              <a:rPr lang="en-US" dirty="0"/>
              <a:t>C. But for the loan rejections, the pattern is expected follow a zero gradient line graph/stagnancy.</a:t>
            </a:r>
          </a:p>
          <a:p>
            <a:endParaRPr lang="en-US" dirty="0"/>
          </a:p>
          <a:p>
            <a:r>
              <a:rPr lang="en-US" dirty="0"/>
              <a:t>D. The financial firm has been giving around 33.0% approval to the loans each year, out of which only 33.8% of the borrowers are consistent in terms of the monthly installment payment. </a:t>
            </a:r>
          </a:p>
          <a:p>
            <a:endParaRPr lang="en-US" dirty="0"/>
          </a:p>
          <a:p>
            <a:r>
              <a:rPr lang="en-US" dirty="0"/>
              <a:t>E. Additionally, for the loan pending and rejection, similar observations can be taken out. Hence, there is a need to inculcate </a:t>
            </a:r>
            <a:r>
              <a:rPr lang="en-US" dirty="0" err="1"/>
              <a:t>SoPs</a:t>
            </a:r>
            <a:r>
              <a:rPr lang="en-US" dirty="0"/>
              <a:t> in the loan approval process.</a:t>
            </a:r>
          </a:p>
          <a:p>
            <a:endParaRPr lang="en-US" dirty="0"/>
          </a:p>
          <a:p>
            <a:r>
              <a:rPr lang="en-US" dirty="0"/>
              <a:t>F. </a:t>
            </a:r>
            <a:r>
              <a:rPr lang="en-US" sz="1800" dirty="0"/>
              <a:t>I. In the Fourth quarter of each year, loan applications received by firm </a:t>
            </a:r>
            <a:r>
              <a:rPr lang="en-US" dirty="0"/>
              <a:t>increases thereby loan approvals </a:t>
            </a:r>
            <a:r>
              <a:rPr lang="en-US" sz="1800" dirty="0"/>
              <a:t>increases rapidly as compare to other quarters.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044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011A2-E6B7-ACD4-4B93-39A38FA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11"/>
            <a:ext cx="12192000" cy="6945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09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8C6-EFC2-7CBB-7F2D-D54474F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565"/>
            <a:ext cx="12192000" cy="650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Objective (5)-Understanding the NPAs and Fraud Detection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E2AA9-538E-1CCF-5703-DD4B60E65FA4}"/>
              </a:ext>
            </a:extLst>
          </p:cNvPr>
          <p:cNvSpPr txBox="1"/>
          <p:nvPr/>
        </p:nvSpPr>
        <p:spPr>
          <a:xfrm>
            <a:off x="480768" y="892647"/>
            <a:ext cx="11434713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/>
              <a:t>On an average the </a:t>
            </a:r>
            <a:r>
              <a:rPr lang="en-US" sz="2000" b="1" dirty="0"/>
              <a:t>firm approved 4 loans to a single borrower</a:t>
            </a:r>
            <a:r>
              <a:rPr lang="en-US" sz="2000" dirty="0"/>
              <a:t>, which is likely to create a high NPA situation over the long term.</a:t>
            </a:r>
          </a:p>
          <a:p>
            <a:pPr marL="342900" indent="-342900">
              <a:buAutoNum type="alphaUcPeriod"/>
            </a:pPr>
            <a:r>
              <a:rPr lang="en-US" sz="2000" dirty="0"/>
              <a:t>There are a total of </a:t>
            </a:r>
            <a:r>
              <a:rPr lang="en-US" sz="2000" b="1" dirty="0"/>
              <a:t>6,729 borrowers </a:t>
            </a:r>
            <a:r>
              <a:rPr lang="en-US" sz="2000" dirty="0"/>
              <a:t>who received approximately </a:t>
            </a:r>
            <a:r>
              <a:rPr lang="en-US" sz="2000" b="1" dirty="0"/>
              <a:t>2 loan </a:t>
            </a:r>
            <a:r>
              <a:rPr lang="en-US" sz="2000" dirty="0"/>
              <a:t>approvals with </a:t>
            </a:r>
            <a:r>
              <a:rPr lang="en-US" sz="2000" b="1" dirty="0" err="1"/>
              <a:t>credit_score</a:t>
            </a:r>
            <a:r>
              <a:rPr lang="en-US" sz="2000" b="1" dirty="0"/>
              <a:t> </a:t>
            </a:r>
            <a:r>
              <a:rPr lang="en-US" sz="2000" dirty="0"/>
              <a:t>classified </a:t>
            </a:r>
            <a:r>
              <a:rPr lang="en-US" sz="2000" b="1" dirty="0"/>
              <a:t>as bad (&lt;400) </a:t>
            </a:r>
            <a:r>
              <a:rPr lang="en-US" sz="2000" dirty="0"/>
              <a:t>and </a:t>
            </a:r>
            <a:r>
              <a:rPr lang="en-US" sz="2000" b="1" dirty="0"/>
              <a:t>worst(&lt;200), </a:t>
            </a:r>
            <a:r>
              <a:rPr lang="en-US" sz="2000" dirty="0"/>
              <a:t>thereby creating a high risk scenario.</a:t>
            </a:r>
          </a:p>
          <a:p>
            <a:pPr marL="342900" indent="-342900">
              <a:buAutoNum type="alphaUcPeriod"/>
            </a:pPr>
            <a:r>
              <a:rPr lang="en-US" sz="2000" dirty="0"/>
              <a:t>Furthermore, out of the above 6,729 borrowers </a:t>
            </a:r>
            <a:r>
              <a:rPr lang="en-US" sz="2000" b="1" dirty="0"/>
              <a:t>4,471 borrowers are considered as defaulters</a:t>
            </a:r>
            <a:r>
              <a:rPr lang="en-US" sz="2000" dirty="0"/>
              <a:t>, that have either defaulted the previous loans and never settled the loan amount. The </a:t>
            </a:r>
            <a:r>
              <a:rPr lang="en-US" sz="2000" b="1" dirty="0"/>
              <a:t>firm gave around 6,099 loans to these 4,471 borrows </a:t>
            </a:r>
            <a:r>
              <a:rPr lang="en-US" sz="2000" dirty="0"/>
              <a:t>making it very high risk business. </a:t>
            </a:r>
          </a:p>
          <a:p>
            <a:pPr marL="342900" indent="-342900">
              <a:buAutoNum type="alphaUcPeriod"/>
            </a:pPr>
            <a:r>
              <a:rPr lang="en-US" sz="2000" dirty="0"/>
              <a:t>In addition to that, this high risk 4,471 borrows are distributed uniformly across the age categories and loan types. </a:t>
            </a:r>
          </a:p>
          <a:p>
            <a:pPr marL="342900" indent="-342900">
              <a:buAutoNum type="alphaUcPeriod"/>
            </a:pPr>
            <a:r>
              <a:rPr lang="en-US" sz="2000" dirty="0"/>
              <a:t>The </a:t>
            </a:r>
            <a:r>
              <a:rPr lang="en-US" sz="2000" b="1" dirty="0"/>
              <a:t>average monthly income </a:t>
            </a:r>
            <a:r>
              <a:rPr lang="en-US" sz="2000" dirty="0"/>
              <a:t>of these 4,471 borrowers remained as </a:t>
            </a:r>
            <a:r>
              <a:rPr lang="en-US" sz="2000" b="1" dirty="0"/>
              <a:t>9,0150.0 Rs</a:t>
            </a:r>
            <a:r>
              <a:rPr lang="en-US" sz="2000" dirty="0"/>
              <a:t> and the </a:t>
            </a:r>
            <a:r>
              <a:rPr lang="en-US" sz="2000" b="1" dirty="0"/>
              <a:t>monthly installment </a:t>
            </a:r>
            <a:r>
              <a:rPr lang="en-US" sz="2000" dirty="0"/>
              <a:t>they require to pay for all the loans combined remains at </a:t>
            </a:r>
            <a:r>
              <a:rPr lang="en-US" sz="2000" b="1" dirty="0"/>
              <a:t>9,120.0 Rs</a:t>
            </a:r>
            <a:r>
              <a:rPr lang="en-US" sz="2000" dirty="0"/>
              <a:t> Due to which, the </a:t>
            </a:r>
            <a:r>
              <a:rPr lang="en-US" sz="2000" b="1" dirty="0"/>
              <a:t>monthly outstanding loan installment amount remained at -664.8 Rs. on an average. </a:t>
            </a:r>
            <a:r>
              <a:rPr lang="en-US" sz="2000" dirty="0"/>
              <a:t>This indicates a likeliness of fraud in the firm. </a:t>
            </a:r>
          </a:p>
          <a:p>
            <a:pPr marL="342900" indent="-342900">
              <a:buAutoNum type="alphaUcPeriod"/>
            </a:pPr>
            <a:r>
              <a:rPr lang="en-US" sz="2000" dirty="0"/>
              <a:t>With such scenario, the chance of these 4,471 borrowers with 6,099 loan account is likely to become NPAs.</a:t>
            </a:r>
          </a:p>
          <a:p>
            <a:pPr marL="342900" indent="-342900">
              <a:buAutoNum type="alphaUcPeriod"/>
            </a:pPr>
            <a:r>
              <a:rPr lang="en-US" sz="2000" dirty="0"/>
              <a:t>Finally, </a:t>
            </a:r>
            <a:r>
              <a:rPr lang="en-US" sz="2000" b="1" dirty="0"/>
              <a:t>out of the given 6,099 loans a total of 4,082 loan accounts are expected to become NPAs </a:t>
            </a:r>
            <a:r>
              <a:rPr lang="en-US" sz="2000" dirty="0"/>
              <a:t>and 3,295 borrowers holding these loan accounts have not paid monthly installment.</a:t>
            </a:r>
          </a:p>
          <a:p>
            <a:pPr marL="342900" indent="-342900">
              <a:buAutoNum type="alphaUcPeriod"/>
            </a:pPr>
            <a:r>
              <a:rPr lang="en-US" sz="2000" dirty="0"/>
              <a:t>As such high discrepancy at loan approval stage is not acceptable in financial sector, there is a </a:t>
            </a:r>
            <a:r>
              <a:rPr lang="en-US" sz="2000" b="1" dirty="0"/>
              <a:t>need to scrutinize the loan approval process of 3,295 borrowers </a:t>
            </a:r>
            <a:r>
              <a:rPr lang="en-US" sz="2000" dirty="0"/>
              <a:t>to understand the extent of fraud.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41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1030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Objective(1)-Perform basic data cleaning, standardize data formats using Power Query, calculate total loans, average interest rates, basic loan statistics using DAX</vt:lpstr>
      <vt:lpstr>PowerPoint Presentation</vt:lpstr>
      <vt:lpstr>Objective(2)-Tailor loan products effectively and identify profitable customer segments.</vt:lpstr>
      <vt:lpstr>PowerPoint Presentation</vt:lpstr>
      <vt:lpstr>Objective-(3)-Categorize customers based on loan application; visualize the segments with complex charts.</vt:lpstr>
      <vt:lpstr>PowerPoint Presentation</vt:lpstr>
      <vt:lpstr>Objective (4)- Time-Series Analysis, Forecasting, and Trend Identification for Loan Applications across the Loan Types</vt:lpstr>
      <vt:lpstr>PowerPoint Presentation</vt:lpstr>
      <vt:lpstr>Objective (5)-Understanding the NPAs and Fraud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Aniruddha Khedkar</dc:creator>
  <cp:lastModifiedBy>Aniruddha Khedkar</cp:lastModifiedBy>
  <cp:revision>36</cp:revision>
  <dcterms:created xsi:type="dcterms:W3CDTF">2024-08-27T09:41:17Z</dcterms:created>
  <dcterms:modified xsi:type="dcterms:W3CDTF">2024-08-27T15:08:55Z</dcterms:modified>
</cp:coreProperties>
</file>