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9" r:id="rId5"/>
    <p:sldId id="270" r:id="rId6"/>
    <p:sldId id="268" r:id="rId7"/>
    <p:sldId id="271" r:id="rId8"/>
    <p:sldId id="272" r:id="rId9"/>
    <p:sldId id="274" r:id="rId10"/>
    <p:sldId id="275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0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7ABFB-9196-494A-930F-930D671FF52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947936-213A-4491-B68B-15F9A2422A2C}">
      <dgm:prSet phldrT="[Text]"/>
      <dgm:spPr/>
      <dgm:t>
        <a:bodyPr/>
        <a:lstStyle/>
        <a:p>
          <a:r>
            <a:rPr lang="en-IN" b="1" dirty="0" err="1"/>
            <a:t>jobedu</a:t>
          </a:r>
          <a:r>
            <a:rPr lang="en-IN" b="1" dirty="0"/>
            <a:t> attribute</a:t>
          </a:r>
        </a:p>
      </dgm:t>
    </dgm:pt>
    <dgm:pt modelId="{A6583F76-0D71-43B2-BA9C-FEACFC5E27AA}" type="parTrans" cxnId="{7B5925DE-5EF6-4C19-A901-94BFFD16A1E4}">
      <dgm:prSet/>
      <dgm:spPr/>
      <dgm:t>
        <a:bodyPr/>
        <a:lstStyle/>
        <a:p>
          <a:endParaRPr lang="en-IN"/>
        </a:p>
      </dgm:t>
    </dgm:pt>
    <dgm:pt modelId="{69B11FB3-5965-430F-A741-6AB20E99B577}" type="sibTrans" cxnId="{7B5925DE-5EF6-4C19-A901-94BFFD16A1E4}">
      <dgm:prSet/>
      <dgm:spPr/>
      <dgm:t>
        <a:bodyPr/>
        <a:lstStyle/>
        <a:p>
          <a:endParaRPr lang="en-IN"/>
        </a:p>
      </dgm:t>
    </dgm:pt>
    <dgm:pt modelId="{300F453B-41E0-4140-8DED-5817FC2E68FD}">
      <dgm:prSet phldrT="[Text]"/>
      <dgm:spPr/>
      <dgm:t>
        <a:bodyPr/>
        <a:lstStyle/>
        <a:p>
          <a:r>
            <a:rPr lang="en-US" dirty="0"/>
            <a:t>It has 2 attributes (Strip)</a:t>
          </a:r>
          <a:endParaRPr lang="en-IN" dirty="0"/>
        </a:p>
      </dgm:t>
    </dgm:pt>
    <dgm:pt modelId="{F906E1D9-B59B-4B64-BB59-EEEF97B88023}" type="parTrans" cxnId="{1C271EF7-1460-43F1-9513-4E6B6986FDF2}">
      <dgm:prSet/>
      <dgm:spPr/>
      <dgm:t>
        <a:bodyPr/>
        <a:lstStyle/>
        <a:p>
          <a:endParaRPr lang="en-IN"/>
        </a:p>
      </dgm:t>
    </dgm:pt>
    <dgm:pt modelId="{9212FD86-F0C2-4E18-B26D-2054996C1773}" type="sibTrans" cxnId="{1C271EF7-1460-43F1-9513-4E6B6986FDF2}">
      <dgm:prSet/>
      <dgm:spPr/>
      <dgm:t>
        <a:bodyPr/>
        <a:lstStyle/>
        <a:p>
          <a:endParaRPr lang="en-IN"/>
        </a:p>
      </dgm:t>
    </dgm:pt>
    <dgm:pt modelId="{34FEA64E-533B-468A-834B-A8E5D6881748}">
      <dgm:prSet phldrT="[Text]"/>
      <dgm:spPr/>
      <dgm:t>
        <a:bodyPr/>
        <a:lstStyle/>
        <a:p>
          <a:r>
            <a:rPr lang="en-US" dirty="0"/>
            <a:t>month attribute</a:t>
          </a:r>
          <a:endParaRPr lang="en-IN" dirty="0"/>
        </a:p>
      </dgm:t>
    </dgm:pt>
    <dgm:pt modelId="{CCC42578-0A0E-480B-8488-B96259309272}" type="parTrans" cxnId="{F39DBFFE-EA51-47BE-AE08-8DBEE0F88519}">
      <dgm:prSet/>
      <dgm:spPr/>
      <dgm:t>
        <a:bodyPr/>
        <a:lstStyle/>
        <a:p>
          <a:endParaRPr lang="en-IN"/>
        </a:p>
      </dgm:t>
    </dgm:pt>
    <dgm:pt modelId="{90A37F81-9D00-4AEE-B45E-4F034161AD30}" type="sibTrans" cxnId="{F39DBFFE-EA51-47BE-AE08-8DBEE0F88519}">
      <dgm:prSet/>
      <dgm:spPr/>
      <dgm:t>
        <a:bodyPr/>
        <a:lstStyle/>
        <a:p>
          <a:endParaRPr lang="en-IN"/>
        </a:p>
      </dgm:t>
    </dgm:pt>
    <dgm:pt modelId="{3EB6A548-7534-425F-9853-A757D1265D70}">
      <dgm:prSet phldrT="[Text]"/>
      <dgm:spPr/>
      <dgm:t>
        <a:bodyPr/>
        <a:lstStyle/>
        <a:p>
          <a:r>
            <a:rPr lang="en-US" dirty="0"/>
            <a:t>It contains month &amp; year (Strip)</a:t>
          </a:r>
          <a:endParaRPr lang="en-IN" dirty="0"/>
        </a:p>
      </dgm:t>
    </dgm:pt>
    <dgm:pt modelId="{DC2B584F-060A-4B9C-B100-4EF1FB03D1F2}" type="parTrans" cxnId="{0A104900-2178-4998-9C86-CEF7F8728D7D}">
      <dgm:prSet/>
      <dgm:spPr/>
      <dgm:t>
        <a:bodyPr/>
        <a:lstStyle/>
        <a:p>
          <a:endParaRPr lang="en-IN"/>
        </a:p>
      </dgm:t>
    </dgm:pt>
    <dgm:pt modelId="{FA0EA169-3F23-4EAB-BB7E-96EDBC0C369C}" type="sibTrans" cxnId="{0A104900-2178-4998-9C86-CEF7F8728D7D}">
      <dgm:prSet/>
      <dgm:spPr/>
      <dgm:t>
        <a:bodyPr/>
        <a:lstStyle/>
        <a:p>
          <a:endParaRPr lang="en-IN"/>
        </a:p>
      </dgm:t>
    </dgm:pt>
    <dgm:pt modelId="{71C191A4-CEA4-46D7-9206-CCF7D17BA905}">
      <dgm:prSet phldrT="[Text]"/>
      <dgm:spPr/>
      <dgm:t>
        <a:bodyPr/>
        <a:lstStyle/>
        <a:p>
          <a:r>
            <a:rPr lang="en-US" dirty="0"/>
            <a:t>duration attribute</a:t>
          </a:r>
          <a:endParaRPr lang="en-IN" dirty="0"/>
        </a:p>
      </dgm:t>
    </dgm:pt>
    <dgm:pt modelId="{3E640BCD-3A51-4118-BD88-A6ED41E1810D}" type="parTrans" cxnId="{3F41538A-5304-4C8A-B4B6-49C6A504A4F1}">
      <dgm:prSet/>
      <dgm:spPr/>
      <dgm:t>
        <a:bodyPr/>
        <a:lstStyle/>
        <a:p>
          <a:endParaRPr lang="en-IN"/>
        </a:p>
      </dgm:t>
    </dgm:pt>
    <dgm:pt modelId="{C155C252-364B-4640-AEE0-F5C948516579}" type="sibTrans" cxnId="{3F41538A-5304-4C8A-B4B6-49C6A504A4F1}">
      <dgm:prSet/>
      <dgm:spPr/>
      <dgm:t>
        <a:bodyPr/>
        <a:lstStyle/>
        <a:p>
          <a:endParaRPr lang="en-IN"/>
        </a:p>
      </dgm:t>
    </dgm:pt>
    <dgm:pt modelId="{13C4E58C-E4A0-4E06-AA3C-24E1EB2FF79C}">
      <dgm:prSet phldrT="[Text]"/>
      <dgm:spPr/>
      <dgm:t>
        <a:bodyPr/>
        <a:lstStyle/>
        <a:p>
          <a:r>
            <a:rPr lang="en-US" dirty="0"/>
            <a:t>It has both units (Converted into min)</a:t>
          </a:r>
          <a:endParaRPr lang="en-IN" dirty="0"/>
        </a:p>
      </dgm:t>
    </dgm:pt>
    <dgm:pt modelId="{C009193E-41CD-475B-BCA9-8665D5244AEF}" type="parTrans" cxnId="{F49940D3-FC55-495A-B31F-A40388D94A3C}">
      <dgm:prSet/>
      <dgm:spPr/>
      <dgm:t>
        <a:bodyPr/>
        <a:lstStyle/>
        <a:p>
          <a:endParaRPr lang="en-IN"/>
        </a:p>
      </dgm:t>
    </dgm:pt>
    <dgm:pt modelId="{6298733E-6485-4B3B-9485-BE8C2AE57B31}" type="sibTrans" cxnId="{F49940D3-FC55-495A-B31F-A40388D94A3C}">
      <dgm:prSet/>
      <dgm:spPr/>
      <dgm:t>
        <a:bodyPr/>
        <a:lstStyle/>
        <a:p>
          <a:endParaRPr lang="en-IN"/>
        </a:p>
      </dgm:t>
    </dgm:pt>
    <dgm:pt modelId="{1155E818-BDC9-413F-B0C3-89E2DA04F5BC}">
      <dgm:prSet phldrT="[Text]"/>
      <dgm:spPr/>
      <dgm:t>
        <a:bodyPr/>
        <a:lstStyle/>
        <a:p>
          <a:r>
            <a:rPr lang="en-US" dirty="0"/>
            <a:t>0 attribute</a:t>
          </a:r>
          <a:endParaRPr lang="en-IN" dirty="0"/>
        </a:p>
      </dgm:t>
    </dgm:pt>
    <dgm:pt modelId="{BF2A4585-0209-45A4-8A09-49FA9D0F31C6}" type="parTrans" cxnId="{FAFBA5ED-470B-4A8D-B55F-4D64E70CFB02}">
      <dgm:prSet/>
      <dgm:spPr/>
      <dgm:t>
        <a:bodyPr/>
        <a:lstStyle/>
        <a:p>
          <a:endParaRPr lang="en-IN"/>
        </a:p>
      </dgm:t>
    </dgm:pt>
    <dgm:pt modelId="{01581E3D-EEC3-4C7C-8754-2E4DDEBA6632}" type="sibTrans" cxnId="{FAFBA5ED-470B-4A8D-B55F-4D64E70CFB02}">
      <dgm:prSet/>
      <dgm:spPr/>
      <dgm:t>
        <a:bodyPr/>
        <a:lstStyle/>
        <a:p>
          <a:endParaRPr lang="en-IN"/>
        </a:p>
      </dgm:t>
    </dgm:pt>
    <dgm:pt modelId="{CC2EDF98-9D60-4D35-B33D-4526B725F128}">
      <dgm:prSet phldrT="[Text]"/>
      <dgm:spPr/>
      <dgm:t>
        <a:bodyPr/>
        <a:lstStyle/>
        <a:p>
          <a:r>
            <a:rPr lang="en-US" dirty="0"/>
            <a:t>Need to assign column name to attribute</a:t>
          </a:r>
          <a:endParaRPr lang="en-IN" dirty="0"/>
        </a:p>
      </dgm:t>
    </dgm:pt>
    <dgm:pt modelId="{56E9E7FC-0282-4FBF-BB9F-E337C5FB503C}" type="parTrans" cxnId="{EF003B33-C4FF-4D1E-A0AB-F8DD9594BEB3}">
      <dgm:prSet/>
      <dgm:spPr/>
      <dgm:t>
        <a:bodyPr/>
        <a:lstStyle/>
        <a:p>
          <a:endParaRPr lang="en-IN"/>
        </a:p>
      </dgm:t>
    </dgm:pt>
    <dgm:pt modelId="{A3BCB10F-612F-43C9-A650-9EE2FF4DB394}" type="sibTrans" cxnId="{EF003B33-C4FF-4D1E-A0AB-F8DD9594BEB3}">
      <dgm:prSet/>
      <dgm:spPr/>
      <dgm:t>
        <a:bodyPr/>
        <a:lstStyle/>
        <a:p>
          <a:endParaRPr lang="en-IN"/>
        </a:p>
      </dgm:t>
    </dgm:pt>
    <dgm:pt modelId="{5B3F2B9B-CF4F-4DB5-ACB3-B21A14FACF38}">
      <dgm:prSet phldrT="[Text]"/>
      <dgm:spPr/>
      <dgm:t>
        <a:bodyPr/>
        <a:lstStyle/>
        <a:p>
          <a:r>
            <a:rPr lang="en-US" dirty="0"/>
            <a:t>All attributes</a:t>
          </a:r>
          <a:endParaRPr lang="en-IN" dirty="0"/>
        </a:p>
      </dgm:t>
    </dgm:pt>
    <dgm:pt modelId="{54FB3789-5460-4033-8086-BDB6811E8CF1}" type="parTrans" cxnId="{9B946026-4B04-4866-A792-265708378DD5}">
      <dgm:prSet/>
      <dgm:spPr/>
      <dgm:t>
        <a:bodyPr/>
        <a:lstStyle/>
        <a:p>
          <a:endParaRPr lang="en-IN"/>
        </a:p>
      </dgm:t>
    </dgm:pt>
    <dgm:pt modelId="{FF75B88C-B6E8-4739-A295-39DEE6ACDBC2}" type="sibTrans" cxnId="{9B946026-4B04-4866-A792-265708378DD5}">
      <dgm:prSet/>
      <dgm:spPr/>
      <dgm:t>
        <a:bodyPr/>
        <a:lstStyle/>
        <a:p>
          <a:endParaRPr lang="en-IN"/>
        </a:p>
      </dgm:t>
    </dgm:pt>
    <dgm:pt modelId="{ED74B201-5ABC-4CF8-8CCD-3954DAC02F07}">
      <dgm:prSet phldrT="[Text]"/>
      <dgm:spPr/>
      <dgm:t>
        <a:bodyPr/>
        <a:lstStyle/>
        <a:p>
          <a:r>
            <a:rPr lang="en-US" dirty="0"/>
            <a:t>In string format (Assign data type)</a:t>
          </a:r>
          <a:endParaRPr lang="en-IN" dirty="0"/>
        </a:p>
      </dgm:t>
    </dgm:pt>
    <dgm:pt modelId="{579D9575-07CB-4D20-AA98-C31D9B009732}" type="parTrans" cxnId="{5EBA4AB7-929D-4FEE-9794-0D9D8550C8A4}">
      <dgm:prSet/>
      <dgm:spPr/>
      <dgm:t>
        <a:bodyPr/>
        <a:lstStyle/>
        <a:p>
          <a:endParaRPr lang="en-IN"/>
        </a:p>
      </dgm:t>
    </dgm:pt>
    <dgm:pt modelId="{34F9C468-BBDD-4149-BC3A-6E39B6622F09}" type="sibTrans" cxnId="{5EBA4AB7-929D-4FEE-9794-0D9D8550C8A4}">
      <dgm:prSet/>
      <dgm:spPr/>
      <dgm:t>
        <a:bodyPr/>
        <a:lstStyle/>
        <a:p>
          <a:endParaRPr lang="en-IN"/>
        </a:p>
      </dgm:t>
    </dgm:pt>
    <dgm:pt modelId="{A925E5D0-F2E6-4DB2-8795-5F65E0F69577}">
      <dgm:prSet phldrT="[Text]"/>
      <dgm:spPr/>
      <dgm:t>
        <a:bodyPr/>
        <a:lstStyle/>
        <a:p>
          <a:r>
            <a:rPr lang="en-US" dirty="0"/>
            <a:t>Shape of dataset</a:t>
          </a:r>
          <a:endParaRPr lang="en-IN" dirty="0"/>
        </a:p>
      </dgm:t>
    </dgm:pt>
    <dgm:pt modelId="{9A64CEBB-7605-4E6B-8D58-29E662B6E17E}" type="parTrans" cxnId="{258D4C71-2368-4CE7-AA20-023E75EA9014}">
      <dgm:prSet/>
      <dgm:spPr/>
      <dgm:t>
        <a:bodyPr/>
        <a:lstStyle/>
        <a:p>
          <a:endParaRPr lang="en-IN"/>
        </a:p>
      </dgm:t>
    </dgm:pt>
    <dgm:pt modelId="{80F0D147-5B4F-4F53-B7DC-AEA9D3D20568}" type="sibTrans" cxnId="{258D4C71-2368-4CE7-AA20-023E75EA9014}">
      <dgm:prSet/>
      <dgm:spPr/>
      <dgm:t>
        <a:bodyPr/>
        <a:lstStyle/>
        <a:p>
          <a:endParaRPr lang="en-IN"/>
        </a:p>
      </dgm:t>
    </dgm:pt>
    <dgm:pt modelId="{04A03E06-6432-4C12-967E-CD0A71DC1A2D}">
      <dgm:prSet phldrT="[Text]"/>
      <dgm:spPr/>
      <dgm:t>
        <a:bodyPr/>
        <a:lstStyle/>
        <a:p>
          <a:r>
            <a:rPr lang="en-US" dirty="0"/>
            <a:t>(45211-Rows and 19-Column)</a:t>
          </a:r>
          <a:endParaRPr lang="en-IN" dirty="0"/>
        </a:p>
      </dgm:t>
    </dgm:pt>
    <dgm:pt modelId="{F248D6F2-9580-442A-9FE3-71E4B51BE524}" type="parTrans" cxnId="{EAE91D2E-CD43-4AF1-BC4B-1CA48CB73249}">
      <dgm:prSet/>
      <dgm:spPr/>
      <dgm:t>
        <a:bodyPr/>
        <a:lstStyle/>
        <a:p>
          <a:endParaRPr lang="en-IN"/>
        </a:p>
      </dgm:t>
    </dgm:pt>
    <dgm:pt modelId="{C18FEFC2-0E4C-40F2-9800-BDA84E745FB7}" type="sibTrans" cxnId="{EAE91D2E-CD43-4AF1-BC4B-1CA48CB73249}">
      <dgm:prSet/>
      <dgm:spPr/>
      <dgm:t>
        <a:bodyPr/>
        <a:lstStyle/>
        <a:p>
          <a:endParaRPr lang="en-IN"/>
        </a:p>
      </dgm:t>
    </dgm:pt>
    <dgm:pt modelId="{48417E3C-F015-45D7-9399-CDA48C78AD1B}" type="pres">
      <dgm:prSet presAssocID="{20E7ABFB-9196-494A-930F-930D671FF525}" presName="linearFlow" presStyleCnt="0">
        <dgm:presLayoutVars>
          <dgm:dir/>
          <dgm:animLvl val="lvl"/>
          <dgm:resizeHandles val="exact"/>
        </dgm:presLayoutVars>
      </dgm:prSet>
      <dgm:spPr/>
    </dgm:pt>
    <dgm:pt modelId="{DD8D23B5-B948-4701-AEA9-D7AD3B0693F6}" type="pres">
      <dgm:prSet presAssocID="{E8947936-213A-4491-B68B-15F9A2422A2C}" presName="composite" presStyleCnt="0"/>
      <dgm:spPr/>
    </dgm:pt>
    <dgm:pt modelId="{830AD6DD-4A62-45BB-8A9E-23DB01D5F222}" type="pres">
      <dgm:prSet presAssocID="{E8947936-213A-4491-B68B-15F9A2422A2C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3E5E219-1307-4946-AF9C-D05A495498C4}" type="pres">
      <dgm:prSet presAssocID="{E8947936-213A-4491-B68B-15F9A2422A2C}" presName="descendantText" presStyleLbl="alignAcc1" presStyleIdx="0" presStyleCnt="6">
        <dgm:presLayoutVars>
          <dgm:bulletEnabled val="1"/>
        </dgm:presLayoutVars>
      </dgm:prSet>
      <dgm:spPr/>
    </dgm:pt>
    <dgm:pt modelId="{90615012-F81E-4196-8B8E-05CFA5896E2D}" type="pres">
      <dgm:prSet presAssocID="{69B11FB3-5965-430F-A741-6AB20E99B577}" presName="sp" presStyleCnt="0"/>
      <dgm:spPr/>
    </dgm:pt>
    <dgm:pt modelId="{96A0C7BD-03BF-4870-B5EE-FFE3733B3229}" type="pres">
      <dgm:prSet presAssocID="{34FEA64E-533B-468A-834B-A8E5D6881748}" presName="composite" presStyleCnt="0"/>
      <dgm:spPr/>
    </dgm:pt>
    <dgm:pt modelId="{D8EB2288-4BE5-4CE5-BC14-7BC026D22A53}" type="pres">
      <dgm:prSet presAssocID="{34FEA64E-533B-468A-834B-A8E5D688174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CE68EF9-3277-41EF-A5A8-694C7FEE8B4C}" type="pres">
      <dgm:prSet presAssocID="{34FEA64E-533B-468A-834B-A8E5D6881748}" presName="descendantText" presStyleLbl="alignAcc1" presStyleIdx="1" presStyleCnt="6">
        <dgm:presLayoutVars>
          <dgm:bulletEnabled val="1"/>
        </dgm:presLayoutVars>
      </dgm:prSet>
      <dgm:spPr/>
    </dgm:pt>
    <dgm:pt modelId="{6B1100B5-37CF-4B2B-8470-506043470A54}" type="pres">
      <dgm:prSet presAssocID="{90A37F81-9D00-4AEE-B45E-4F034161AD30}" presName="sp" presStyleCnt="0"/>
      <dgm:spPr/>
    </dgm:pt>
    <dgm:pt modelId="{E5350831-D490-494C-8357-3D3F535DC6B1}" type="pres">
      <dgm:prSet presAssocID="{71C191A4-CEA4-46D7-9206-CCF7D17BA905}" presName="composite" presStyleCnt="0"/>
      <dgm:spPr/>
    </dgm:pt>
    <dgm:pt modelId="{EDAAB6BA-D9E5-4A96-A611-A62FFB25394A}" type="pres">
      <dgm:prSet presAssocID="{71C191A4-CEA4-46D7-9206-CCF7D17BA905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3E71B3C-7072-4EA2-BE4B-03AD77804BC0}" type="pres">
      <dgm:prSet presAssocID="{71C191A4-CEA4-46D7-9206-CCF7D17BA905}" presName="descendantText" presStyleLbl="alignAcc1" presStyleIdx="2" presStyleCnt="6">
        <dgm:presLayoutVars>
          <dgm:bulletEnabled val="1"/>
        </dgm:presLayoutVars>
      </dgm:prSet>
      <dgm:spPr/>
    </dgm:pt>
    <dgm:pt modelId="{633344D8-A773-47BB-89FA-2E804D16CD75}" type="pres">
      <dgm:prSet presAssocID="{C155C252-364B-4640-AEE0-F5C948516579}" presName="sp" presStyleCnt="0"/>
      <dgm:spPr/>
    </dgm:pt>
    <dgm:pt modelId="{6A270C13-EC83-4F15-B790-11961417ED61}" type="pres">
      <dgm:prSet presAssocID="{1155E818-BDC9-413F-B0C3-89E2DA04F5BC}" presName="composite" presStyleCnt="0"/>
      <dgm:spPr/>
    </dgm:pt>
    <dgm:pt modelId="{3ECABDE2-8746-4BA0-990E-F1257201D79B}" type="pres">
      <dgm:prSet presAssocID="{1155E818-BDC9-413F-B0C3-89E2DA04F5BC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694C01E4-8A92-47DF-9748-682E35659132}" type="pres">
      <dgm:prSet presAssocID="{1155E818-BDC9-413F-B0C3-89E2DA04F5BC}" presName="descendantText" presStyleLbl="alignAcc1" presStyleIdx="3" presStyleCnt="6">
        <dgm:presLayoutVars>
          <dgm:bulletEnabled val="1"/>
        </dgm:presLayoutVars>
      </dgm:prSet>
      <dgm:spPr/>
    </dgm:pt>
    <dgm:pt modelId="{1056225E-5B23-4822-B804-841EC4A0CC3F}" type="pres">
      <dgm:prSet presAssocID="{01581E3D-EEC3-4C7C-8754-2E4DDEBA6632}" presName="sp" presStyleCnt="0"/>
      <dgm:spPr/>
    </dgm:pt>
    <dgm:pt modelId="{0810F147-7316-48AC-86AD-F29BDE73BFD8}" type="pres">
      <dgm:prSet presAssocID="{5B3F2B9B-CF4F-4DB5-ACB3-B21A14FACF38}" presName="composite" presStyleCnt="0"/>
      <dgm:spPr/>
    </dgm:pt>
    <dgm:pt modelId="{46430873-2F21-4E4C-98D2-89386B627806}" type="pres">
      <dgm:prSet presAssocID="{5B3F2B9B-CF4F-4DB5-ACB3-B21A14FACF3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2A5B4290-4050-4500-8AA7-FE342C41861C}" type="pres">
      <dgm:prSet presAssocID="{5B3F2B9B-CF4F-4DB5-ACB3-B21A14FACF38}" presName="descendantText" presStyleLbl="alignAcc1" presStyleIdx="4" presStyleCnt="6">
        <dgm:presLayoutVars>
          <dgm:bulletEnabled val="1"/>
        </dgm:presLayoutVars>
      </dgm:prSet>
      <dgm:spPr/>
    </dgm:pt>
    <dgm:pt modelId="{AC515AC8-1A17-4F70-8627-3E63849D280C}" type="pres">
      <dgm:prSet presAssocID="{FF75B88C-B6E8-4739-A295-39DEE6ACDBC2}" presName="sp" presStyleCnt="0"/>
      <dgm:spPr/>
    </dgm:pt>
    <dgm:pt modelId="{45E266F7-2754-499F-82A5-29084B5CF1FE}" type="pres">
      <dgm:prSet presAssocID="{A925E5D0-F2E6-4DB2-8795-5F65E0F69577}" presName="composite" presStyleCnt="0"/>
      <dgm:spPr/>
    </dgm:pt>
    <dgm:pt modelId="{36752602-CB86-4760-9283-5B476A6B414F}" type="pres">
      <dgm:prSet presAssocID="{A925E5D0-F2E6-4DB2-8795-5F65E0F69577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4B513E7-EA4C-4CEC-A42C-DDCD99C0D6C7}" type="pres">
      <dgm:prSet presAssocID="{A925E5D0-F2E6-4DB2-8795-5F65E0F69577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0A104900-2178-4998-9C86-CEF7F8728D7D}" srcId="{34FEA64E-533B-468A-834B-A8E5D6881748}" destId="{3EB6A548-7534-425F-9853-A757D1265D70}" srcOrd="0" destOrd="0" parTransId="{DC2B584F-060A-4B9C-B100-4EF1FB03D1F2}" sibTransId="{FA0EA169-3F23-4EAB-BB7E-96EDBC0C369C}"/>
    <dgm:cxn modelId="{ABDB1605-BE8B-46DD-9929-5341720934B8}" type="presOf" srcId="{3EB6A548-7534-425F-9853-A757D1265D70}" destId="{1CE68EF9-3277-41EF-A5A8-694C7FEE8B4C}" srcOrd="0" destOrd="0" presId="urn:microsoft.com/office/officeart/2005/8/layout/chevron2"/>
    <dgm:cxn modelId="{F291EB09-176A-48AB-9DC4-C23305B448F1}" type="presOf" srcId="{ED74B201-5ABC-4CF8-8CCD-3954DAC02F07}" destId="{2A5B4290-4050-4500-8AA7-FE342C41861C}" srcOrd="0" destOrd="0" presId="urn:microsoft.com/office/officeart/2005/8/layout/chevron2"/>
    <dgm:cxn modelId="{9B946026-4B04-4866-A792-265708378DD5}" srcId="{20E7ABFB-9196-494A-930F-930D671FF525}" destId="{5B3F2B9B-CF4F-4DB5-ACB3-B21A14FACF38}" srcOrd="4" destOrd="0" parTransId="{54FB3789-5460-4033-8086-BDB6811E8CF1}" sibTransId="{FF75B88C-B6E8-4739-A295-39DEE6ACDBC2}"/>
    <dgm:cxn modelId="{5011602D-4585-49D5-8EC4-73F2BA5A00ED}" type="presOf" srcId="{A925E5D0-F2E6-4DB2-8795-5F65E0F69577}" destId="{36752602-CB86-4760-9283-5B476A6B414F}" srcOrd="0" destOrd="0" presId="urn:microsoft.com/office/officeart/2005/8/layout/chevron2"/>
    <dgm:cxn modelId="{EAE91D2E-CD43-4AF1-BC4B-1CA48CB73249}" srcId="{A925E5D0-F2E6-4DB2-8795-5F65E0F69577}" destId="{04A03E06-6432-4C12-967E-CD0A71DC1A2D}" srcOrd="0" destOrd="0" parTransId="{F248D6F2-9580-442A-9FE3-71E4B51BE524}" sibTransId="{C18FEFC2-0E4C-40F2-9800-BDA84E745FB7}"/>
    <dgm:cxn modelId="{EF003B33-C4FF-4D1E-A0AB-F8DD9594BEB3}" srcId="{1155E818-BDC9-413F-B0C3-89E2DA04F5BC}" destId="{CC2EDF98-9D60-4D35-B33D-4526B725F128}" srcOrd="0" destOrd="0" parTransId="{56E9E7FC-0282-4FBF-BB9F-E337C5FB503C}" sibTransId="{A3BCB10F-612F-43C9-A650-9EE2FF4DB394}"/>
    <dgm:cxn modelId="{1A12A06D-948D-4FBA-8915-2BB84DF5B9AA}" type="presOf" srcId="{5B3F2B9B-CF4F-4DB5-ACB3-B21A14FACF38}" destId="{46430873-2F21-4E4C-98D2-89386B627806}" srcOrd="0" destOrd="0" presId="urn:microsoft.com/office/officeart/2005/8/layout/chevron2"/>
    <dgm:cxn modelId="{258D4C71-2368-4CE7-AA20-023E75EA9014}" srcId="{20E7ABFB-9196-494A-930F-930D671FF525}" destId="{A925E5D0-F2E6-4DB2-8795-5F65E0F69577}" srcOrd="5" destOrd="0" parTransId="{9A64CEBB-7605-4E6B-8D58-29E662B6E17E}" sibTransId="{80F0D147-5B4F-4F53-B7DC-AEA9D3D20568}"/>
    <dgm:cxn modelId="{5BA50154-911C-4773-A33C-7F6BD0A0E4AD}" type="presOf" srcId="{04A03E06-6432-4C12-967E-CD0A71DC1A2D}" destId="{94B513E7-EA4C-4CEC-A42C-DDCD99C0D6C7}" srcOrd="0" destOrd="0" presId="urn:microsoft.com/office/officeart/2005/8/layout/chevron2"/>
    <dgm:cxn modelId="{3F41538A-5304-4C8A-B4B6-49C6A504A4F1}" srcId="{20E7ABFB-9196-494A-930F-930D671FF525}" destId="{71C191A4-CEA4-46D7-9206-CCF7D17BA905}" srcOrd="2" destOrd="0" parTransId="{3E640BCD-3A51-4118-BD88-A6ED41E1810D}" sibTransId="{C155C252-364B-4640-AEE0-F5C948516579}"/>
    <dgm:cxn modelId="{0DE79C93-0709-4556-905E-C6759589EA96}" type="presOf" srcId="{1155E818-BDC9-413F-B0C3-89E2DA04F5BC}" destId="{3ECABDE2-8746-4BA0-990E-F1257201D79B}" srcOrd="0" destOrd="0" presId="urn:microsoft.com/office/officeart/2005/8/layout/chevron2"/>
    <dgm:cxn modelId="{41792EA8-A365-41C0-8271-B21FD6DDB96C}" type="presOf" srcId="{300F453B-41E0-4140-8DED-5817FC2E68FD}" destId="{13E5E219-1307-4946-AF9C-D05A495498C4}" srcOrd="0" destOrd="0" presId="urn:microsoft.com/office/officeart/2005/8/layout/chevron2"/>
    <dgm:cxn modelId="{5EBA4AB7-929D-4FEE-9794-0D9D8550C8A4}" srcId="{5B3F2B9B-CF4F-4DB5-ACB3-B21A14FACF38}" destId="{ED74B201-5ABC-4CF8-8CCD-3954DAC02F07}" srcOrd="0" destOrd="0" parTransId="{579D9575-07CB-4D20-AA98-C31D9B009732}" sibTransId="{34F9C468-BBDD-4149-BC3A-6E39B6622F09}"/>
    <dgm:cxn modelId="{CB7E70B7-85DA-483A-821D-118F8FB5752C}" type="presOf" srcId="{71C191A4-CEA4-46D7-9206-CCF7D17BA905}" destId="{EDAAB6BA-D9E5-4A96-A611-A62FFB25394A}" srcOrd="0" destOrd="0" presId="urn:microsoft.com/office/officeart/2005/8/layout/chevron2"/>
    <dgm:cxn modelId="{BF9548D0-AAAA-4902-A406-1C6A24FCD3C2}" type="presOf" srcId="{E8947936-213A-4491-B68B-15F9A2422A2C}" destId="{830AD6DD-4A62-45BB-8A9E-23DB01D5F222}" srcOrd="0" destOrd="0" presId="urn:microsoft.com/office/officeart/2005/8/layout/chevron2"/>
    <dgm:cxn modelId="{32AA14D3-233F-43D2-B4A7-40C8A8A2C7E6}" type="presOf" srcId="{20E7ABFB-9196-494A-930F-930D671FF525}" destId="{48417E3C-F015-45D7-9399-CDA48C78AD1B}" srcOrd="0" destOrd="0" presId="urn:microsoft.com/office/officeart/2005/8/layout/chevron2"/>
    <dgm:cxn modelId="{F49940D3-FC55-495A-B31F-A40388D94A3C}" srcId="{71C191A4-CEA4-46D7-9206-CCF7D17BA905}" destId="{13C4E58C-E4A0-4E06-AA3C-24E1EB2FF79C}" srcOrd="0" destOrd="0" parTransId="{C009193E-41CD-475B-BCA9-8665D5244AEF}" sibTransId="{6298733E-6485-4B3B-9485-BE8C2AE57B31}"/>
    <dgm:cxn modelId="{42AFFCD9-DDEF-4AAE-92FD-DBC4B6D0CED9}" type="presOf" srcId="{CC2EDF98-9D60-4D35-B33D-4526B725F128}" destId="{694C01E4-8A92-47DF-9748-682E35659132}" srcOrd="0" destOrd="0" presId="urn:microsoft.com/office/officeart/2005/8/layout/chevron2"/>
    <dgm:cxn modelId="{62E65DDA-DDA3-4CA8-8504-C8242F736945}" type="presOf" srcId="{13C4E58C-E4A0-4E06-AA3C-24E1EB2FF79C}" destId="{53E71B3C-7072-4EA2-BE4B-03AD77804BC0}" srcOrd="0" destOrd="0" presId="urn:microsoft.com/office/officeart/2005/8/layout/chevron2"/>
    <dgm:cxn modelId="{7B5925DE-5EF6-4C19-A901-94BFFD16A1E4}" srcId="{20E7ABFB-9196-494A-930F-930D671FF525}" destId="{E8947936-213A-4491-B68B-15F9A2422A2C}" srcOrd="0" destOrd="0" parTransId="{A6583F76-0D71-43B2-BA9C-FEACFC5E27AA}" sibTransId="{69B11FB3-5965-430F-A741-6AB20E99B577}"/>
    <dgm:cxn modelId="{A1F496E3-151E-40DA-A64E-086A748FFC55}" type="presOf" srcId="{34FEA64E-533B-468A-834B-A8E5D6881748}" destId="{D8EB2288-4BE5-4CE5-BC14-7BC026D22A53}" srcOrd="0" destOrd="0" presId="urn:microsoft.com/office/officeart/2005/8/layout/chevron2"/>
    <dgm:cxn modelId="{FAFBA5ED-470B-4A8D-B55F-4D64E70CFB02}" srcId="{20E7ABFB-9196-494A-930F-930D671FF525}" destId="{1155E818-BDC9-413F-B0C3-89E2DA04F5BC}" srcOrd="3" destOrd="0" parTransId="{BF2A4585-0209-45A4-8A09-49FA9D0F31C6}" sibTransId="{01581E3D-EEC3-4C7C-8754-2E4DDEBA6632}"/>
    <dgm:cxn modelId="{1C271EF7-1460-43F1-9513-4E6B6986FDF2}" srcId="{E8947936-213A-4491-B68B-15F9A2422A2C}" destId="{300F453B-41E0-4140-8DED-5817FC2E68FD}" srcOrd="0" destOrd="0" parTransId="{F906E1D9-B59B-4B64-BB59-EEEF97B88023}" sibTransId="{9212FD86-F0C2-4E18-B26D-2054996C1773}"/>
    <dgm:cxn modelId="{F39DBFFE-EA51-47BE-AE08-8DBEE0F88519}" srcId="{20E7ABFB-9196-494A-930F-930D671FF525}" destId="{34FEA64E-533B-468A-834B-A8E5D6881748}" srcOrd="1" destOrd="0" parTransId="{CCC42578-0A0E-480B-8488-B96259309272}" sibTransId="{90A37F81-9D00-4AEE-B45E-4F034161AD30}"/>
    <dgm:cxn modelId="{F9744151-BFF1-4366-B0B1-65B1BC8179B9}" type="presParOf" srcId="{48417E3C-F015-45D7-9399-CDA48C78AD1B}" destId="{DD8D23B5-B948-4701-AEA9-D7AD3B0693F6}" srcOrd="0" destOrd="0" presId="urn:microsoft.com/office/officeart/2005/8/layout/chevron2"/>
    <dgm:cxn modelId="{B6925604-8B4D-4682-9290-A002997C5C48}" type="presParOf" srcId="{DD8D23B5-B948-4701-AEA9-D7AD3B0693F6}" destId="{830AD6DD-4A62-45BB-8A9E-23DB01D5F222}" srcOrd="0" destOrd="0" presId="urn:microsoft.com/office/officeart/2005/8/layout/chevron2"/>
    <dgm:cxn modelId="{2107D23A-7D74-42EF-8D36-048C47FCBD91}" type="presParOf" srcId="{DD8D23B5-B948-4701-AEA9-D7AD3B0693F6}" destId="{13E5E219-1307-4946-AF9C-D05A495498C4}" srcOrd="1" destOrd="0" presId="urn:microsoft.com/office/officeart/2005/8/layout/chevron2"/>
    <dgm:cxn modelId="{683FEB3C-CDD4-41A1-A6EA-4B9E2A9380A3}" type="presParOf" srcId="{48417E3C-F015-45D7-9399-CDA48C78AD1B}" destId="{90615012-F81E-4196-8B8E-05CFA5896E2D}" srcOrd="1" destOrd="0" presId="urn:microsoft.com/office/officeart/2005/8/layout/chevron2"/>
    <dgm:cxn modelId="{F6C54EFB-0600-4938-9C27-EF9E4C106AF3}" type="presParOf" srcId="{48417E3C-F015-45D7-9399-CDA48C78AD1B}" destId="{96A0C7BD-03BF-4870-B5EE-FFE3733B3229}" srcOrd="2" destOrd="0" presId="urn:microsoft.com/office/officeart/2005/8/layout/chevron2"/>
    <dgm:cxn modelId="{DE691BA4-AC4D-4741-B6D4-D08A02BA4990}" type="presParOf" srcId="{96A0C7BD-03BF-4870-B5EE-FFE3733B3229}" destId="{D8EB2288-4BE5-4CE5-BC14-7BC026D22A53}" srcOrd="0" destOrd="0" presId="urn:microsoft.com/office/officeart/2005/8/layout/chevron2"/>
    <dgm:cxn modelId="{5AE87D5F-5337-49E2-BDCB-769FE586F70E}" type="presParOf" srcId="{96A0C7BD-03BF-4870-B5EE-FFE3733B3229}" destId="{1CE68EF9-3277-41EF-A5A8-694C7FEE8B4C}" srcOrd="1" destOrd="0" presId="urn:microsoft.com/office/officeart/2005/8/layout/chevron2"/>
    <dgm:cxn modelId="{4D61FCA4-2D66-4851-9414-96A50CEFFF76}" type="presParOf" srcId="{48417E3C-F015-45D7-9399-CDA48C78AD1B}" destId="{6B1100B5-37CF-4B2B-8470-506043470A54}" srcOrd="3" destOrd="0" presId="urn:microsoft.com/office/officeart/2005/8/layout/chevron2"/>
    <dgm:cxn modelId="{164DFF55-DC6B-4598-81E3-7099D40CAC5F}" type="presParOf" srcId="{48417E3C-F015-45D7-9399-CDA48C78AD1B}" destId="{E5350831-D490-494C-8357-3D3F535DC6B1}" srcOrd="4" destOrd="0" presId="urn:microsoft.com/office/officeart/2005/8/layout/chevron2"/>
    <dgm:cxn modelId="{08908B8E-4BD8-48DC-A508-738CA4BFD419}" type="presParOf" srcId="{E5350831-D490-494C-8357-3D3F535DC6B1}" destId="{EDAAB6BA-D9E5-4A96-A611-A62FFB25394A}" srcOrd="0" destOrd="0" presId="urn:microsoft.com/office/officeart/2005/8/layout/chevron2"/>
    <dgm:cxn modelId="{6614178B-C162-4339-A364-F8D26741FD53}" type="presParOf" srcId="{E5350831-D490-494C-8357-3D3F535DC6B1}" destId="{53E71B3C-7072-4EA2-BE4B-03AD77804BC0}" srcOrd="1" destOrd="0" presId="urn:microsoft.com/office/officeart/2005/8/layout/chevron2"/>
    <dgm:cxn modelId="{7751F072-3CC8-436F-99F9-E4EB2C313E5A}" type="presParOf" srcId="{48417E3C-F015-45D7-9399-CDA48C78AD1B}" destId="{633344D8-A773-47BB-89FA-2E804D16CD75}" srcOrd="5" destOrd="0" presId="urn:microsoft.com/office/officeart/2005/8/layout/chevron2"/>
    <dgm:cxn modelId="{3636AEB1-CE86-4CEB-B68C-ED5D2C827DA6}" type="presParOf" srcId="{48417E3C-F015-45D7-9399-CDA48C78AD1B}" destId="{6A270C13-EC83-4F15-B790-11961417ED61}" srcOrd="6" destOrd="0" presId="urn:microsoft.com/office/officeart/2005/8/layout/chevron2"/>
    <dgm:cxn modelId="{C1933554-5C46-4BF2-A8A3-DDA630352C74}" type="presParOf" srcId="{6A270C13-EC83-4F15-B790-11961417ED61}" destId="{3ECABDE2-8746-4BA0-990E-F1257201D79B}" srcOrd="0" destOrd="0" presId="urn:microsoft.com/office/officeart/2005/8/layout/chevron2"/>
    <dgm:cxn modelId="{3A23C64C-2D02-4A77-8C3E-92DF27EB0077}" type="presParOf" srcId="{6A270C13-EC83-4F15-B790-11961417ED61}" destId="{694C01E4-8A92-47DF-9748-682E35659132}" srcOrd="1" destOrd="0" presId="urn:microsoft.com/office/officeart/2005/8/layout/chevron2"/>
    <dgm:cxn modelId="{941EFDCD-97C1-4018-93C3-BB7742D8E1DD}" type="presParOf" srcId="{48417E3C-F015-45D7-9399-CDA48C78AD1B}" destId="{1056225E-5B23-4822-B804-841EC4A0CC3F}" srcOrd="7" destOrd="0" presId="urn:microsoft.com/office/officeart/2005/8/layout/chevron2"/>
    <dgm:cxn modelId="{9D4DCFC3-1717-4BAF-8FCD-81D0035CA883}" type="presParOf" srcId="{48417E3C-F015-45D7-9399-CDA48C78AD1B}" destId="{0810F147-7316-48AC-86AD-F29BDE73BFD8}" srcOrd="8" destOrd="0" presId="urn:microsoft.com/office/officeart/2005/8/layout/chevron2"/>
    <dgm:cxn modelId="{873112E5-3DB2-42D4-9B55-E27A8364ADD7}" type="presParOf" srcId="{0810F147-7316-48AC-86AD-F29BDE73BFD8}" destId="{46430873-2F21-4E4C-98D2-89386B627806}" srcOrd="0" destOrd="0" presId="urn:microsoft.com/office/officeart/2005/8/layout/chevron2"/>
    <dgm:cxn modelId="{B8370880-B904-440A-836D-B06355844D8E}" type="presParOf" srcId="{0810F147-7316-48AC-86AD-F29BDE73BFD8}" destId="{2A5B4290-4050-4500-8AA7-FE342C41861C}" srcOrd="1" destOrd="0" presId="urn:microsoft.com/office/officeart/2005/8/layout/chevron2"/>
    <dgm:cxn modelId="{91D3D305-9BDE-4027-8085-812F951E0963}" type="presParOf" srcId="{48417E3C-F015-45D7-9399-CDA48C78AD1B}" destId="{AC515AC8-1A17-4F70-8627-3E63849D280C}" srcOrd="9" destOrd="0" presId="urn:microsoft.com/office/officeart/2005/8/layout/chevron2"/>
    <dgm:cxn modelId="{A8F6D6D8-EA32-4E0A-8CAC-7FC25F8E4449}" type="presParOf" srcId="{48417E3C-F015-45D7-9399-CDA48C78AD1B}" destId="{45E266F7-2754-499F-82A5-29084B5CF1FE}" srcOrd="10" destOrd="0" presId="urn:microsoft.com/office/officeart/2005/8/layout/chevron2"/>
    <dgm:cxn modelId="{175063DE-92C5-4B8B-9985-8661F83F4AC6}" type="presParOf" srcId="{45E266F7-2754-499F-82A5-29084B5CF1FE}" destId="{36752602-CB86-4760-9283-5B476A6B414F}" srcOrd="0" destOrd="0" presId="urn:microsoft.com/office/officeart/2005/8/layout/chevron2"/>
    <dgm:cxn modelId="{12A63B80-33CB-4F77-8356-35C5F03A4B56}" type="presParOf" srcId="{45E266F7-2754-499F-82A5-29084B5CF1FE}" destId="{94B513E7-EA4C-4CEC-A42C-DDCD99C0D6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BD51-3637-4A6E-B9F8-7DD9788C114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CE944B-A134-48D6-84AE-9589C29ABCC2}">
      <dgm:prSet phldrT="[Text]"/>
      <dgm:spPr/>
      <dgm:t>
        <a:bodyPr/>
        <a:lstStyle/>
        <a:p>
          <a:r>
            <a:rPr lang="en-US" dirty="0"/>
            <a:t>Categorical Variables-12</a:t>
          </a:r>
          <a:endParaRPr lang="en-IN" dirty="0"/>
        </a:p>
      </dgm:t>
    </dgm:pt>
    <dgm:pt modelId="{24B8B6EC-D479-40BA-8C1C-3B4DD9240651}" type="parTrans" cxnId="{62FF8BC2-403D-495A-9C2D-5A423B28338D}">
      <dgm:prSet/>
      <dgm:spPr/>
      <dgm:t>
        <a:bodyPr/>
        <a:lstStyle/>
        <a:p>
          <a:endParaRPr lang="en-IN"/>
        </a:p>
      </dgm:t>
    </dgm:pt>
    <dgm:pt modelId="{0548755B-9D84-418B-84BF-968ACAA30DC9}" type="sibTrans" cxnId="{62FF8BC2-403D-495A-9C2D-5A423B28338D}">
      <dgm:prSet/>
      <dgm:spPr/>
      <dgm:t>
        <a:bodyPr/>
        <a:lstStyle/>
        <a:p>
          <a:endParaRPr lang="en-IN"/>
        </a:p>
      </dgm:t>
    </dgm:pt>
    <dgm:pt modelId="{1338E7CA-8330-49F5-BB8A-33017F21A212}">
      <dgm:prSet phldrT="[Text]"/>
      <dgm:spPr/>
      <dgm:t>
        <a:bodyPr/>
        <a:lstStyle/>
        <a:p>
          <a:r>
            <a:rPr lang="en-US" dirty="0"/>
            <a:t>Continuous Variables-7</a:t>
          </a:r>
          <a:endParaRPr lang="en-IN" dirty="0"/>
        </a:p>
      </dgm:t>
    </dgm:pt>
    <dgm:pt modelId="{27323D3E-E3B4-4D48-855A-7A6CCA243019}" type="parTrans" cxnId="{E2107F75-AB2C-46E8-9E7A-A9C1771AE2D1}">
      <dgm:prSet/>
      <dgm:spPr/>
      <dgm:t>
        <a:bodyPr/>
        <a:lstStyle/>
        <a:p>
          <a:endParaRPr lang="en-IN"/>
        </a:p>
      </dgm:t>
    </dgm:pt>
    <dgm:pt modelId="{7700D598-33E9-4A0F-92E0-73BB4CA6F8B7}" type="sibTrans" cxnId="{E2107F75-AB2C-46E8-9E7A-A9C1771AE2D1}">
      <dgm:prSet/>
      <dgm:spPr/>
      <dgm:t>
        <a:bodyPr/>
        <a:lstStyle/>
        <a:p>
          <a:endParaRPr lang="en-IN"/>
        </a:p>
      </dgm:t>
    </dgm:pt>
    <dgm:pt modelId="{501C6AD7-3519-400B-B37C-2F6CDBBFAB9F}">
      <dgm:prSet phldrT="[Text]"/>
      <dgm:spPr/>
      <dgm:t>
        <a:bodyPr/>
        <a:lstStyle/>
        <a:p>
          <a:r>
            <a:rPr lang="en-US" dirty="0"/>
            <a:t>Datetime Variables-3</a:t>
          </a:r>
          <a:endParaRPr lang="en-IN" dirty="0"/>
        </a:p>
      </dgm:t>
    </dgm:pt>
    <dgm:pt modelId="{72832238-334F-4F97-AA95-15A5EB1470A2}" type="parTrans" cxnId="{31273223-5425-4217-B2F4-2A468DA66FCE}">
      <dgm:prSet/>
      <dgm:spPr/>
      <dgm:t>
        <a:bodyPr/>
        <a:lstStyle/>
        <a:p>
          <a:endParaRPr lang="en-IN"/>
        </a:p>
      </dgm:t>
    </dgm:pt>
    <dgm:pt modelId="{432BC20E-B30D-4E63-A37E-8DED47A9750C}" type="sibTrans" cxnId="{31273223-5425-4217-B2F4-2A468DA66FCE}">
      <dgm:prSet/>
      <dgm:spPr/>
      <dgm:t>
        <a:bodyPr/>
        <a:lstStyle/>
        <a:p>
          <a:endParaRPr lang="en-IN"/>
        </a:p>
      </dgm:t>
    </dgm:pt>
    <dgm:pt modelId="{FFF6A993-74A3-47D2-9E36-76E75D9FBE7C}" type="pres">
      <dgm:prSet presAssocID="{41AABD51-3637-4A6E-B9F8-7DD9788C1147}" presName="diagram" presStyleCnt="0">
        <dgm:presLayoutVars>
          <dgm:dir/>
          <dgm:resizeHandles val="exact"/>
        </dgm:presLayoutVars>
      </dgm:prSet>
      <dgm:spPr/>
    </dgm:pt>
    <dgm:pt modelId="{93D07337-2923-43B8-9651-EA6F0159D008}" type="pres">
      <dgm:prSet presAssocID="{7DCE944B-A134-48D6-84AE-9589C29ABCC2}" presName="node" presStyleLbl="node1" presStyleIdx="0" presStyleCnt="3">
        <dgm:presLayoutVars>
          <dgm:bulletEnabled val="1"/>
        </dgm:presLayoutVars>
      </dgm:prSet>
      <dgm:spPr/>
    </dgm:pt>
    <dgm:pt modelId="{288EB5BF-79A4-48AF-9132-E7616D07E36A}" type="pres">
      <dgm:prSet presAssocID="{0548755B-9D84-418B-84BF-968ACAA30DC9}" presName="sibTrans" presStyleCnt="0"/>
      <dgm:spPr/>
    </dgm:pt>
    <dgm:pt modelId="{C16D0C72-7C56-4B2C-8C89-5611DB4E55FC}" type="pres">
      <dgm:prSet presAssocID="{1338E7CA-8330-49F5-BB8A-33017F21A212}" presName="node" presStyleLbl="node1" presStyleIdx="1" presStyleCnt="3">
        <dgm:presLayoutVars>
          <dgm:bulletEnabled val="1"/>
        </dgm:presLayoutVars>
      </dgm:prSet>
      <dgm:spPr/>
    </dgm:pt>
    <dgm:pt modelId="{1D402682-D8AE-434E-B193-E0D2DA87B2D5}" type="pres">
      <dgm:prSet presAssocID="{7700D598-33E9-4A0F-92E0-73BB4CA6F8B7}" presName="sibTrans" presStyleCnt="0"/>
      <dgm:spPr/>
    </dgm:pt>
    <dgm:pt modelId="{18CD0C4B-A366-4239-AFE0-CD7A985A60C3}" type="pres">
      <dgm:prSet presAssocID="{501C6AD7-3519-400B-B37C-2F6CDBBFAB9F}" presName="node" presStyleLbl="node1" presStyleIdx="2" presStyleCnt="3">
        <dgm:presLayoutVars>
          <dgm:bulletEnabled val="1"/>
        </dgm:presLayoutVars>
      </dgm:prSet>
      <dgm:spPr/>
    </dgm:pt>
  </dgm:ptLst>
  <dgm:cxnLst>
    <dgm:cxn modelId="{A4B6C61B-9D05-4E2F-BCAE-6C342CDF0E6D}" type="presOf" srcId="{1338E7CA-8330-49F5-BB8A-33017F21A212}" destId="{C16D0C72-7C56-4B2C-8C89-5611DB4E55FC}" srcOrd="0" destOrd="0" presId="urn:microsoft.com/office/officeart/2005/8/layout/default"/>
    <dgm:cxn modelId="{31273223-5425-4217-B2F4-2A468DA66FCE}" srcId="{41AABD51-3637-4A6E-B9F8-7DD9788C1147}" destId="{501C6AD7-3519-400B-B37C-2F6CDBBFAB9F}" srcOrd="2" destOrd="0" parTransId="{72832238-334F-4F97-AA95-15A5EB1470A2}" sibTransId="{432BC20E-B30D-4E63-A37E-8DED47A9750C}"/>
    <dgm:cxn modelId="{58BC3131-E6FD-40C8-ACF5-56BA40A55BE6}" type="presOf" srcId="{41AABD51-3637-4A6E-B9F8-7DD9788C1147}" destId="{FFF6A993-74A3-47D2-9E36-76E75D9FBE7C}" srcOrd="0" destOrd="0" presId="urn:microsoft.com/office/officeart/2005/8/layout/default"/>
    <dgm:cxn modelId="{E2107F75-AB2C-46E8-9E7A-A9C1771AE2D1}" srcId="{41AABD51-3637-4A6E-B9F8-7DD9788C1147}" destId="{1338E7CA-8330-49F5-BB8A-33017F21A212}" srcOrd="1" destOrd="0" parTransId="{27323D3E-E3B4-4D48-855A-7A6CCA243019}" sibTransId="{7700D598-33E9-4A0F-92E0-73BB4CA6F8B7}"/>
    <dgm:cxn modelId="{0E0262C1-EA8A-4EB6-8518-C99DFD947633}" type="presOf" srcId="{7DCE944B-A134-48D6-84AE-9589C29ABCC2}" destId="{93D07337-2923-43B8-9651-EA6F0159D008}" srcOrd="0" destOrd="0" presId="urn:microsoft.com/office/officeart/2005/8/layout/default"/>
    <dgm:cxn modelId="{62FF8BC2-403D-495A-9C2D-5A423B28338D}" srcId="{41AABD51-3637-4A6E-B9F8-7DD9788C1147}" destId="{7DCE944B-A134-48D6-84AE-9589C29ABCC2}" srcOrd="0" destOrd="0" parTransId="{24B8B6EC-D479-40BA-8C1C-3B4DD9240651}" sibTransId="{0548755B-9D84-418B-84BF-968ACAA30DC9}"/>
    <dgm:cxn modelId="{C3EE4DF6-F07B-4952-91EB-48F7385B4E65}" type="presOf" srcId="{501C6AD7-3519-400B-B37C-2F6CDBBFAB9F}" destId="{18CD0C4B-A366-4239-AFE0-CD7A985A60C3}" srcOrd="0" destOrd="0" presId="urn:microsoft.com/office/officeart/2005/8/layout/default"/>
    <dgm:cxn modelId="{1759E490-C4AD-4364-86C0-BE2EC6009783}" type="presParOf" srcId="{FFF6A993-74A3-47D2-9E36-76E75D9FBE7C}" destId="{93D07337-2923-43B8-9651-EA6F0159D008}" srcOrd="0" destOrd="0" presId="urn:microsoft.com/office/officeart/2005/8/layout/default"/>
    <dgm:cxn modelId="{5E2CED2B-5E51-44D0-AABF-3C4501FCDC9D}" type="presParOf" srcId="{FFF6A993-74A3-47D2-9E36-76E75D9FBE7C}" destId="{288EB5BF-79A4-48AF-9132-E7616D07E36A}" srcOrd="1" destOrd="0" presId="urn:microsoft.com/office/officeart/2005/8/layout/default"/>
    <dgm:cxn modelId="{A3D530A1-40B0-4D37-B231-9564254FFCA5}" type="presParOf" srcId="{FFF6A993-74A3-47D2-9E36-76E75D9FBE7C}" destId="{C16D0C72-7C56-4B2C-8C89-5611DB4E55FC}" srcOrd="2" destOrd="0" presId="urn:microsoft.com/office/officeart/2005/8/layout/default"/>
    <dgm:cxn modelId="{43F55CA8-7D4C-4D97-93F9-9603FC8C8589}" type="presParOf" srcId="{FFF6A993-74A3-47D2-9E36-76E75D9FBE7C}" destId="{1D402682-D8AE-434E-B193-E0D2DA87B2D5}" srcOrd="3" destOrd="0" presId="urn:microsoft.com/office/officeart/2005/8/layout/default"/>
    <dgm:cxn modelId="{123C1A11-720F-43BC-A7AF-AFDA5BB99AD1}" type="presParOf" srcId="{FFF6A993-74A3-47D2-9E36-76E75D9FBE7C}" destId="{18CD0C4B-A366-4239-AFE0-CD7A985A60C3}" srcOrd="4" destOrd="0" presId="urn:microsoft.com/office/officeart/2005/8/layout/defaul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A9DE54-6B66-4AC2-8C9A-CA011FA1B2B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D8A6CE-7326-47CA-BF4C-609A2CBA542C}">
      <dgm:prSet phldrT="[Text]"/>
      <dgm:spPr/>
      <dgm:t>
        <a:bodyPr/>
        <a:lstStyle/>
        <a:p>
          <a:r>
            <a:rPr lang="en-US" dirty="0"/>
            <a:t>Customer contacted through </a:t>
          </a:r>
          <a:r>
            <a:rPr lang="en-US" b="1" dirty="0"/>
            <a:t>cellular contact mode </a:t>
          </a:r>
          <a:r>
            <a:rPr lang="en-US" dirty="0"/>
            <a:t>resulted in more term account openings</a:t>
          </a:r>
          <a:endParaRPr lang="en-IN" dirty="0"/>
        </a:p>
      </dgm:t>
    </dgm:pt>
    <dgm:pt modelId="{65EDED13-AB9D-4D81-B10A-0E6A9BC90AC8}" type="parTrans" cxnId="{C91911E2-DA18-47DD-96A8-98EEDEB89C3C}">
      <dgm:prSet/>
      <dgm:spPr/>
      <dgm:t>
        <a:bodyPr/>
        <a:lstStyle/>
        <a:p>
          <a:endParaRPr lang="en-IN"/>
        </a:p>
      </dgm:t>
    </dgm:pt>
    <dgm:pt modelId="{B3025983-4FCE-49D9-A044-03A89C877540}" type="sibTrans" cxnId="{C91911E2-DA18-47DD-96A8-98EEDEB89C3C}">
      <dgm:prSet/>
      <dgm:spPr/>
      <dgm:t>
        <a:bodyPr/>
        <a:lstStyle/>
        <a:p>
          <a:endParaRPr lang="en-IN"/>
        </a:p>
      </dgm:t>
    </dgm:pt>
    <dgm:pt modelId="{69982437-1C9D-4008-BF7D-679F1EC2C6FA}">
      <dgm:prSet phldrT="[Text]"/>
      <dgm:spPr/>
      <dgm:t>
        <a:bodyPr/>
        <a:lstStyle/>
        <a:p>
          <a:r>
            <a:rPr lang="en-US" dirty="0" err="1"/>
            <a:t>Targetted</a:t>
          </a:r>
          <a:r>
            <a:rPr lang="en-US" dirty="0"/>
            <a:t> customers with </a:t>
          </a:r>
          <a:r>
            <a:rPr lang="en-US" b="1" dirty="0"/>
            <a:t>no past loan default</a:t>
          </a:r>
          <a:r>
            <a:rPr lang="en-US" dirty="0"/>
            <a:t> showed positive response towards telemarketing campaign</a:t>
          </a:r>
          <a:endParaRPr lang="en-IN" dirty="0"/>
        </a:p>
      </dgm:t>
    </dgm:pt>
    <dgm:pt modelId="{E8D1E1C1-6861-47C6-8CCC-AD4700F77960}" type="parTrans" cxnId="{302100C2-D5B8-4F6A-AB3B-B7726E9492C5}">
      <dgm:prSet/>
      <dgm:spPr/>
      <dgm:t>
        <a:bodyPr/>
        <a:lstStyle/>
        <a:p>
          <a:endParaRPr lang="en-IN"/>
        </a:p>
      </dgm:t>
    </dgm:pt>
    <dgm:pt modelId="{4911CB38-5010-4291-87D8-2FF7DB37B9D8}" type="sibTrans" cxnId="{302100C2-D5B8-4F6A-AB3B-B7726E9492C5}">
      <dgm:prSet/>
      <dgm:spPr/>
      <dgm:t>
        <a:bodyPr/>
        <a:lstStyle/>
        <a:p>
          <a:endParaRPr lang="en-IN"/>
        </a:p>
      </dgm:t>
    </dgm:pt>
    <dgm:pt modelId="{8DDD5615-6282-4A38-96B9-B228BD1271AD}">
      <dgm:prSet phldrT="[Text]"/>
      <dgm:spPr/>
      <dgm:t>
        <a:bodyPr/>
        <a:lstStyle/>
        <a:p>
          <a:r>
            <a:rPr lang="en-US" dirty="0"/>
            <a:t>Customers who have </a:t>
          </a:r>
          <a:r>
            <a:rPr lang="en-US" b="1" dirty="0"/>
            <a:t>high balance, </a:t>
          </a:r>
          <a:r>
            <a:rPr lang="en-US" dirty="0"/>
            <a:t>opened accounts as compared with lower balance customers.</a:t>
          </a:r>
          <a:endParaRPr lang="en-IN" dirty="0"/>
        </a:p>
      </dgm:t>
    </dgm:pt>
    <dgm:pt modelId="{A86DCF78-ED30-454E-8766-9B5FDA92AEB6}" type="parTrans" cxnId="{0150E670-8C25-4040-9283-E149ECBBD67D}">
      <dgm:prSet/>
      <dgm:spPr/>
      <dgm:t>
        <a:bodyPr/>
        <a:lstStyle/>
        <a:p>
          <a:endParaRPr lang="en-IN"/>
        </a:p>
      </dgm:t>
    </dgm:pt>
    <dgm:pt modelId="{608CA068-E567-4081-9BD2-E9AA7195B41D}" type="sibTrans" cxnId="{0150E670-8C25-4040-9283-E149ECBBD67D}">
      <dgm:prSet/>
      <dgm:spPr/>
      <dgm:t>
        <a:bodyPr/>
        <a:lstStyle/>
        <a:p>
          <a:endParaRPr lang="en-IN"/>
        </a:p>
      </dgm:t>
    </dgm:pt>
    <dgm:pt modelId="{370F3277-7D70-400F-8BAA-BB633169A97E}">
      <dgm:prSet phldrT="[Text]"/>
      <dgm:spPr/>
      <dgm:t>
        <a:bodyPr/>
        <a:lstStyle/>
        <a:p>
          <a:r>
            <a:rPr lang="en-US" dirty="0"/>
            <a:t>The average call duration time for account opening decision remained significantly different, hence there is a </a:t>
          </a:r>
          <a:r>
            <a:rPr lang="en-US" b="1" dirty="0"/>
            <a:t>relationship between call duration and conversion</a:t>
          </a:r>
          <a:r>
            <a:rPr lang="en-US" dirty="0"/>
            <a:t>.</a:t>
          </a:r>
          <a:endParaRPr lang="en-IN" dirty="0"/>
        </a:p>
      </dgm:t>
    </dgm:pt>
    <dgm:pt modelId="{CEB7A0D5-DD05-4969-8C28-23A820A91681}" type="parTrans" cxnId="{2E339617-9CFA-480F-8C64-F7BBD2A70EF9}">
      <dgm:prSet/>
      <dgm:spPr/>
      <dgm:t>
        <a:bodyPr/>
        <a:lstStyle/>
        <a:p>
          <a:endParaRPr lang="en-IN"/>
        </a:p>
      </dgm:t>
    </dgm:pt>
    <dgm:pt modelId="{508BED38-F87C-46FF-B4AF-9DA5CD855025}" type="sibTrans" cxnId="{2E339617-9CFA-480F-8C64-F7BBD2A70EF9}">
      <dgm:prSet/>
      <dgm:spPr/>
      <dgm:t>
        <a:bodyPr/>
        <a:lstStyle/>
        <a:p>
          <a:endParaRPr lang="en-IN"/>
        </a:p>
      </dgm:t>
    </dgm:pt>
    <dgm:pt modelId="{F65D1604-9769-45DB-8D17-4B269890DB32}">
      <dgm:prSet phldrT="[Text]"/>
      <dgm:spPr/>
      <dgm:t>
        <a:bodyPr/>
        <a:lstStyle/>
        <a:p>
          <a:r>
            <a:rPr lang="en-US" dirty="0"/>
            <a:t>Clients with </a:t>
          </a:r>
          <a:r>
            <a:rPr lang="en-US" b="1" dirty="0"/>
            <a:t>management job type, technician, blue-collar, and admin workers</a:t>
          </a:r>
          <a:r>
            <a:rPr lang="en-US" dirty="0"/>
            <a:t> opened more term accounts.</a:t>
          </a:r>
          <a:endParaRPr lang="en-IN" dirty="0"/>
        </a:p>
      </dgm:t>
    </dgm:pt>
    <dgm:pt modelId="{513DF1AC-E38A-4E36-A934-36D64E6B2B70}" type="parTrans" cxnId="{89FEB0B4-F1BF-454E-A69B-6A442EF95480}">
      <dgm:prSet/>
      <dgm:spPr/>
      <dgm:t>
        <a:bodyPr/>
        <a:lstStyle/>
        <a:p>
          <a:endParaRPr lang="en-IN"/>
        </a:p>
      </dgm:t>
    </dgm:pt>
    <dgm:pt modelId="{3933E2CB-D0CD-4DCD-82E0-D1A5A8059041}" type="sibTrans" cxnId="{89FEB0B4-F1BF-454E-A69B-6A442EF95480}">
      <dgm:prSet/>
      <dgm:spPr/>
      <dgm:t>
        <a:bodyPr/>
        <a:lstStyle/>
        <a:p>
          <a:endParaRPr lang="en-IN"/>
        </a:p>
      </dgm:t>
    </dgm:pt>
    <dgm:pt modelId="{514F46F8-7589-45E3-ABAE-985022DACFF0}">
      <dgm:prSet phldrT="[Text]"/>
      <dgm:spPr/>
      <dgm:t>
        <a:bodyPr/>
        <a:lstStyle/>
        <a:p>
          <a:r>
            <a:rPr lang="en-US" dirty="0"/>
            <a:t>Potential customers with </a:t>
          </a:r>
          <a:r>
            <a:rPr lang="en-US" b="1" dirty="0"/>
            <a:t>secondary education level </a:t>
          </a:r>
          <a:r>
            <a:rPr lang="en-US" dirty="0"/>
            <a:t>opened more accounts.</a:t>
          </a:r>
          <a:endParaRPr lang="en-IN" dirty="0"/>
        </a:p>
      </dgm:t>
    </dgm:pt>
    <dgm:pt modelId="{01AFB462-E937-4723-86E8-3FD23FEDB51A}" type="parTrans" cxnId="{183B05B9-EFA0-40EE-A2A2-E4FDE9BE12F6}">
      <dgm:prSet/>
      <dgm:spPr/>
      <dgm:t>
        <a:bodyPr/>
        <a:lstStyle/>
        <a:p>
          <a:endParaRPr lang="en-IN"/>
        </a:p>
      </dgm:t>
    </dgm:pt>
    <dgm:pt modelId="{44406D7B-1BB9-4971-8F6C-3D0F1575845F}" type="sibTrans" cxnId="{183B05B9-EFA0-40EE-A2A2-E4FDE9BE12F6}">
      <dgm:prSet/>
      <dgm:spPr/>
      <dgm:t>
        <a:bodyPr/>
        <a:lstStyle/>
        <a:p>
          <a:endParaRPr lang="en-IN"/>
        </a:p>
      </dgm:t>
    </dgm:pt>
    <dgm:pt modelId="{5A273B38-9C7E-469D-B88F-6731859C2C6F}">
      <dgm:prSet phldrT="[Text]"/>
      <dgm:spPr>
        <a:solidFill>
          <a:srgbClr val="FF0000"/>
        </a:solidFill>
      </dgm:spPr>
      <dgm:t>
        <a:bodyPr/>
        <a:lstStyle/>
        <a:p>
          <a:r>
            <a:rPr lang="en-US" b="0" dirty="0"/>
            <a:t>There is </a:t>
          </a:r>
          <a:r>
            <a:rPr lang="en-US" b="1" dirty="0"/>
            <a:t>no significant difference in the age </a:t>
          </a:r>
          <a:r>
            <a:rPr lang="en-US" b="0" dirty="0"/>
            <a:t>of the </a:t>
          </a:r>
          <a:r>
            <a:rPr lang="en-US" b="0" dirty="0" err="1"/>
            <a:t>cutomers</a:t>
          </a:r>
          <a:r>
            <a:rPr lang="en-US" b="0" dirty="0"/>
            <a:t> showing positive or negative response to the account opening</a:t>
          </a:r>
          <a:endParaRPr lang="en-IN" b="0" dirty="0"/>
        </a:p>
      </dgm:t>
    </dgm:pt>
    <dgm:pt modelId="{01BBE5C5-0797-4F64-A89C-7A87D3289ED0}" type="parTrans" cxnId="{198DAE01-3425-473F-B264-1B3FD775ADB6}">
      <dgm:prSet/>
      <dgm:spPr/>
      <dgm:t>
        <a:bodyPr/>
        <a:lstStyle/>
        <a:p>
          <a:endParaRPr lang="en-IN"/>
        </a:p>
      </dgm:t>
    </dgm:pt>
    <dgm:pt modelId="{72C973CE-7FDD-4EF6-8889-3B7C1CA92B40}" type="sibTrans" cxnId="{198DAE01-3425-473F-B264-1B3FD775ADB6}">
      <dgm:prSet/>
      <dgm:spPr/>
      <dgm:t>
        <a:bodyPr/>
        <a:lstStyle/>
        <a:p>
          <a:endParaRPr lang="en-IN"/>
        </a:p>
      </dgm:t>
    </dgm:pt>
    <dgm:pt modelId="{99C51323-9A00-4C3D-A4DF-A8D21F696FF3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/>
            <a:t>No of campaigns </a:t>
          </a:r>
          <a:r>
            <a:rPr lang="en-US" dirty="0"/>
            <a:t>by which customers are contacted does not showcased any relationship with term-deposit account opening.</a:t>
          </a:r>
          <a:endParaRPr lang="en-IN" dirty="0"/>
        </a:p>
      </dgm:t>
    </dgm:pt>
    <dgm:pt modelId="{38C3512B-6674-4E22-9030-794A1C5D3001}" type="parTrans" cxnId="{E7CC893E-EE9D-455B-A69A-C179ACFD0D88}">
      <dgm:prSet/>
      <dgm:spPr/>
      <dgm:t>
        <a:bodyPr/>
        <a:lstStyle/>
        <a:p>
          <a:endParaRPr lang="en-IN"/>
        </a:p>
      </dgm:t>
    </dgm:pt>
    <dgm:pt modelId="{F274DC8A-5245-44B7-A934-F70C4B698A59}" type="sibTrans" cxnId="{E7CC893E-EE9D-455B-A69A-C179ACFD0D88}">
      <dgm:prSet/>
      <dgm:spPr/>
      <dgm:t>
        <a:bodyPr/>
        <a:lstStyle/>
        <a:p>
          <a:endParaRPr lang="en-IN"/>
        </a:p>
      </dgm:t>
    </dgm:pt>
    <dgm:pt modelId="{BDEB5ACE-6C27-46BB-9E62-9F16817CA4AE}" type="pres">
      <dgm:prSet presAssocID="{3DA9DE54-6B66-4AC2-8C9A-CA011FA1B2BD}" presName="diagram" presStyleCnt="0">
        <dgm:presLayoutVars>
          <dgm:dir/>
          <dgm:resizeHandles val="exact"/>
        </dgm:presLayoutVars>
      </dgm:prSet>
      <dgm:spPr/>
    </dgm:pt>
    <dgm:pt modelId="{B76D30B4-4B0D-4C22-8EAC-BF31B3CCCCAA}" type="pres">
      <dgm:prSet presAssocID="{04D8A6CE-7326-47CA-BF4C-609A2CBA542C}" presName="node" presStyleLbl="node1" presStyleIdx="0" presStyleCnt="8">
        <dgm:presLayoutVars>
          <dgm:bulletEnabled val="1"/>
        </dgm:presLayoutVars>
      </dgm:prSet>
      <dgm:spPr/>
    </dgm:pt>
    <dgm:pt modelId="{F9BA35D1-E906-4EDE-ABC9-FA59AFB751AB}" type="pres">
      <dgm:prSet presAssocID="{B3025983-4FCE-49D9-A044-03A89C877540}" presName="sibTrans" presStyleCnt="0"/>
      <dgm:spPr/>
    </dgm:pt>
    <dgm:pt modelId="{172C6B79-D7EE-47DF-B593-4E6E5B219EFE}" type="pres">
      <dgm:prSet presAssocID="{69982437-1C9D-4008-BF7D-679F1EC2C6FA}" presName="node" presStyleLbl="node1" presStyleIdx="1" presStyleCnt="8">
        <dgm:presLayoutVars>
          <dgm:bulletEnabled val="1"/>
        </dgm:presLayoutVars>
      </dgm:prSet>
      <dgm:spPr/>
    </dgm:pt>
    <dgm:pt modelId="{A8055AAE-B887-4EC7-A5AD-D74EDFA0A44F}" type="pres">
      <dgm:prSet presAssocID="{4911CB38-5010-4291-87D8-2FF7DB37B9D8}" presName="sibTrans" presStyleCnt="0"/>
      <dgm:spPr/>
    </dgm:pt>
    <dgm:pt modelId="{261DAD22-F7B5-4080-B4D7-6ACF3310FFB1}" type="pres">
      <dgm:prSet presAssocID="{8DDD5615-6282-4A38-96B9-B228BD1271AD}" presName="node" presStyleLbl="node1" presStyleIdx="2" presStyleCnt="8">
        <dgm:presLayoutVars>
          <dgm:bulletEnabled val="1"/>
        </dgm:presLayoutVars>
      </dgm:prSet>
      <dgm:spPr/>
    </dgm:pt>
    <dgm:pt modelId="{0684FD98-20D8-4E04-9AA6-8831B0C18A1F}" type="pres">
      <dgm:prSet presAssocID="{608CA068-E567-4081-9BD2-E9AA7195B41D}" presName="sibTrans" presStyleCnt="0"/>
      <dgm:spPr/>
    </dgm:pt>
    <dgm:pt modelId="{B275A6BA-8141-418E-A5DA-E291C6AED567}" type="pres">
      <dgm:prSet presAssocID="{370F3277-7D70-400F-8BAA-BB633169A97E}" presName="node" presStyleLbl="node1" presStyleIdx="3" presStyleCnt="8">
        <dgm:presLayoutVars>
          <dgm:bulletEnabled val="1"/>
        </dgm:presLayoutVars>
      </dgm:prSet>
      <dgm:spPr/>
    </dgm:pt>
    <dgm:pt modelId="{5D861631-7028-4546-A832-136302C35B1C}" type="pres">
      <dgm:prSet presAssocID="{508BED38-F87C-46FF-B4AF-9DA5CD855025}" presName="sibTrans" presStyleCnt="0"/>
      <dgm:spPr/>
    </dgm:pt>
    <dgm:pt modelId="{9F4923A9-B33A-46CB-8BD2-6C7FBAD1D998}" type="pres">
      <dgm:prSet presAssocID="{514F46F8-7589-45E3-ABAE-985022DACFF0}" presName="node" presStyleLbl="node1" presStyleIdx="4" presStyleCnt="8">
        <dgm:presLayoutVars>
          <dgm:bulletEnabled val="1"/>
        </dgm:presLayoutVars>
      </dgm:prSet>
      <dgm:spPr/>
    </dgm:pt>
    <dgm:pt modelId="{216DD7B7-4393-4A95-98BA-CF7913436CF7}" type="pres">
      <dgm:prSet presAssocID="{44406D7B-1BB9-4971-8F6C-3D0F1575845F}" presName="sibTrans" presStyleCnt="0"/>
      <dgm:spPr/>
    </dgm:pt>
    <dgm:pt modelId="{C4190171-777D-4061-86B7-553CD3841748}" type="pres">
      <dgm:prSet presAssocID="{F65D1604-9769-45DB-8D17-4B269890DB32}" presName="node" presStyleLbl="node1" presStyleIdx="5" presStyleCnt="8">
        <dgm:presLayoutVars>
          <dgm:bulletEnabled val="1"/>
        </dgm:presLayoutVars>
      </dgm:prSet>
      <dgm:spPr/>
    </dgm:pt>
    <dgm:pt modelId="{E2E87FD1-4EA1-41D2-942E-8A15D31B7F79}" type="pres">
      <dgm:prSet presAssocID="{3933E2CB-D0CD-4DCD-82E0-D1A5A8059041}" presName="sibTrans" presStyleCnt="0"/>
      <dgm:spPr/>
    </dgm:pt>
    <dgm:pt modelId="{9F0B28E4-B218-4D42-9B4C-E6D0B0170BB4}" type="pres">
      <dgm:prSet presAssocID="{5A273B38-9C7E-469D-B88F-6731859C2C6F}" presName="node" presStyleLbl="node1" presStyleIdx="6" presStyleCnt="8">
        <dgm:presLayoutVars>
          <dgm:bulletEnabled val="1"/>
        </dgm:presLayoutVars>
      </dgm:prSet>
      <dgm:spPr/>
    </dgm:pt>
    <dgm:pt modelId="{113A66E7-2511-433F-B624-F1D8B65FEF01}" type="pres">
      <dgm:prSet presAssocID="{72C973CE-7FDD-4EF6-8889-3B7C1CA92B40}" presName="sibTrans" presStyleCnt="0"/>
      <dgm:spPr/>
    </dgm:pt>
    <dgm:pt modelId="{5C132910-4798-401B-AA1D-63DE45F2EC31}" type="pres">
      <dgm:prSet presAssocID="{99C51323-9A00-4C3D-A4DF-A8D21F696FF3}" presName="node" presStyleLbl="node1" presStyleIdx="7" presStyleCnt="8">
        <dgm:presLayoutVars>
          <dgm:bulletEnabled val="1"/>
        </dgm:presLayoutVars>
      </dgm:prSet>
      <dgm:spPr/>
    </dgm:pt>
  </dgm:ptLst>
  <dgm:cxnLst>
    <dgm:cxn modelId="{198DAE01-3425-473F-B264-1B3FD775ADB6}" srcId="{3DA9DE54-6B66-4AC2-8C9A-CA011FA1B2BD}" destId="{5A273B38-9C7E-469D-B88F-6731859C2C6F}" srcOrd="6" destOrd="0" parTransId="{01BBE5C5-0797-4F64-A89C-7A87D3289ED0}" sibTransId="{72C973CE-7FDD-4EF6-8889-3B7C1CA92B40}"/>
    <dgm:cxn modelId="{2E339617-9CFA-480F-8C64-F7BBD2A70EF9}" srcId="{3DA9DE54-6B66-4AC2-8C9A-CA011FA1B2BD}" destId="{370F3277-7D70-400F-8BAA-BB633169A97E}" srcOrd="3" destOrd="0" parTransId="{CEB7A0D5-DD05-4969-8C28-23A820A91681}" sibTransId="{508BED38-F87C-46FF-B4AF-9DA5CD855025}"/>
    <dgm:cxn modelId="{8B05A21F-53E6-4DBC-B2AB-49B14C64CFCD}" type="presOf" srcId="{04D8A6CE-7326-47CA-BF4C-609A2CBA542C}" destId="{B76D30B4-4B0D-4C22-8EAC-BF31B3CCCCAA}" srcOrd="0" destOrd="0" presId="urn:microsoft.com/office/officeart/2005/8/layout/default"/>
    <dgm:cxn modelId="{E7CC893E-EE9D-455B-A69A-C179ACFD0D88}" srcId="{3DA9DE54-6B66-4AC2-8C9A-CA011FA1B2BD}" destId="{99C51323-9A00-4C3D-A4DF-A8D21F696FF3}" srcOrd="7" destOrd="0" parTransId="{38C3512B-6674-4E22-9030-794A1C5D3001}" sibTransId="{F274DC8A-5245-44B7-A934-F70C4B698A59}"/>
    <dgm:cxn modelId="{6285DB5E-57D4-4F51-B26A-EECC348F5A36}" type="presOf" srcId="{5A273B38-9C7E-469D-B88F-6731859C2C6F}" destId="{9F0B28E4-B218-4D42-9B4C-E6D0B0170BB4}" srcOrd="0" destOrd="0" presId="urn:microsoft.com/office/officeart/2005/8/layout/default"/>
    <dgm:cxn modelId="{303F295F-10D2-4F6E-A338-80D21792D878}" type="presOf" srcId="{3DA9DE54-6B66-4AC2-8C9A-CA011FA1B2BD}" destId="{BDEB5ACE-6C27-46BB-9E62-9F16817CA4AE}" srcOrd="0" destOrd="0" presId="urn:microsoft.com/office/officeart/2005/8/layout/default"/>
    <dgm:cxn modelId="{5CD69147-E8B5-4011-85D8-18B6413A6A8C}" type="presOf" srcId="{514F46F8-7589-45E3-ABAE-985022DACFF0}" destId="{9F4923A9-B33A-46CB-8BD2-6C7FBAD1D998}" srcOrd="0" destOrd="0" presId="urn:microsoft.com/office/officeart/2005/8/layout/default"/>
    <dgm:cxn modelId="{F120CC69-2267-495E-9C30-3B4E6962BF6B}" type="presOf" srcId="{8DDD5615-6282-4A38-96B9-B228BD1271AD}" destId="{261DAD22-F7B5-4080-B4D7-6ACF3310FFB1}" srcOrd="0" destOrd="0" presId="urn:microsoft.com/office/officeart/2005/8/layout/default"/>
    <dgm:cxn modelId="{0150E670-8C25-4040-9283-E149ECBBD67D}" srcId="{3DA9DE54-6B66-4AC2-8C9A-CA011FA1B2BD}" destId="{8DDD5615-6282-4A38-96B9-B228BD1271AD}" srcOrd="2" destOrd="0" parTransId="{A86DCF78-ED30-454E-8766-9B5FDA92AEB6}" sibTransId="{608CA068-E567-4081-9BD2-E9AA7195B41D}"/>
    <dgm:cxn modelId="{9CDDE89E-5EEE-40AE-8083-1BE6D7E64E34}" type="presOf" srcId="{F65D1604-9769-45DB-8D17-4B269890DB32}" destId="{C4190171-777D-4061-86B7-553CD3841748}" srcOrd="0" destOrd="0" presId="urn:microsoft.com/office/officeart/2005/8/layout/default"/>
    <dgm:cxn modelId="{865755A0-5C94-41AB-BEA1-45252D4D69C4}" type="presOf" srcId="{99C51323-9A00-4C3D-A4DF-A8D21F696FF3}" destId="{5C132910-4798-401B-AA1D-63DE45F2EC31}" srcOrd="0" destOrd="0" presId="urn:microsoft.com/office/officeart/2005/8/layout/default"/>
    <dgm:cxn modelId="{89FEB0B4-F1BF-454E-A69B-6A442EF95480}" srcId="{3DA9DE54-6B66-4AC2-8C9A-CA011FA1B2BD}" destId="{F65D1604-9769-45DB-8D17-4B269890DB32}" srcOrd="5" destOrd="0" parTransId="{513DF1AC-E38A-4E36-A934-36D64E6B2B70}" sibTransId="{3933E2CB-D0CD-4DCD-82E0-D1A5A8059041}"/>
    <dgm:cxn modelId="{183B05B9-EFA0-40EE-A2A2-E4FDE9BE12F6}" srcId="{3DA9DE54-6B66-4AC2-8C9A-CA011FA1B2BD}" destId="{514F46F8-7589-45E3-ABAE-985022DACFF0}" srcOrd="4" destOrd="0" parTransId="{01AFB462-E937-4723-86E8-3FD23FEDB51A}" sibTransId="{44406D7B-1BB9-4971-8F6C-3D0F1575845F}"/>
    <dgm:cxn modelId="{302100C2-D5B8-4F6A-AB3B-B7726E9492C5}" srcId="{3DA9DE54-6B66-4AC2-8C9A-CA011FA1B2BD}" destId="{69982437-1C9D-4008-BF7D-679F1EC2C6FA}" srcOrd="1" destOrd="0" parTransId="{E8D1E1C1-6861-47C6-8CCC-AD4700F77960}" sibTransId="{4911CB38-5010-4291-87D8-2FF7DB37B9D8}"/>
    <dgm:cxn modelId="{F7A073DD-ABFC-4E34-A0F4-23179D5D026E}" type="presOf" srcId="{370F3277-7D70-400F-8BAA-BB633169A97E}" destId="{B275A6BA-8141-418E-A5DA-E291C6AED567}" srcOrd="0" destOrd="0" presId="urn:microsoft.com/office/officeart/2005/8/layout/default"/>
    <dgm:cxn modelId="{C91911E2-DA18-47DD-96A8-98EEDEB89C3C}" srcId="{3DA9DE54-6B66-4AC2-8C9A-CA011FA1B2BD}" destId="{04D8A6CE-7326-47CA-BF4C-609A2CBA542C}" srcOrd="0" destOrd="0" parTransId="{65EDED13-AB9D-4D81-B10A-0E6A9BC90AC8}" sibTransId="{B3025983-4FCE-49D9-A044-03A89C877540}"/>
    <dgm:cxn modelId="{3838D3EF-5E92-443A-B46B-12016B0B3E23}" type="presOf" srcId="{69982437-1C9D-4008-BF7D-679F1EC2C6FA}" destId="{172C6B79-D7EE-47DF-B593-4E6E5B219EFE}" srcOrd="0" destOrd="0" presId="urn:microsoft.com/office/officeart/2005/8/layout/default"/>
    <dgm:cxn modelId="{B1C9A3C9-A85F-4391-9126-861B41DBBD53}" type="presParOf" srcId="{BDEB5ACE-6C27-46BB-9E62-9F16817CA4AE}" destId="{B76D30B4-4B0D-4C22-8EAC-BF31B3CCCCAA}" srcOrd="0" destOrd="0" presId="urn:microsoft.com/office/officeart/2005/8/layout/default"/>
    <dgm:cxn modelId="{5FB76C01-C25C-419B-9732-713EF5D8C554}" type="presParOf" srcId="{BDEB5ACE-6C27-46BB-9E62-9F16817CA4AE}" destId="{F9BA35D1-E906-4EDE-ABC9-FA59AFB751AB}" srcOrd="1" destOrd="0" presId="urn:microsoft.com/office/officeart/2005/8/layout/default"/>
    <dgm:cxn modelId="{6349FBC0-12EE-48DB-8852-4927C4235FB7}" type="presParOf" srcId="{BDEB5ACE-6C27-46BB-9E62-9F16817CA4AE}" destId="{172C6B79-D7EE-47DF-B593-4E6E5B219EFE}" srcOrd="2" destOrd="0" presId="urn:microsoft.com/office/officeart/2005/8/layout/default"/>
    <dgm:cxn modelId="{153848EE-90B8-4E2D-9524-03BD0BF4A828}" type="presParOf" srcId="{BDEB5ACE-6C27-46BB-9E62-9F16817CA4AE}" destId="{A8055AAE-B887-4EC7-A5AD-D74EDFA0A44F}" srcOrd="3" destOrd="0" presId="urn:microsoft.com/office/officeart/2005/8/layout/default"/>
    <dgm:cxn modelId="{D163E4D2-66BC-4EC9-8F58-92A28421B853}" type="presParOf" srcId="{BDEB5ACE-6C27-46BB-9E62-9F16817CA4AE}" destId="{261DAD22-F7B5-4080-B4D7-6ACF3310FFB1}" srcOrd="4" destOrd="0" presId="urn:microsoft.com/office/officeart/2005/8/layout/default"/>
    <dgm:cxn modelId="{95B1C2BF-AC0C-4CDF-B013-92C3E0BDC9ED}" type="presParOf" srcId="{BDEB5ACE-6C27-46BB-9E62-9F16817CA4AE}" destId="{0684FD98-20D8-4E04-9AA6-8831B0C18A1F}" srcOrd="5" destOrd="0" presId="urn:microsoft.com/office/officeart/2005/8/layout/default"/>
    <dgm:cxn modelId="{DAC6A872-7D4A-4A6D-AA4A-6A83FE14D79B}" type="presParOf" srcId="{BDEB5ACE-6C27-46BB-9E62-9F16817CA4AE}" destId="{B275A6BA-8141-418E-A5DA-E291C6AED567}" srcOrd="6" destOrd="0" presId="urn:microsoft.com/office/officeart/2005/8/layout/default"/>
    <dgm:cxn modelId="{92891264-AC9B-456D-AEF1-9A5046453199}" type="presParOf" srcId="{BDEB5ACE-6C27-46BB-9E62-9F16817CA4AE}" destId="{5D861631-7028-4546-A832-136302C35B1C}" srcOrd="7" destOrd="0" presId="urn:microsoft.com/office/officeart/2005/8/layout/default"/>
    <dgm:cxn modelId="{7BED9F77-8C50-416F-8205-E17AE1389E62}" type="presParOf" srcId="{BDEB5ACE-6C27-46BB-9E62-9F16817CA4AE}" destId="{9F4923A9-B33A-46CB-8BD2-6C7FBAD1D998}" srcOrd="8" destOrd="0" presId="urn:microsoft.com/office/officeart/2005/8/layout/default"/>
    <dgm:cxn modelId="{0550119A-84B5-4021-90DC-35C192DE22E9}" type="presParOf" srcId="{BDEB5ACE-6C27-46BB-9E62-9F16817CA4AE}" destId="{216DD7B7-4393-4A95-98BA-CF7913436CF7}" srcOrd="9" destOrd="0" presId="urn:microsoft.com/office/officeart/2005/8/layout/default"/>
    <dgm:cxn modelId="{BA6BE9D2-5DE6-4AF0-A211-D18882D61E50}" type="presParOf" srcId="{BDEB5ACE-6C27-46BB-9E62-9F16817CA4AE}" destId="{C4190171-777D-4061-86B7-553CD3841748}" srcOrd="10" destOrd="0" presId="urn:microsoft.com/office/officeart/2005/8/layout/default"/>
    <dgm:cxn modelId="{52BA06C2-3DF9-48C0-84FF-F47E580B74B1}" type="presParOf" srcId="{BDEB5ACE-6C27-46BB-9E62-9F16817CA4AE}" destId="{E2E87FD1-4EA1-41D2-942E-8A15D31B7F79}" srcOrd="11" destOrd="0" presId="urn:microsoft.com/office/officeart/2005/8/layout/default"/>
    <dgm:cxn modelId="{6E9C2EB0-D8C8-4DEA-B95F-C67AB2AAC58F}" type="presParOf" srcId="{BDEB5ACE-6C27-46BB-9E62-9F16817CA4AE}" destId="{9F0B28E4-B218-4D42-9B4C-E6D0B0170BB4}" srcOrd="12" destOrd="0" presId="urn:microsoft.com/office/officeart/2005/8/layout/default"/>
    <dgm:cxn modelId="{8E7BF385-7EBA-4FAC-BA46-564FB71747BF}" type="presParOf" srcId="{BDEB5ACE-6C27-46BB-9E62-9F16817CA4AE}" destId="{113A66E7-2511-433F-B624-F1D8B65FEF01}" srcOrd="13" destOrd="0" presId="urn:microsoft.com/office/officeart/2005/8/layout/default"/>
    <dgm:cxn modelId="{80B42457-17C2-4082-BC8F-CCA84FD5D240}" type="presParOf" srcId="{BDEB5ACE-6C27-46BB-9E62-9F16817CA4AE}" destId="{5C132910-4798-401B-AA1D-63DE45F2EC3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2957D-3C06-4B74-8779-57344088DF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BB9199-F35D-4058-9D10-CB13E48E3F37}">
      <dgm:prSet phldrT="[Text]"/>
      <dgm:spPr/>
      <dgm:t>
        <a:bodyPr/>
        <a:lstStyle/>
        <a:p>
          <a:r>
            <a:rPr lang="en-US" dirty="0" err="1"/>
            <a:t>Marital_Status</a:t>
          </a:r>
          <a:r>
            <a:rPr lang="en-US" dirty="0"/>
            <a:t> is not a significant factor impacting the term-deposit account opening decision.</a:t>
          </a:r>
          <a:endParaRPr lang="en-IN" dirty="0"/>
        </a:p>
      </dgm:t>
    </dgm:pt>
    <dgm:pt modelId="{78B67AEB-4999-45D6-A669-021B56854CD9}" type="parTrans" cxnId="{7CE44796-22D6-48BA-B0F5-B2464F1A3C20}">
      <dgm:prSet/>
      <dgm:spPr/>
      <dgm:t>
        <a:bodyPr/>
        <a:lstStyle/>
        <a:p>
          <a:endParaRPr lang="en-IN"/>
        </a:p>
      </dgm:t>
    </dgm:pt>
    <dgm:pt modelId="{55C459FE-16F6-4F76-86D2-F467E3F9DF92}" type="sibTrans" cxnId="{7CE44796-22D6-48BA-B0F5-B2464F1A3C20}">
      <dgm:prSet/>
      <dgm:spPr/>
      <dgm:t>
        <a:bodyPr/>
        <a:lstStyle/>
        <a:p>
          <a:endParaRPr lang="en-IN"/>
        </a:p>
      </dgm:t>
    </dgm:pt>
    <dgm:pt modelId="{EEE54BF2-022F-4B27-9D31-9274D78AD989}">
      <dgm:prSet phldrT="[Text]"/>
      <dgm:spPr/>
      <dgm:t>
        <a:bodyPr/>
        <a:lstStyle/>
        <a:p>
          <a:r>
            <a:rPr lang="en-US" dirty="0" err="1"/>
            <a:t>Customer_Job</a:t>
          </a:r>
          <a:r>
            <a:rPr lang="en-US" dirty="0"/>
            <a:t> with subcategories [Management, blue-collar, admin, technician, and services] are imp.</a:t>
          </a:r>
          <a:endParaRPr lang="en-IN" dirty="0"/>
        </a:p>
      </dgm:t>
    </dgm:pt>
    <dgm:pt modelId="{7A477801-4713-4FD2-97CA-1099466104C2}" type="parTrans" cxnId="{C548AF2F-D822-4CCE-B36A-F4F74E2D5D3D}">
      <dgm:prSet/>
      <dgm:spPr/>
      <dgm:t>
        <a:bodyPr/>
        <a:lstStyle/>
        <a:p>
          <a:endParaRPr lang="en-IN"/>
        </a:p>
      </dgm:t>
    </dgm:pt>
    <dgm:pt modelId="{7654FD4E-0FA4-4C13-A143-6955D4B46EF4}" type="sibTrans" cxnId="{C548AF2F-D822-4CCE-B36A-F4F74E2D5D3D}">
      <dgm:prSet/>
      <dgm:spPr/>
      <dgm:t>
        <a:bodyPr/>
        <a:lstStyle/>
        <a:p>
          <a:endParaRPr lang="en-IN"/>
        </a:p>
      </dgm:t>
    </dgm:pt>
    <dgm:pt modelId="{FAFE9F40-E8D9-442B-8A6E-7A71B47C35F2}">
      <dgm:prSet phldrT="[Text]"/>
      <dgm:spPr/>
      <dgm:t>
        <a:bodyPr/>
        <a:lstStyle/>
        <a:p>
          <a:r>
            <a:rPr lang="en-US" dirty="0" err="1"/>
            <a:t>Customer_Education_Level</a:t>
          </a:r>
          <a:r>
            <a:rPr lang="en-US" dirty="0"/>
            <a:t> is an important attribute impacting the  response. (Tertiary education should also be given more preference).</a:t>
          </a:r>
          <a:endParaRPr lang="en-IN" dirty="0"/>
        </a:p>
      </dgm:t>
    </dgm:pt>
    <dgm:pt modelId="{2E88DA62-B7CD-42F2-A5BC-F44D8AED357E}" type="parTrans" cxnId="{8CADEE33-E1DF-44A3-9BC2-4927E75D19E8}">
      <dgm:prSet/>
      <dgm:spPr/>
      <dgm:t>
        <a:bodyPr/>
        <a:lstStyle/>
        <a:p>
          <a:endParaRPr lang="en-IN"/>
        </a:p>
      </dgm:t>
    </dgm:pt>
    <dgm:pt modelId="{FC592090-4342-43F2-BB0F-CAAE355784F2}" type="sibTrans" cxnId="{8CADEE33-E1DF-44A3-9BC2-4927E75D19E8}">
      <dgm:prSet/>
      <dgm:spPr/>
      <dgm:t>
        <a:bodyPr/>
        <a:lstStyle/>
        <a:p>
          <a:endParaRPr lang="en-IN"/>
        </a:p>
      </dgm:t>
    </dgm:pt>
    <dgm:pt modelId="{C48710EA-D49D-4ECF-BA24-2BFE3AF17929}" type="pres">
      <dgm:prSet presAssocID="{1542957D-3C06-4B74-8779-57344088DF61}" presName="linear" presStyleCnt="0">
        <dgm:presLayoutVars>
          <dgm:animLvl val="lvl"/>
          <dgm:resizeHandles val="exact"/>
        </dgm:presLayoutVars>
      </dgm:prSet>
      <dgm:spPr/>
    </dgm:pt>
    <dgm:pt modelId="{D5C22C65-B568-40A2-8EF2-C5655BB2774A}" type="pres">
      <dgm:prSet presAssocID="{4ABB9199-F35D-4058-9D10-CB13E48E3F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11F466-12B2-40FE-9BA5-0CD8C4B2A3BB}" type="pres">
      <dgm:prSet presAssocID="{55C459FE-16F6-4F76-86D2-F467E3F9DF92}" presName="spacer" presStyleCnt="0"/>
      <dgm:spPr/>
    </dgm:pt>
    <dgm:pt modelId="{B88087F9-9195-4C8F-9D87-76FEF6CC6082}" type="pres">
      <dgm:prSet presAssocID="{EEE54BF2-022F-4B27-9D31-9274D78AD9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07D823-43F0-4EA4-9C5D-99DF16761520}" type="pres">
      <dgm:prSet presAssocID="{7654FD4E-0FA4-4C13-A143-6955D4B46EF4}" presName="spacer" presStyleCnt="0"/>
      <dgm:spPr/>
    </dgm:pt>
    <dgm:pt modelId="{7C813021-3FD1-4EB6-B401-6DF550B8938A}" type="pres">
      <dgm:prSet presAssocID="{FAFE9F40-E8D9-442B-8A6E-7A71B47C35F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48AF2F-D822-4CCE-B36A-F4F74E2D5D3D}" srcId="{1542957D-3C06-4B74-8779-57344088DF61}" destId="{EEE54BF2-022F-4B27-9D31-9274D78AD989}" srcOrd="1" destOrd="0" parTransId="{7A477801-4713-4FD2-97CA-1099466104C2}" sibTransId="{7654FD4E-0FA4-4C13-A143-6955D4B46EF4}"/>
    <dgm:cxn modelId="{8CADEE33-E1DF-44A3-9BC2-4927E75D19E8}" srcId="{1542957D-3C06-4B74-8779-57344088DF61}" destId="{FAFE9F40-E8D9-442B-8A6E-7A71B47C35F2}" srcOrd="2" destOrd="0" parTransId="{2E88DA62-B7CD-42F2-A5BC-F44D8AED357E}" sibTransId="{FC592090-4342-43F2-BB0F-CAAE355784F2}"/>
    <dgm:cxn modelId="{7CE44796-22D6-48BA-B0F5-B2464F1A3C20}" srcId="{1542957D-3C06-4B74-8779-57344088DF61}" destId="{4ABB9199-F35D-4058-9D10-CB13E48E3F37}" srcOrd="0" destOrd="0" parTransId="{78B67AEB-4999-45D6-A669-021B56854CD9}" sibTransId="{55C459FE-16F6-4F76-86D2-F467E3F9DF92}"/>
    <dgm:cxn modelId="{235B4F9F-D8F0-492D-B3EC-D77EC00EEAD4}" type="presOf" srcId="{EEE54BF2-022F-4B27-9D31-9274D78AD989}" destId="{B88087F9-9195-4C8F-9D87-76FEF6CC6082}" srcOrd="0" destOrd="0" presId="urn:microsoft.com/office/officeart/2005/8/layout/vList2"/>
    <dgm:cxn modelId="{DFD23FA3-2371-4D2D-B07C-1026BB4DFA76}" type="presOf" srcId="{1542957D-3C06-4B74-8779-57344088DF61}" destId="{C48710EA-D49D-4ECF-BA24-2BFE3AF17929}" srcOrd="0" destOrd="0" presId="urn:microsoft.com/office/officeart/2005/8/layout/vList2"/>
    <dgm:cxn modelId="{534FEEA9-F407-4DB4-A90D-6AE9D80A5EC9}" type="presOf" srcId="{4ABB9199-F35D-4058-9D10-CB13E48E3F37}" destId="{D5C22C65-B568-40A2-8EF2-C5655BB2774A}" srcOrd="0" destOrd="0" presId="urn:microsoft.com/office/officeart/2005/8/layout/vList2"/>
    <dgm:cxn modelId="{4B01B5C9-52DD-4BDB-A549-F31AB77EB7A7}" type="presOf" srcId="{FAFE9F40-E8D9-442B-8A6E-7A71B47C35F2}" destId="{7C813021-3FD1-4EB6-B401-6DF550B8938A}" srcOrd="0" destOrd="0" presId="urn:microsoft.com/office/officeart/2005/8/layout/vList2"/>
    <dgm:cxn modelId="{A032C83A-D8C4-447B-83E3-E57357787489}" type="presParOf" srcId="{C48710EA-D49D-4ECF-BA24-2BFE3AF17929}" destId="{D5C22C65-B568-40A2-8EF2-C5655BB2774A}" srcOrd="0" destOrd="0" presId="urn:microsoft.com/office/officeart/2005/8/layout/vList2"/>
    <dgm:cxn modelId="{44149316-91C7-4B01-AFF5-9F14EB439613}" type="presParOf" srcId="{C48710EA-D49D-4ECF-BA24-2BFE3AF17929}" destId="{7811F466-12B2-40FE-9BA5-0CD8C4B2A3BB}" srcOrd="1" destOrd="0" presId="urn:microsoft.com/office/officeart/2005/8/layout/vList2"/>
    <dgm:cxn modelId="{E0F90F17-6312-4B81-AFD1-EC22709CA07E}" type="presParOf" srcId="{C48710EA-D49D-4ECF-BA24-2BFE3AF17929}" destId="{B88087F9-9195-4C8F-9D87-76FEF6CC6082}" srcOrd="2" destOrd="0" presId="urn:microsoft.com/office/officeart/2005/8/layout/vList2"/>
    <dgm:cxn modelId="{89F125F6-A77B-4706-843D-826B45CB00BD}" type="presParOf" srcId="{C48710EA-D49D-4ECF-BA24-2BFE3AF17929}" destId="{5407D823-43F0-4EA4-9C5D-99DF16761520}" srcOrd="3" destOrd="0" presId="urn:microsoft.com/office/officeart/2005/8/layout/vList2"/>
    <dgm:cxn modelId="{122B9BC7-510E-46AB-9347-B5CAC8D931A0}" type="presParOf" srcId="{C48710EA-D49D-4ECF-BA24-2BFE3AF17929}" destId="{7C813021-3FD1-4EB6-B401-6DF550B893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AD6DD-4A62-45BB-8A9E-23DB01D5F222}">
      <dsp:nvSpPr>
        <dsp:cNvPr id="0" name=""/>
        <dsp:cNvSpPr/>
      </dsp:nvSpPr>
      <dsp:spPr>
        <a:xfrm rot="5400000">
          <a:off x="-157957" y="158756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 err="1"/>
            <a:t>jobedu</a:t>
          </a:r>
          <a:r>
            <a:rPr lang="en-IN" sz="1000" b="1" kern="1200" dirty="0"/>
            <a:t> attribute</a:t>
          </a:r>
        </a:p>
      </dsp:txBody>
      <dsp:txXfrm rot="-5400000">
        <a:off x="1" y="369365"/>
        <a:ext cx="737134" cy="315915"/>
      </dsp:txXfrm>
    </dsp:sp>
    <dsp:sp modelId="{13E5E219-1307-4946-AF9C-D05A495498C4}">
      <dsp:nvSpPr>
        <dsp:cNvPr id="0" name=""/>
        <dsp:cNvSpPr/>
      </dsp:nvSpPr>
      <dsp:spPr>
        <a:xfrm rot="5400000">
          <a:off x="3013366" y="-2275432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has 2 attributes (Strip)</a:t>
          </a:r>
          <a:endParaRPr lang="en-IN" sz="2200" kern="1200" dirty="0"/>
        </a:p>
      </dsp:txBody>
      <dsp:txXfrm rot="-5400000">
        <a:off x="737134" y="34214"/>
        <a:ext cx="5203531" cy="617653"/>
      </dsp:txXfrm>
    </dsp:sp>
    <dsp:sp modelId="{D8EB2288-4BE5-4CE5-BC14-7BC026D22A53}">
      <dsp:nvSpPr>
        <dsp:cNvPr id="0" name=""/>
        <dsp:cNvSpPr/>
      </dsp:nvSpPr>
      <dsp:spPr>
        <a:xfrm rot="5400000">
          <a:off x="-157957" y="1115158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month attribute</a:t>
          </a:r>
          <a:endParaRPr lang="en-IN" sz="1000" kern="1200" dirty="0"/>
        </a:p>
      </dsp:txBody>
      <dsp:txXfrm rot="-5400000">
        <a:off x="1" y="1325767"/>
        <a:ext cx="737134" cy="315915"/>
      </dsp:txXfrm>
    </dsp:sp>
    <dsp:sp modelId="{1CE68EF9-3277-41EF-A5A8-694C7FEE8B4C}">
      <dsp:nvSpPr>
        <dsp:cNvPr id="0" name=""/>
        <dsp:cNvSpPr/>
      </dsp:nvSpPr>
      <dsp:spPr>
        <a:xfrm rot="5400000">
          <a:off x="3013366" y="-1319030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contains month &amp; year (Strip)</a:t>
          </a:r>
          <a:endParaRPr lang="en-IN" sz="2200" kern="1200" dirty="0"/>
        </a:p>
      </dsp:txBody>
      <dsp:txXfrm rot="-5400000">
        <a:off x="737134" y="990616"/>
        <a:ext cx="5203531" cy="617653"/>
      </dsp:txXfrm>
    </dsp:sp>
    <dsp:sp modelId="{EDAAB6BA-D9E5-4A96-A611-A62FFB25394A}">
      <dsp:nvSpPr>
        <dsp:cNvPr id="0" name=""/>
        <dsp:cNvSpPr/>
      </dsp:nvSpPr>
      <dsp:spPr>
        <a:xfrm rot="5400000">
          <a:off x="-157957" y="2071560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duration attribute</a:t>
          </a:r>
          <a:endParaRPr lang="en-IN" sz="1000" kern="1200" dirty="0"/>
        </a:p>
      </dsp:txBody>
      <dsp:txXfrm rot="-5400000">
        <a:off x="1" y="2282169"/>
        <a:ext cx="737134" cy="315915"/>
      </dsp:txXfrm>
    </dsp:sp>
    <dsp:sp modelId="{53E71B3C-7072-4EA2-BE4B-03AD77804BC0}">
      <dsp:nvSpPr>
        <dsp:cNvPr id="0" name=""/>
        <dsp:cNvSpPr/>
      </dsp:nvSpPr>
      <dsp:spPr>
        <a:xfrm rot="5400000">
          <a:off x="3013366" y="-362628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has both units (Converted into min)</a:t>
          </a:r>
          <a:endParaRPr lang="en-IN" sz="2200" kern="1200" dirty="0"/>
        </a:p>
      </dsp:txBody>
      <dsp:txXfrm rot="-5400000">
        <a:off x="737134" y="1947018"/>
        <a:ext cx="5203531" cy="617653"/>
      </dsp:txXfrm>
    </dsp:sp>
    <dsp:sp modelId="{3ECABDE2-8746-4BA0-990E-F1257201D79B}">
      <dsp:nvSpPr>
        <dsp:cNvPr id="0" name=""/>
        <dsp:cNvSpPr/>
      </dsp:nvSpPr>
      <dsp:spPr>
        <a:xfrm rot="5400000">
          <a:off x="-157957" y="3027962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 attribute</a:t>
          </a:r>
          <a:endParaRPr lang="en-IN" sz="1000" kern="1200" dirty="0"/>
        </a:p>
      </dsp:txBody>
      <dsp:txXfrm rot="-5400000">
        <a:off x="1" y="3238571"/>
        <a:ext cx="737134" cy="315915"/>
      </dsp:txXfrm>
    </dsp:sp>
    <dsp:sp modelId="{694C01E4-8A92-47DF-9748-682E35659132}">
      <dsp:nvSpPr>
        <dsp:cNvPr id="0" name=""/>
        <dsp:cNvSpPr/>
      </dsp:nvSpPr>
      <dsp:spPr>
        <a:xfrm rot="5400000">
          <a:off x="3013366" y="593773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Need to assign column name to attribute</a:t>
          </a:r>
          <a:endParaRPr lang="en-IN" sz="2200" kern="1200" dirty="0"/>
        </a:p>
      </dsp:txBody>
      <dsp:txXfrm rot="-5400000">
        <a:off x="737134" y="2903419"/>
        <a:ext cx="5203531" cy="617653"/>
      </dsp:txXfrm>
    </dsp:sp>
    <dsp:sp modelId="{46430873-2F21-4E4C-98D2-89386B627806}">
      <dsp:nvSpPr>
        <dsp:cNvPr id="0" name=""/>
        <dsp:cNvSpPr/>
      </dsp:nvSpPr>
      <dsp:spPr>
        <a:xfrm rot="5400000">
          <a:off x="-157957" y="3984364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All attributes</a:t>
          </a:r>
          <a:endParaRPr lang="en-IN" sz="1000" kern="1200" dirty="0"/>
        </a:p>
      </dsp:txBody>
      <dsp:txXfrm rot="-5400000">
        <a:off x="1" y="4194973"/>
        <a:ext cx="737134" cy="315915"/>
      </dsp:txXfrm>
    </dsp:sp>
    <dsp:sp modelId="{2A5B4290-4050-4500-8AA7-FE342C41861C}">
      <dsp:nvSpPr>
        <dsp:cNvPr id="0" name=""/>
        <dsp:cNvSpPr/>
      </dsp:nvSpPr>
      <dsp:spPr>
        <a:xfrm rot="5400000">
          <a:off x="3013366" y="1550174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 string format (Assign data type)</a:t>
          </a:r>
          <a:endParaRPr lang="en-IN" sz="2200" kern="1200" dirty="0"/>
        </a:p>
      </dsp:txBody>
      <dsp:txXfrm rot="-5400000">
        <a:off x="737134" y="3859820"/>
        <a:ext cx="5203531" cy="617653"/>
      </dsp:txXfrm>
    </dsp:sp>
    <dsp:sp modelId="{36752602-CB86-4760-9283-5B476A6B414F}">
      <dsp:nvSpPr>
        <dsp:cNvPr id="0" name=""/>
        <dsp:cNvSpPr/>
      </dsp:nvSpPr>
      <dsp:spPr>
        <a:xfrm rot="5400000">
          <a:off x="-157957" y="4940765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Shape of dataset</a:t>
          </a:r>
          <a:endParaRPr lang="en-IN" sz="1000" kern="1200" dirty="0"/>
        </a:p>
      </dsp:txBody>
      <dsp:txXfrm rot="-5400000">
        <a:off x="1" y="5151374"/>
        <a:ext cx="737134" cy="315915"/>
      </dsp:txXfrm>
    </dsp:sp>
    <dsp:sp modelId="{94B513E7-EA4C-4CEC-A42C-DDCD99C0D6C7}">
      <dsp:nvSpPr>
        <dsp:cNvPr id="0" name=""/>
        <dsp:cNvSpPr/>
      </dsp:nvSpPr>
      <dsp:spPr>
        <a:xfrm rot="5400000">
          <a:off x="3013366" y="2506576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(45211-Rows and 19-Column)</a:t>
          </a:r>
          <a:endParaRPr lang="en-IN" sz="2200" kern="1200" dirty="0"/>
        </a:p>
      </dsp:txBody>
      <dsp:txXfrm rot="-5400000">
        <a:off x="737134" y="4816222"/>
        <a:ext cx="5203531" cy="617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07337-2923-43B8-9651-EA6F0159D008}">
      <dsp:nvSpPr>
        <dsp:cNvPr id="0" name=""/>
        <dsp:cNvSpPr/>
      </dsp:nvSpPr>
      <dsp:spPr>
        <a:xfrm>
          <a:off x="90021" y="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Categorical Variables-12</a:t>
          </a:r>
          <a:endParaRPr lang="en-IN" sz="2200" kern="1200" dirty="0"/>
        </a:p>
      </dsp:txBody>
      <dsp:txXfrm>
        <a:off x="90021" y="935"/>
        <a:ext cx="1578570" cy="947142"/>
      </dsp:txXfrm>
    </dsp:sp>
    <dsp:sp modelId="{C16D0C72-7C56-4B2C-8C89-5611DB4E55FC}">
      <dsp:nvSpPr>
        <dsp:cNvPr id="0" name=""/>
        <dsp:cNvSpPr/>
      </dsp:nvSpPr>
      <dsp:spPr>
        <a:xfrm>
          <a:off x="1826448" y="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Continuous Variables-7</a:t>
          </a:r>
          <a:endParaRPr lang="en-IN" sz="2200" kern="1200" dirty="0"/>
        </a:p>
      </dsp:txBody>
      <dsp:txXfrm>
        <a:off x="1826448" y="935"/>
        <a:ext cx="1578570" cy="947142"/>
      </dsp:txXfrm>
    </dsp:sp>
    <dsp:sp modelId="{18CD0C4B-A366-4239-AFE0-CD7A985A60C3}">
      <dsp:nvSpPr>
        <dsp:cNvPr id="0" name=""/>
        <dsp:cNvSpPr/>
      </dsp:nvSpPr>
      <dsp:spPr>
        <a:xfrm>
          <a:off x="958234" y="1105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Datetime Variables-3</a:t>
          </a:r>
          <a:endParaRPr lang="en-IN" sz="2200" kern="1200" dirty="0"/>
        </a:p>
      </dsp:txBody>
      <dsp:txXfrm>
        <a:off x="958234" y="1105935"/>
        <a:ext cx="1578570" cy="947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D30B4-4B0D-4C22-8EAC-BF31B3CCCCAA}">
      <dsp:nvSpPr>
        <dsp:cNvPr id="0" name=""/>
        <dsp:cNvSpPr/>
      </dsp:nvSpPr>
      <dsp:spPr>
        <a:xfrm>
          <a:off x="2952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 contacted through </a:t>
          </a:r>
          <a:r>
            <a:rPr lang="en-US" sz="1400" b="1" kern="1200" dirty="0"/>
            <a:t>cellular contact mode </a:t>
          </a:r>
          <a:r>
            <a:rPr lang="en-US" sz="1400" kern="1200" dirty="0"/>
            <a:t>resulted in more term account openings</a:t>
          </a:r>
          <a:endParaRPr lang="en-IN" sz="1400" kern="1200" dirty="0"/>
        </a:p>
      </dsp:txBody>
      <dsp:txXfrm>
        <a:off x="2952" y="118205"/>
        <a:ext cx="2342515" cy="1405509"/>
      </dsp:txXfrm>
    </dsp:sp>
    <dsp:sp modelId="{172C6B79-D7EE-47DF-B593-4E6E5B219EFE}">
      <dsp:nvSpPr>
        <dsp:cNvPr id="0" name=""/>
        <dsp:cNvSpPr/>
      </dsp:nvSpPr>
      <dsp:spPr>
        <a:xfrm>
          <a:off x="2579719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Targetted</a:t>
          </a:r>
          <a:r>
            <a:rPr lang="en-US" sz="1400" kern="1200" dirty="0"/>
            <a:t> customers with </a:t>
          </a:r>
          <a:r>
            <a:rPr lang="en-US" sz="1400" b="1" kern="1200" dirty="0"/>
            <a:t>no past loan default</a:t>
          </a:r>
          <a:r>
            <a:rPr lang="en-US" sz="1400" kern="1200" dirty="0"/>
            <a:t> showed positive response towards telemarketing campaign</a:t>
          </a:r>
          <a:endParaRPr lang="en-IN" sz="1400" kern="1200" dirty="0"/>
        </a:p>
      </dsp:txBody>
      <dsp:txXfrm>
        <a:off x="2579719" y="118205"/>
        <a:ext cx="2342515" cy="1405509"/>
      </dsp:txXfrm>
    </dsp:sp>
    <dsp:sp modelId="{261DAD22-F7B5-4080-B4D7-6ACF3310FFB1}">
      <dsp:nvSpPr>
        <dsp:cNvPr id="0" name=""/>
        <dsp:cNvSpPr/>
      </dsp:nvSpPr>
      <dsp:spPr>
        <a:xfrm>
          <a:off x="5156485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 who have </a:t>
          </a:r>
          <a:r>
            <a:rPr lang="en-US" sz="1400" b="1" kern="1200" dirty="0"/>
            <a:t>high balance, </a:t>
          </a:r>
          <a:r>
            <a:rPr lang="en-US" sz="1400" kern="1200" dirty="0"/>
            <a:t>opened accounts as compared with lower balance customers.</a:t>
          </a:r>
          <a:endParaRPr lang="en-IN" sz="1400" kern="1200" dirty="0"/>
        </a:p>
      </dsp:txBody>
      <dsp:txXfrm>
        <a:off x="5156485" y="118205"/>
        <a:ext cx="2342515" cy="1405509"/>
      </dsp:txXfrm>
    </dsp:sp>
    <dsp:sp modelId="{B275A6BA-8141-418E-A5DA-E291C6AED567}">
      <dsp:nvSpPr>
        <dsp:cNvPr id="0" name=""/>
        <dsp:cNvSpPr/>
      </dsp:nvSpPr>
      <dsp:spPr>
        <a:xfrm>
          <a:off x="7733252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average call duration time for account opening decision remained significantly different, hence there is a </a:t>
          </a:r>
          <a:r>
            <a:rPr lang="en-US" sz="1400" b="1" kern="1200" dirty="0"/>
            <a:t>relationship between call duration and conversion</a:t>
          </a:r>
          <a:r>
            <a:rPr lang="en-US" sz="1400" kern="1200" dirty="0"/>
            <a:t>.</a:t>
          </a:r>
          <a:endParaRPr lang="en-IN" sz="1400" kern="1200" dirty="0"/>
        </a:p>
      </dsp:txBody>
      <dsp:txXfrm>
        <a:off x="7733252" y="118205"/>
        <a:ext cx="2342515" cy="1405509"/>
      </dsp:txXfrm>
    </dsp:sp>
    <dsp:sp modelId="{9F4923A9-B33A-46CB-8BD2-6C7FBAD1D998}">
      <dsp:nvSpPr>
        <dsp:cNvPr id="0" name=""/>
        <dsp:cNvSpPr/>
      </dsp:nvSpPr>
      <dsp:spPr>
        <a:xfrm>
          <a:off x="2952" y="175796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Potential customers with </a:t>
          </a:r>
          <a:r>
            <a:rPr lang="en-US" sz="1400" b="1" kern="1200" dirty="0"/>
            <a:t>secondary education level </a:t>
          </a:r>
          <a:r>
            <a:rPr lang="en-US" sz="1400" kern="1200" dirty="0"/>
            <a:t>opened more accounts.</a:t>
          </a:r>
          <a:endParaRPr lang="en-IN" sz="1400" kern="1200" dirty="0"/>
        </a:p>
      </dsp:txBody>
      <dsp:txXfrm>
        <a:off x="2952" y="1757965"/>
        <a:ext cx="2342515" cy="1405509"/>
      </dsp:txXfrm>
    </dsp:sp>
    <dsp:sp modelId="{C4190171-777D-4061-86B7-553CD3841748}">
      <dsp:nvSpPr>
        <dsp:cNvPr id="0" name=""/>
        <dsp:cNvSpPr/>
      </dsp:nvSpPr>
      <dsp:spPr>
        <a:xfrm>
          <a:off x="2579719" y="175796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Clients with </a:t>
          </a:r>
          <a:r>
            <a:rPr lang="en-US" sz="1400" b="1" kern="1200" dirty="0"/>
            <a:t>management job type, technician, blue-collar, and admin workers</a:t>
          </a:r>
          <a:r>
            <a:rPr lang="en-US" sz="1400" kern="1200" dirty="0"/>
            <a:t> opened more term accounts.</a:t>
          </a:r>
          <a:endParaRPr lang="en-IN" sz="1400" kern="1200" dirty="0"/>
        </a:p>
      </dsp:txBody>
      <dsp:txXfrm>
        <a:off x="2579719" y="1757965"/>
        <a:ext cx="2342515" cy="1405509"/>
      </dsp:txXfrm>
    </dsp:sp>
    <dsp:sp modelId="{9F0B28E4-B218-4D42-9B4C-E6D0B0170BB4}">
      <dsp:nvSpPr>
        <dsp:cNvPr id="0" name=""/>
        <dsp:cNvSpPr/>
      </dsp:nvSpPr>
      <dsp:spPr>
        <a:xfrm>
          <a:off x="5156485" y="1757965"/>
          <a:ext cx="2342515" cy="140550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There is </a:t>
          </a:r>
          <a:r>
            <a:rPr lang="en-US" sz="1400" b="1" kern="1200" dirty="0"/>
            <a:t>no significant difference in the age </a:t>
          </a:r>
          <a:r>
            <a:rPr lang="en-US" sz="1400" b="0" kern="1200" dirty="0"/>
            <a:t>of the </a:t>
          </a:r>
          <a:r>
            <a:rPr lang="en-US" sz="1400" b="0" kern="1200" dirty="0" err="1"/>
            <a:t>cutomers</a:t>
          </a:r>
          <a:r>
            <a:rPr lang="en-US" sz="1400" b="0" kern="1200" dirty="0"/>
            <a:t> showing positive or negative response to the account opening</a:t>
          </a:r>
          <a:endParaRPr lang="en-IN" sz="1400" b="0" kern="1200" dirty="0"/>
        </a:p>
      </dsp:txBody>
      <dsp:txXfrm>
        <a:off x="5156485" y="1757965"/>
        <a:ext cx="2342515" cy="1405509"/>
      </dsp:txXfrm>
    </dsp:sp>
    <dsp:sp modelId="{5C132910-4798-401B-AA1D-63DE45F2EC31}">
      <dsp:nvSpPr>
        <dsp:cNvPr id="0" name=""/>
        <dsp:cNvSpPr/>
      </dsp:nvSpPr>
      <dsp:spPr>
        <a:xfrm>
          <a:off x="7733252" y="1757965"/>
          <a:ext cx="2342515" cy="140550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 of campaigns </a:t>
          </a:r>
          <a:r>
            <a:rPr lang="en-US" sz="1400" kern="1200" dirty="0"/>
            <a:t>by which customers are contacted does not showcased any relationship with term-deposit account opening.</a:t>
          </a:r>
          <a:endParaRPr lang="en-IN" sz="1400" kern="1200" dirty="0"/>
        </a:p>
      </dsp:txBody>
      <dsp:txXfrm>
        <a:off x="7733252" y="1757965"/>
        <a:ext cx="2342515" cy="1405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22C65-B568-40A2-8EF2-C5655BB2774A}">
      <dsp:nvSpPr>
        <dsp:cNvPr id="0" name=""/>
        <dsp:cNvSpPr/>
      </dsp:nvSpPr>
      <dsp:spPr>
        <a:xfrm>
          <a:off x="0" y="325732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Marital_Status</a:t>
          </a:r>
          <a:r>
            <a:rPr lang="en-US" sz="1900" kern="1200" dirty="0"/>
            <a:t> is not a significant factor impacting the term-deposit account opening decision.</a:t>
          </a:r>
          <a:endParaRPr lang="en-IN" sz="1900" kern="1200" dirty="0"/>
        </a:p>
      </dsp:txBody>
      <dsp:txXfrm>
        <a:off x="65348" y="391080"/>
        <a:ext cx="3933304" cy="1207966"/>
      </dsp:txXfrm>
    </dsp:sp>
    <dsp:sp modelId="{B88087F9-9195-4C8F-9D87-76FEF6CC6082}">
      <dsp:nvSpPr>
        <dsp:cNvPr id="0" name=""/>
        <dsp:cNvSpPr/>
      </dsp:nvSpPr>
      <dsp:spPr>
        <a:xfrm>
          <a:off x="0" y="1719115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Customer_Job</a:t>
          </a:r>
          <a:r>
            <a:rPr lang="en-US" sz="1900" kern="1200" dirty="0"/>
            <a:t> with subcategories [Management, blue-collar, admin, technician, and services] are imp.</a:t>
          </a:r>
          <a:endParaRPr lang="en-IN" sz="1900" kern="1200" dirty="0"/>
        </a:p>
      </dsp:txBody>
      <dsp:txXfrm>
        <a:off x="65348" y="1784463"/>
        <a:ext cx="3933304" cy="1207966"/>
      </dsp:txXfrm>
    </dsp:sp>
    <dsp:sp modelId="{7C813021-3FD1-4EB6-B401-6DF550B8938A}">
      <dsp:nvSpPr>
        <dsp:cNvPr id="0" name=""/>
        <dsp:cNvSpPr/>
      </dsp:nvSpPr>
      <dsp:spPr>
        <a:xfrm>
          <a:off x="0" y="3112497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Customer_Education_Level</a:t>
          </a:r>
          <a:r>
            <a:rPr lang="en-US" sz="1900" kern="1200" dirty="0"/>
            <a:t> is an important attribute impacting the  response. (Tertiary education should also be given more preference).</a:t>
          </a:r>
          <a:endParaRPr lang="en-IN" sz="1900" kern="1200" dirty="0"/>
        </a:p>
      </dsp:txBody>
      <dsp:txXfrm>
        <a:off x="65348" y="3177845"/>
        <a:ext cx="3933304" cy="1207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EF33F-5028-40BD-8B55-ED14E0CD914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78A0B-F833-44F9-B5D2-79D60A722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8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78A0B-F833-44F9-B5D2-79D60A72292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3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609-12D6-DBBB-DDC6-A34A39F0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0C98-3474-12B8-90F3-AB1C901B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B673-5B49-B49E-FAD4-94D11A7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8CD-0471-34EA-34A5-79A445C3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FFDE-2965-7924-B00C-7770787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3B64-8C0A-CE0E-113F-CF0DE3A3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D3424-9C46-1CF0-8A3B-F6DA8EF9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E9F2-97A0-851E-6850-CE2184AA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9ACD-684D-CF8F-334F-385142C9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5B96-2CC0-E675-FB24-8CA7178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18DD4-5864-7339-6219-1C4359650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B6A8-689D-6EC7-C6A3-981C69B0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1E24-63C6-E080-9FB0-F9B9648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D8A4-5837-D96A-5000-16DA9F95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14B8-ECB0-93AB-0E36-07DB354D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D2FC-6243-6BA9-B9A7-8F547E2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BC3-D455-EE5D-8EC1-46E0A40A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2627-B6BD-68AC-5358-BA17DD2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7814-29E4-0DA3-52F0-973C9BED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2A1-AEB4-60A9-3DBE-37FD491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DF36-7313-21CA-9E22-5BE48FB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4EE3-9585-5D2B-238A-D8BB0E3E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FD0-2161-FB7E-CA8D-E501C40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2EEC-8381-FE03-DF2D-2CD15B8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5231-B4CF-1868-AC67-68F4BAE0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69C-0243-35E3-CC9F-A5D66555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3176-1B66-C3FC-57F4-AA30C070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11FF-CF17-AE84-A180-233CC1BE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EB1B-E2C9-5D8D-3BFF-8B7C2CF6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225C-C0AC-5D55-1FED-6B1A1AAA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53BE-25CC-358E-C3A0-9133376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185-19A6-F9B1-B840-E1E0FA99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671-7AD7-0941-4F5C-A24550C8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E934-7B59-B7D2-01C1-E5DD15DE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361B-A4FB-1CFF-6569-32417551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D950-8F4D-702C-D7EB-30F10919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305A-9E23-AD06-D393-AE915A35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4B1CE-F113-4D09-C58A-CAD1129D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3FB5-9CBA-8F6E-926B-A3D0AD78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0E8-BD57-D02D-3821-B056946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67F87-46CF-934C-9F28-EE5B827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B0E83-C952-44F1-4042-D92460C4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15E4-0B43-AB6F-1DDE-420C6EA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8EFC2-3CB4-1486-F2BB-DE0873A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6975-4AE0-3F30-75F5-33D73B4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CEE8-B3A7-9EEF-7982-5F8C4BA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9DA-8F26-5E10-A96D-B4E0DADD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FDE-540F-EF5D-42BF-3178E86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0A62-D789-5330-08CE-8C950C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B17-6B6A-EB8B-FC8E-047E62F7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22E8-B174-E8A0-A7CB-E05F3EDC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A644-BE4D-86D2-52C5-4C13A6FC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7D9A-2822-D1F2-EBD0-438B8F7E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B2AB5-F0B3-97F5-0D25-C4401EF1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0C51-2121-1273-B28B-6A10B5BB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A641-2F38-30C0-AA35-DD30D021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5541-4F9A-D19D-DD94-66BB81C8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29D0-1AC8-BEF1-4051-73B2821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9E8F5-3667-7DEE-2837-4D4529A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F72E-AA3B-9E63-01BC-76BD5D06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9F6F-1B9D-5383-D771-9D5C33E0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1581-0CC0-20F0-0A94-A688D9B2E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011B-D27D-DC6D-4B23-0BA0C58A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2.png"/><Relationship Id="rId7" Type="http://schemas.openxmlformats.org/officeDocument/2006/relationships/diagramData" Target="../diagrams/data4.xml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microsoft.com/office/2007/relationships/diagramDrawing" Target="../diagrams/drawing4.xml"/><Relationship Id="rId5" Type="http://schemas.openxmlformats.org/officeDocument/2006/relationships/image" Target="../media/image24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23.png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C62-D7D7-94D4-3E47-4A30E304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0" y="579120"/>
            <a:ext cx="10424159" cy="569975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Name-Aniruddha M. Khedkar</a:t>
            </a: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Graded Project on EDA(Python)</a:t>
            </a: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r>
              <a:rPr lang="en-US" sz="4800" dirty="0">
                <a:ln>
                  <a:solidFill>
                    <a:sysClr val="windowText" lastClr="000000"/>
                  </a:solidFill>
                </a:ln>
              </a:rPr>
              <a:t>Title- Exploratory Data Analysis to Evaluate and Optimize Bank Telemarketing Campaign for Revenue Enhancement</a:t>
            </a:r>
            <a:endParaRPr lang="en-IN" sz="4900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5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Objective-5 (Categorial Variable Analysis)</a:t>
            </a:r>
            <a:endParaRPr lang="en-IN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2C3AC2-6DC0-7B77-6E1F-6C1FA3E1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326"/>
            <a:ext cx="3600000" cy="1990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2F6BB8-ABFE-2C69-A1BF-245E6814B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720"/>
            <a:ext cx="3600000" cy="1980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8482DC-1509-E068-DC75-2C55C9EBE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271"/>
            <a:ext cx="3600000" cy="2123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2A95B5-D84B-B473-3D48-EEE126DA1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2791279"/>
            <a:ext cx="3600000" cy="1953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9FE5A4-2C9B-9C4A-DA2B-E74E7DB64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667271"/>
            <a:ext cx="3600000" cy="2118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3B96187-CEB7-B39D-CD72-288A4D5AF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907973"/>
              </p:ext>
            </p:extLst>
          </p:nvPr>
        </p:nvGraphicFramePr>
        <p:xfrm>
          <a:off x="7528560" y="1040553"/>
          <a:ext cx="4064000" cy="4776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A1E02F41-C741-6B2C-01D6-3F6E441C46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4754701"/>
            <a:ext cx="3600000" cy="1980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017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Objective-6 (Temporal Analysis)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5407DC-E060-AB8D-1023-D23A0D295B6A}"/>
              </a:ext>
            </a:extLst>
          </p:cNvPr>
          <p:cNvGraphicFramePr>
            <a:graphicFrameLocks noGrp="1"/>
          </p:cNvGraphicFramePr>
          <p:nvPr/>
        </p:nvGraphicFramePr>
        <p:xfrm>
          <a:off x="93949" y="677544"/>
          <a:ext cx="1866931" cy="4453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6931">
                  <a:extLst>
                    <a:ext uri="{9D8B030D-6E8A-4147-A177-3AD203B41FA5}">
                      <a16:colId xmlns:a16="http://schemas.microsoft.com/office/drawing/2014/main" val="1239339431"/>
                    </a:ext>
                  </a:extLst>
                </a:gridCol>
                <a:gridCol w="603069">
                  <a:extLst>
                    <a:ext uri="{9D8B030D-6E8A-4147-A177-3AD203B41FA5}">
                      <a16:colId xmlns:a16="http://schemas.microsoft.com/office/drawing/2014/main" val="2159668407"/>
                    </a:ext>
                  </a:extLst>
                </a:gridCol>
                <a:gridCol w="666931">
                  <a:extLst>
                    <a:ext uri="{9D8B030D-6E8A-4147-A177-3AD203B41FA5}">
                      <a16:colId xmlns:a16="http://schemas.microsoft.com/office/drawing/2014/main" val="488101664"/>
                    </a:ext>
                  </a:extLst>
                </a:gridCol>
              </a:tblGrid>
              <a:tr h="31081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Month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</a:rPr>
                        <a:t>Opening_of_Term-deposit_Acct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5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08347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no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yes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1534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may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12867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930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0113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jul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6262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626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2149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aug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5552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688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08616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jun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4791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544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4874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nov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3565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3162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apr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2354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577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1064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feb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2207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439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53047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jan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1260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142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20347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oct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415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323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9185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sep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308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268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8434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mar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229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247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99889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dec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100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5182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C4324C9-7E88-A00E-E893-E32E5EE67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83" y="677544"/>
            <a:ext cx="6367288" cy="445351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92E418-E3F0-BB09-3BE7-C78CC6D37F14}"/>
              </a:ext>
            </a:extLst>
          </p:cNvPr>
          <p:cNvGraphicFramePr>
            <a:graphicFrameLocks noGrp="1"/>
          </p:cNvGraphicFramePr>
          <p:nvPr/>
        </p:nvGraphicFramePr>
        <p:xfrm>
          <a:off x="8980574" y="1913700"/>
          <a:ext cx="2880000" cy="1981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98269998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09207450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393433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</a:rPr>
                        <a:t>Opening_of_Term-deposit_Acct</a:t>
                      </a:r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533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93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11066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3409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590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1762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73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6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2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70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DA9426-81A3-5F5E-7C5D-F7FFE1E19316}"/>
              </a:ext>
            </a:extLst>
          </p:cNvPr>
          <p:cNvSpPr txBox="1"/>
          <p:nvPr/>
        </p:nvSpPr>
        <p:spPr>
          <a:xfrm>
            <a:off x="93949" y="5224137"/>
            <a:ext cx="1196597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Campaign is run heavily in the May, June, July, and August month. But the conversion rate during the same month is very low, indicating ineffectiveness of the campaign.</a:t>
            </a:r>
          </a:p>
          <a:p>
            <a:r>
              <a:rPr lang="en-US" sz="1600" dirty="0"/>
              <a:t>2. In the October, December, March, and September, campaign have not run so heavily. Still these month showcased the higher term-deposit opening.</a:t>
            </a:r>
          </a:p>
          <a:p>
            <a:r>
              <a:rPr lang="en-US" sz="1600" dirty="0"/>
              <a:t>5. Middle dates of month generally offers good response, as the customers might have generated sufficient balance after paying the monthly dues. </a:t>
            </a:r>
          </a:p>
        </p:txBody>
      </p:sp>
    </p:spTree>
    <p:extLst>
      <p:ext uri="{BB962C8B-B14F-4D97-AF65-F5344CB8AC3E}">
        <p14:creationId xmlns:p14="http://schemas.microsoft.com/office/powerpoint/2010/main" val="402640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Objective-7 (Feature Engineering)</a:t>
            </a:r>
            <a:endParaRPr lang="en-IN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524F4-6A55-8887-2033-F28988457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7943"/>
            <a:ext cx="3604833" cy="2497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986928-F3E5-E91B-7F6C-621EA07C5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9" y="640342"/>
            <a:ext cx="3576719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8ED5CB-AF26-50FA-9DBF-8BB2062B6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43"/>
            <a:ext cx="3600000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BFE2A3-4CF6-7641-CE56-F891192AA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16" y="640341"/>
            <a:ext cx="3576719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A219C2D-87B4-B575-FD3E-5B290E085501}"/>
              </a:ext>
            </a:extLst>
          </p:cNvPr>
          <p:cNvSpPr txBox="1"/>
          <p:nvPr/>
        </p:nvSpPr>
        <p:spPr>
          <a:xfrm>
            <a:off x="3865458" y="4740070"/>
            <a:ext cx="33641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Customer_Financial_Condition</a:t>
            </a:r>
            <a:r>
              <a:rPr lang="en-US" dirty="0"/>
              <a:t>-</a:t>
            </a:r>
          </a:p>
          <a:p>
            <a:r>
              <a:rPr lang="en-US" dirty="0"/>
              <a:t>1. Low= </a:t>
            </a:r>
            <a:r>
              <a:rPr lang="en-IN" dirty="0"/>
              <a:t>Salary&lt;40000 &amp; Balance_1&lt;1500</a:t>
            </a:r>
          </a:p>
          <a:p>
            <a:r>
              <a:rPr lang="en-IN" dirty="0"/>
              <a:t>2. Better= Salary&lt;80000 &amp; Balance_1&lt;2500</a:t>
            </a:r>
          </a:p>
          <a:p>
            <a:r>
              <a:rPr lang="en-IN" b="1" dirty="0"/>
              <a:t>3. Good= Salary&gt;80,000 &amp; Balance_1&gt;2500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B84FA-AE96-6607-3D27-C7D54C22C725}"/>
              </a:ext>
            </a:extLst>
          </p:cNvPr>
          <p:cNvSpPr txBox="1"/>
          <p:nvPr/>
        </p:nvSpPr>
        <p:spPr>
          <a:xfrm>
            <a:off x="3971718" y="3417416"/>
            <a:ext cx="31516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Customer_Age_Classification</a:t>
            </a:r>
            <a:r>
              <a:rPr lang="en-US" dirty="0"/>
              <a:t>-</a:t>
            </a:r>
          </a:p>
          <a:p>
            <a:pPr marL="342900" indent="-342900">
              <a:buAutoNum type="arabicPeriod"/>
            </a:pPr>
            <a:r>
              <a:rPr lang="en-US" dirty="0"/>
              <a:t>Young= Age_1&lt;30</a:t>
            </a:r>
          </a:p>
          <a:p>
            <a:pPr marL="342900" indent="-342900">
              <a:buAutoNum type="arabicPeriod"/>
            </a:pPr>
            <a:r>
              <a:rPr lang="en-US" dirty="0"/>
              <a:t>Middle-Aged= Age_1&lt;40</a:t>
            </a:r>
          </a:p>
          <a:p>
            <a:pPr marL="342900" indent="-342900">
              <a:buAutoNum type="arabicPeriod"/>
            </a:pPr>
            <a:r>
              <a:rPr lang="en-US" b="1" dirty="0"/>
              <a:t>Senior= Age_1&gt;40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C007F-6DAC-03F9-5D69-8CB4E5043703}"/>
              </a:ext>
            </a:extLst>
          </p:cNvPr>
          <p:cNvSpPr txBox="1"/>
          <p:nvPr/>
        </p:nvSpPr>
        <p:spPr>
          <a:xfrm>
            <a:off x="7719276" y="3425748"/>
            <a:ext cx="31516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No_of_Campaigns_Contacted_Classification</a:t>
            </a:r>
            <a:r>
              <a:rPr lang="en-US" dirty="0"/>
              <a:t>-</a:t>
            </a:r>
          </a:p>
          <a:p>
            <a:pPr marL="342900" indent="-342900">
              <a:buAutoNum type="arabicPeriod"/>
            </a:pPr>
            <a:r>
              <a:rPr lang="en-US" b="1" dirty="0" err="1"/>
              <a:t>Low_Contact</a:t>
            </a:r>
            <a:r>
              <a:rPr lang="en-US" b="1" dirty="0"/>
              <a:t>= </a:t>
            </a:r>
            <a:r>
              <a:rPr lang="en-US" b="1" dirty="0" err="1"/>
              <a:t>No_of_Campaigns_Contacted</a:t>
            </a:r>
            <a:r>
              <a:rPr lang="en-US" b="1" dirty="0"/>
              <a:t> _1&lt;2</a:t>
            </a:r>
          </a:p>
          <a:p>
            <a:pPr marL="342900" indent="-342900">
              <a:buAutoNum type="arabicPeriod"/>
            </a:pPr>
            <a:r>
              <a:rPr lang="en-US" dirty="0" err="1"/>
              <a:t>Middle_Contact</a:t>
            </a:r>
            <a:r>
              <a:rPr lang="en-US" dirty="0"/>
              <a:t>= </a:t>
            </a:r>
            <a:r>
              <a:rPr lang="en-US" dirty="0" err="1"/>
              <a:t>No_of_Campaigns_Contacted</a:t>
            </a:r>
            <a:r>
              <a:rPr lang="en-US" dirty="0"/>
              <a:t> _1&lt;3 </a:t>
            </a:r>
          </a:p>
          <a:p>
            <a:pPr marL="342900" indent="-342900">
              <a:buAutoNum type="arabicPeriod"/>
            </a:pPr>
            <a:r>
              <a:rPr lang="en-US" dirty="0" err="1"/>
              <a:t>High_Contact</a:t>
            </a:r>
            <a:r>
              <a:rPr lang="en-US" dirty="0"/>
              <a:t>= </a:t>
            </a:r>
            <a:r>
              <a:rPr lang="en-US" dirty="0" err="1"/>
              <a:t>No_of_Campaigns_Contacted</a:t>
            </a:r>
            <a:r>
              <a:rPr lang="en-US" dirty="0"/>
              <a:t> _1&gt;3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B776E-5906-942D-8139-A5BB3799DB6F}"/>
              </a:ext>
            </a:extLst>
          </p:cNvPr>
          <p:cNvSpPr txBox="1"/>
          <p:nvPr/>
        </p:nvSpPr>
        <p:spPr>
          <a:xfrm>
            <a:off x="554962" y="6176492"/>
            <a:ext cx="25065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Distribution_of_Salary_Variable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0058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Objective-9 (Outlier Detection and Handling) [IQR Method</a:t>
            </a:r>
            <a:r>
              <a:rPr lang="en-US" sz="2700" dirty="0"/>
              <a:t>[~10% of total data]</a:t>
            </a:r>
            <a:r>
              <a:rPr lang="en-US" sz="3600" b="1" dirty="0"/>
              <a:t>]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54331-AB36-2A00-9DB0-B62C11F3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" y="627564"/>
            <a:ext cx="2880000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D0051-A87E-660A-26C4-8E019BBA6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34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3B68B9-5F31-D5D7-3128-DB0342B6B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7D4CF-7E7E-EBB1-8607-114318981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5" y="627564"/>
            <a:ext cx="2880000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A5E1BE-1822-298A-5358-E17C1ACCD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95" y="627565"/>
            <a:ext cx="2919483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CA159B-EEA4-2E69-21AD-3515A8BA0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11" y="3862525"/>
            <a:ext cx="3234425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2CF6D8-5C39-D927-9A37-2F268E10E1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12" y="627565"/>
            <a:ext cx="3234425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4DD08BE-0BC1-89A0-74E7-6F8B52BFDC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56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F8C36B-ADD8-5077-4DF1-F41A6B1BD14A}"/>
              </a:ext>
            </a:extLst>
          </p:cNvPr>
          <p:cNvSpPr txBox="1"/>
          <p:nvPr/>
        </p:nvSpPr>
        <p:spPr>
          <a:xfrm>
            <a:off x="2421077" y="3290500"/>
            <a:ext cx="10166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Age_Variable</a:t>
            </a:r>
            <a:endParaRPr lang="en-I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2BD95E-A0FF-0C03-C51B-7DA9682B9842}"/>
              </a:ext>
            </a:extLst>
          </p:cNvPr>
          <p:cNvSpPr txBox="1"/>
          <p:nvPr/>
        </p:nvSpPr>
        <p:spPr>
          <a:xfrm>
            <a:off x="1323432" y="6520869"/>
            <a:ext cx="33730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No_of_Campaigns_Customer_Contacted_Variable</a:t>
            </a:r>
            <a:endParaRPr lang="en-IN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9C8858-E236-23E8-CEC7-AF2E98458939}"/>
              </a:ext>
            </a:extLst>
          </p:cNvPr>
          <p:cNvSpPr txBox="1"/>
          <p:nvPr/>
        </p:nvSpPr>
        <p:spPr>
          <a:xfrm>
            <a:off x="7499029" y="6508858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Balance_Variable</a:t>
            </a:r>
            <a:endParaRPr lang="en-IN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83C3B-E193-44DF-625B-0C1BB836EEAD}"/>
              </a:ext>
            </a:extLst>
          </p:cNvPr>
          <p:cNvSpPr txBox="1"/>
          <p:nvPr/>
        </p:nvSpPr>
        <p:spPr>
          <a:xfrm>
            <a:off x="7499029" y="3290499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Call_Duration_Variable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1868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1AC2C-258F-9248-2AC2-F1EBA7019B59}"/>
              </a:ext>
            </a:extLst>
          </p:cNvPr>
          <p:cNvSpPr txBox="1"/>
          <p:nvPr/>
        </p:nvSpPr>
        <p:spPr>
          <a:xfrm>
            <a:off x="0" y="89413"/>
            <a:ext cx="1219200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Findings-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Problem with Customer Targeting-</a:t>
            </a:r>
          </a:p>
          <a:p>
            <a:r>
              <a:rPr lang="en-US" dirty="0"/>
              <a:t>This campaign is offering/targeting its product to the customers with diversified economical &amp; social background, and demographics. This has led to the problem of one fit for all.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Communication problem-</a:t>
            </a:r>
          </a:p>
          <a:p>
            <a:r>
              <a:rPr lang="en-US" dirty="0"/>
              <a:t>Call_Duration_Min_1[(Median&lt;&lt;&lt;&lt;Mode)] &amp; Call_Duration_Min_1 is directly proportional to the positive response from customers. </a:t>
            </a:r>
          </a:p>
          <a:p>
            <a:r>
              <a:rPr lang="en-US" dirty="0"/>
              <a:t>This indicates that, for some of the calls the call duration is very less, indicating problem with the communicator/communication channel.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Improper understanding of high prospect customer segment by campaigner- </a:t>
            </a:r>
          </a:p>
          <a:p>
            <a:r>
              <a:rPr lang="en-US" dirty="0"/>
              <a:t>The campaigner might not be aware about the customers that are expected to open the term-deposit account easily, before the start of campaign. For example- Financial condition of the potential customer, their occupation which are more likely to open the term-deposit account.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EDE3E-F011-A694-AC00-4D8180822623}"/>
              </a:ext>
            </a:extLst>
          </p:cNvPr>
          <p:cNvSpPr txBox="1"/>
          <p:nvPr/>
        </p:nvSpPr>
        <p:spPr>
          <a:xfrm>
            <a:off x="0" y="4532758"/>
            <a:ext cx="1219200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Recommendations-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Ask the marketing team to </a:t>
            </a:r>
            <a:r>
              <a:rPr lang="en-US" b="1" dirty="0"/>
              <a:t>finetune the customer segment they are intending to target and provide same to the team responsible for running the campaign</a:t>
            </a:r>
            <a:r>
              <a:rPr lang="en-US" dirty="0"/>
              <a:t>. [To improve the targeting]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 the </a:t>
            </a:r>
            <a:r>
              <a:rPr lang="en-US" b="1" dirty="0"/>
              <a:t>communication channel </a:t>
            </a:r>
            <a:r>
              <a:rPr lang="en-US" dirty="0"/>
              <a:t>(Digital channels &amp; Employee training)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Remapping the product’s market relevance</a:t>
            </a:r>
            <a:r>
              <a:rPr lang="en-US" dirty="0"/>
              <a:t>, as for some of the ideal potential customers the offered product is not catering their new needs. [To map potential change occurred in customers’ requirements]</a:t>
            </a:r>
          </a:p>
        </p:txBody>
      </p:sp>
    </p:spTree>
    <p:extLst>
      <p:ext uri="{BB962C8B-B14F-4D97-AF65-F5344CB8AC3E}">
        <p14:creationId xmlns:p14="http://schemas.microsoft.com/office/powerpoint/2010/main" val="217742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6BF-556A-49FD-AB9E-88D0168B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96" y="241251"/>
            <a:ext cx="10515600" cy="93731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Business Understanding-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206D11-6A16-B0F2-7C33-8CA967D72682}"/>
              </a:ext>
            </a:extLst>
          </p:cNvPr>
          <p:cNvSpPr txBox="1">
            <a:spLocks/>
          </p:cNvSpPr>
          <p:nvPr/>
        </p:nvSpPr>
        <p:spPr>
          <a:xfrm>
            <a:off x="667996" y="1208299"/>
            <a:ext cx="10515600" cy="11071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The bank seeks to boost revenue through a cost-effective telemarketing campaign targeting term deposits for existing customers. Term deposits are fixed-rate investments that strengthen long-term customer relationships.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8235B0-884C-E76C-956D-34DFB8323711}"/>
              </a:ext>
            </a:extLst>
          </p:cNvPr>
          <p:cNvSpPr txBox="1">
            <a:spLocks/>
          </p:cNvSpPr>
          <p:nvPr/>
        </p:nvSpPr>
        <p:spPr>
          <a:xfrm>
            <a:off x="667996" y="2465905"/>
            <a:ext cx="10515600" cy="72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Steps Followed to Conduct the EDA-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DBF4B5-E2CF-B89C-ABCB-83BE6A4E8D1B}"/>
              </a:ext>
            </a:extLst>
          </p:cNvPr>
          <p:cNvSpPr txBox="1">
            <a:spLocks/>
          </p:cNvSpPr>
          <p:nvPr/>
        </p:nvSpPr>
        <p:spPr>
          <a:xfrm>
            <a:off x="667996" y="3343704"/>
            <a:ext cx="5428004" cy="315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Data Cleaning/Handling Inconsistencies in Attributes.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Assigning Proper Datatype.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Missing Value Handling (Imputation).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Check the Normality/Statistical Distribution of Attributes.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Handling Outliers.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Duplicate Removal.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Data Analysis.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Reporting.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B57CA-CC49-ADA9-187C-0988CFEB563A}"/>
              </a:ext>
            </a:extLst>
          </p:cNvPr>
          <p:cNvSpPr/>
          <p:nvPr/>
        </p:nvSpPr>
        <p:spPr>
          <a:xfrm>
            <a:off x="7112000" y="3562085"/>
            <a:ext cx="3797276" cy="2763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Identification of </a:t>
            </a:r>
            <a:r>
              <a:rPr lang="en-US" b="1" dirty="0"/>
              <a:t>Patterns and Provide Insights to Improve the Positive Response Rate </a:t>
            </a:r>
            <a:r>
              <a:rPr lang="en-US" dirty="0"/>
              <a:t>for the Opening of Term-deposit Account.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Tool_used_for_Analysis</a:t>
            </a:r>
            <a:r>
              <a:rPr lang="en-US" dirty="0"/>
              <a:t>-Python </a:t>
            </a:r>
            <a:r>
              <a:rPr lang="en-US" b="1" dirty="0"/>
              <a:t>(</a:t>
            </a:r>
            <a:r>
              <a:rPr lang="en-US" b="1" dirty="0" err="1"/>
              <a:t>Jupyter</a:t>
            </a:r>
            <a:r>
              <a:rPr lang="en-US" b="1" dirty="0"/>
              <a:t> Notebook)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1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Objective-1 (Understanding the Dataset)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BB08-5046-4E86-F692-C00F568E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" y="807982"/>
            <a:ext cx="3505200" cy="5845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64EAA-7745-EFA7-307F-3DDED54B2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807983"/>
            <a:ext cx="2222804" cy="583665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918BAE0-ECC2-F411-39CC-846C69ABB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601069"/>
              </p:ext>
            </p:extLst>
          </p:nvPr>
        </p:nvGraphicFramePr>
        <p:xfrm>
          <a:off x="6096000" y="807982"/>
          <a:ext cx="5974080" cy="583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414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44F485-A9EF-8F21-9C13-3D363363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552552"/>
              </p:ext>
            </p:extLst>
          </p:nvPr>
        </p:nvGraphicFramePr>
        <p:xfrm>
          <a:off x="5628640" y="124268"/>
          <a:ext cx="3495040" cy="2054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7FF2F12-3F33-BA3D-74BA-F2A17E907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40" y="2320521"/>
            <a:ext cx="6485758" cy="4413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441B2-9695-1F18-1D14-D8646392C0B4}"/>
              </a:ext>
            </a:extLst>
          </p:cNvPr>
          <p:cNvSpPr txBox="1"/>
          <p:nvPr/>
        </p:nvSpPr>
        <p:spPr>
          <a:xfrm>
            <a:off x="9235440" y="551109"/>
            <a:ext cx="28586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Depending on the type of variable descriptive statistical parameters are computed.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9D989-4C50-C2E8-1CCC-C212EDF35A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" y="1151272"/>
            <a:ext cx="5419471" cy="5582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20C51-6D5C-8830-75DB-FBCCB19FAB07}"/>
              </a:ext>
            </a:extLst>
          </p:cNvPr>
          <p:cNvSpPr txBox="1"/>
          <p:nvPr/>
        </p:nvSpPr>
        <p:spPr>
          <a:xfrm>
            <a:off x="97408" y="135610"/>
            <a:ext cx="54194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</a:t>
            </a:r>
            <a:r>
              <a:rPr lang="en-US" sz="1600" dirty="0" err="1"/>
              <a:t>Dataframe</a:t>
            </a:r>
            <a:r>
              <a:rPr lang="en-US" sz="1600" dirty="0"/>
              <a:t> after handling the missing values, outliers, and duplicates is given as below- (Suffix_1-indicates variables where outlier handling was carried out)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9086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Objective-2 (Descriptive Statistics)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D0DE44-1BCB-968C-6089-3475CB1D5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4608"/>
              </p:ext>
            </p:extLst>
          </p:nvPr>
        </p:nvGraphicFramePr>
        <p:xfrm>
          <a:off x="542291" y="782302"/>
          <a:ext cx="11107417" cy="2320987"/>
        </p:xfrm>
        <a:graphic>
          <a:graphicData uri="http://schemas.openxmlformats.org/drawingml/2006/table">
            <a:tbl>
              <a:tblPr/>
              <a:tblGrid>
                <a:gridCol w="2421740">
                  <a:extLst>
                    <a:ext uri="{9D8B030D-6E8A-4147-A177-3AD203B41FA5}">
                      <a16:colId xmlns:a16="http://schemas.microsoft.com/office/drawing/2014/main" val="3291772676"/>
                    </a:ext>
                  </a:extLst>
                </a:gridCol>
                <a:gridCol w="757300">
                  <a:extLst>
                    <a:ext uri="{9D8B030D-6E8A-4147-A177-3AD203B41FA5}">
                      <a16:colId xmlns:a16="http://schemas.microsoft.com/office/drawing/2014/main" val="4048433542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329129268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942518578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3663173278"/>
                    </a:ext>
                  </a:extLst>
                </a:gridCol>
                <a:gridCol w="745064">
                  <a:extLst>
                    <a:ext uri="{9D8B030D-6E8A-4147-A177-3AD203B41FA5}">
                      <a16:colId xmlns:a16="http://schemas.microsoft.com/office/drawing/2014/main" val="3425189305"/>
                    </a:ext>
                  </a:extLst>
                </a:gridCol>
                <a:gridCol w="753933">
                  <a:extLst>
                    <a:ext uri="{9D8B030D-6E8A-4147-A177-3AD203B41FA5}">
                      <a16:colId xmlns:a16="http://schemas.microsoft.com/office/drawing/2014/main" val="2006280112"/>
                    </a:ext>
                  </a:extLst>
                </a:gridCol>
                <a:gridCol w="762803">
                  <a:extLst>
                    <a:ext uri="{9D8B030D-6E8A-4147-A177-3AD203B41FA5}">
                      <a16:colId xmlns:a16="http://schemas.microsoft.com/office/drawing/2014/main" val="3000937962"/>
                    </a:ext>
                  </a:extLst>
                </a:gridCol>
                <a:gridCol w="682975">
                  <a:extLst>
                    <a:ext uri="{9D8B030D-6E8A-4147-A177-3AD203B41FA5}">
                      <a16:colId xmlns:a16="http://schemas.microsoft.com/office/drawing/2014/main" val="1768745520"/>
                    </a:ext>
                  </a:extLst>
                </a:gridCol>
                <a:gridCol w="718455">
                  <a:extLst>
                    <a:ext uri="{9D8B030D-6E8A-4147-A177-3AD203B41FA5}">
                      <a16:colId xmlns:a16="http://schemas.microsoft.com/office/drawing/2014/main" val="1400283093"/>
                    </a:ext>
                  </a:extLst>
                </a:gridCol>
                <a:gridCol w="665236">
                  <a:extLst>
                    <a:ext uri="{9D8B030D-6E8A-4147-A177-3AD203B41FA5}">
                      <a16:colId xmlns:a16="http://schemas.microsoft.com/office/drawing/2014/main" val="2090510730"/>
                    </a:ext>
                  </a:extLst>
                </a:gridCol>
                <a:gridCol w="789413">
                  <a:extLst>
                    <a:ext uri="{9D8B030D-6E8A-4147-A177-3AD203B41FA5}">
                      <a16:colId xmlns:a16="http://schemas.microsoft.com/office/drawing/2014/main" val="890290467"/>
                    </a:ext>
                  </a:extLst>
                </a:gridCol>
                <a:gridCol w="745064">
                  <a:extLst>
                    <a:ext uri="{9D8B030D-6E8A-4147-A177-3AD203B41FA5}">
                      <a16:colId xmlns:a16="http://schemas.microsoft.com/office/drawing/2014/main" val="3615605017"/>
                    </a:ext>
                  </a:extLst>
                </a:gridCol>
              </a:tblGrid>
              <a:tr h="3942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ttributes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Skewness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Kurtosis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8176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40.86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39.0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10.38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66435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57006.17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60,000.0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20,000.0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32085.72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3165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933.71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448.0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1176.77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-1962.0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448.0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1428.00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3462.00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962168"/>
                  </a:ext>
                </a:extLst>
              </a:tr>
              <a:tr h="37050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No_of_Campaigns_Customer_Contacted_1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2.39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491673"/>
                  </a:ext>
                </a:extLst>
              </a:tr>
              <a:tr h="260162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Call_Duration_Min_1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10.72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2.95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10.72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7318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P_Days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100.13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926566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P_Times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41.85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4506.86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959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5D471-9043-A424-3B6D-5BB0A8290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17594"/>
              </p:ext>
            </p:extLst>
          </p:nvPr>
        </p:nvGraphicFramePr>
        <p:xfrm>
          <a:off x="542291" y="3301128"/>
          <a:ext cx="24511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185884974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608854404"/>
                    </a:ext>
                  </a:extLst>
                </a:gridCol>
              </a:tblGrid>
              <a:tr h="397057">
                <a:tc gridSpan="2">
                  <a:txBody>
                    <a:bodyPr/>
                    <a:lstStyle/>
                    <a:p>
                      <a:r>
                        <a:rPr lang="en-US" sz="1100" dirty="0" err="1"/>
                        <a:t>Distribution_of_Target_Variable</a:t>
                      </a:r>
                      <a:r>
                        <a:rPr lang="en-US" sz="1100" dirty="0"/>
                        <a:t>- [</a:t>
                      </a:r>
                      <a:r>
                        <a:rPr lang="en-US" sz="1100" dirty="0" err="1"/>
                        <a:t>Opening_of_Term_Deposit_Account</a:t>
                      </a:r>
                      <a:r>
                        <a:rPr lang="en-US" sz="1100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2158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count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47345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Unique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3900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top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215305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 err="1"/>
                        <a:t>freq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39,924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671977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 err="1"/>
                        <a:t>dtype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4453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3D2950-EE9E-2D1A-BACB-9C96A22B3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27" y="3582202"/>
            <a:ext cx="4483253" cy="2882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0971F4-FDB7-9963-F7BB-064A70F7FBBF}"/>
              </a:ext>
            </a:extLst>
          </p:cNvPr>
          <p:cNvSpPr/>
          <p:nvPr/>
        </p:nvSpPr>
        <p:spPr>
          <a:xfrm>
            <a:off x="542291" y="5129646"/>
            <a:ext cx="2451100" cy="1457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 the response for the </a:t>
            </a:r>
            <a:r>
              <a:rPr lang="en-US" sz="1400" dirty="0" err="1"/>
              <a:t>Opening_of_Term_Deposit_Account</a:t>
            </a:r>
            <a:r>
              <a:rPr lang="en-US" sz="1400" dirty="0"/>
              <a:t> attribute is negative, the campaign may be considered as ineffective.</a:t>
            </a:r>
            <a:endParaRPr lang="en-IN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BC11B1-EB0D-2380-7233-E3B1A41A3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31154"/>
              </p:ext>
            </p:extLst>
          </p:nvPr>
        </p:nvGraphicFramePr>
        <p:xfrm>
          <a:off x="7824316" y="3978441"/>
          <a:ext cx="3900324" cy="168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324">
                  <a:extLst>
                    <a:ext uri="{9D8B030D-6E8A-4147-A177-3AD203B41FA5}">
                      <a16:colId xmlns:a16="http://schemas.microsoft.com/office/drawing/2014/main" val="1342115662"/>
                    </a:ext>
                  </a:extLst>
                </a:gridCol>
              </a:tblGrid>
              <a:tr h="3717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Conclusions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66086"/>
                  </a:ext>
                </a:extLst>
              </a:tr>
              <a:tr h="1313744">
                <a:tc>
                  <a:txBody>
                    <a:bodyPr/>
                    <a:lstStyle/>
                    <a:p>
                      <a:r>
                        <a:rPr lang="en-US" sz="1400" dirty="0"/>
                        <a:t>There might be a </a:t>
                      </a:r>
                      <a:r>
                        <a:rPr lang="en-US" sz="1400" b="1" dirty="0"/>
                        <a:t>problem with communication channel </a:t>
                      </a:r>
                      <a:r>
                        <a:rPr lang="en-US" sz="1400" dirty="0"/>
                        <a:t>used by the bank. (Mode is high &amp; Median is very low, indicating that for most of the calls, proper communication is happening and for others it’s not happening properly.)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53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7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Objective-3 (Univariate Analysis)[</a:t>
            </a:r>
            <a:r>
              <a:rPr lang="en-US" sz="3600" b="1" dirty="0" err="1"/>
              <a:t>For_Continuous_Variables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21755A-D268-AC7F-6884-9B252C1F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94"/>
            <a:ext cx="2880000" cy="2740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B5A600-AECC-0884-FF23-EF57C453D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81" y="650894"/>
            <a:ext cx="3020346" cy="27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3E75B2-FE35-2E76-1AF5-F1EB5C815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0894"/>
            <a:ext cx="3112662" cy="27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08D7FF-D4FF-52DB-3D22-3EB5A091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835" y="650894"/>
            <a:ext cx="2864165" cy="2697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AA9F9-2557-B0CF-B9B2-E13724311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48" y="3776707"/>
            <a:ext cx="3011199" cy="2660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D6B014-8BCF-39D7-8CC1-AE5246E6D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" y="3776707"/>
            <a:ext cx="2880000" cy="2660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353240-67A2-D636-D832-CC3B5F276B9E}"/>
              </a:ext>
            </a:extLst>
          </p:cNvPr>
          <p:cNvSpPr txBox="1"/>
          <p:nvPr/>
        </p:nvSpPr>
        <p:spPr>
          <a:xfrm>
            <a:off x="9327835" y="4091484"/>
            <a:ext cx="27753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Attributes following Normal Distribution-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Call_Duration_Min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No_of_Campaigns_Customer_Contacted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FF2087-7242-7E4F-D83E-21AE7B0E25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786496"/>
            <a:ext cx="3130373" cy="2651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5F328C-5FE5-0833-DFCB-02E4CF73BB74}"/>
              </a:ext>
            </a:extLst>
          </p:cNvPr>
          <p:cNvSpPr txBox="1"/>
          <p:nvPr/>
        </p:nvSpPr>
        <p:spPr>
          <a:xfrm>
            <a:off x="1089480" y="3434080"/>
            <a:ext cx="4751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Age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37F275-AE06-BFCE-B68C-2292BF6F4AFE}"/>
              </a:ext>
            </a:extLst>
          </p:cNvPr>
          <p:cNvSpPr txBox="1"/>
          <p:nvPr/>
        </p:nvSpPr>
        <p:spPr>
          <a:xfrm>
            <a:off x="6976845" y="3434080"/>
            <a:ext cx="13543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Call_Duration_Min</a:t>
            </a:r>
            <a:endParaRPr lang="en-IN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2A881B-C2BA-AA60-B96D-91AB8FAB4D20}"/>
              </a:ext>
            </a:extLst>
          </p:cNvPr>
          <p:cNvSpPr txBox="1"/>
          <p:nvPr/>
        </p:nvSpPr>
        <p:spPr>
          <a:xfrm>
            <a:off x="4117095" y="3429000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Balance</a:t>
            </a:r>
            <a:endParaRPr lang="en-IN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D429D-02FE-0214-5BFD-2F2F7BD6DE96}"/>
              </a:ext>
            </a:extLst>
          </p:cNvPr>
          <p:cNvSpPr txBox="1"/>
          <p:nvPr/>
        </p:nvSpPr>
        <p:spPr>
          <a:xfrm>
            <a:off x="9327837" y="3428999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</a:t>
            </a:r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22AC83-4151-AFCF-082F-0AA084E71431}"/>
              </a:ext>
            </a:extLst>
          </p:cNvPr>
          <p:cNvSpPr txBox="1"/>
          <p:nvPr/>
        </p:nvSpPr>
        <p:spPr>
          <a:xfrm>
            <a:off x="990533" y="6508295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Salary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578F3-9E8C-0685-7536-1C9130C00852}"/>
              </a:ext>
            </a:extLst>
          </p:cNvPr>
          <p:cNvSpPr txBox="1"/>
          <p:nvPr/>
        </p:nvSpPr>
        <p:spPr>
          <a:xfrm>
            <a:off x="4168920" y="6508295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P_Days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47DCFF-48E6-3DE0-F19E-FF8560DF8474}"/>
              </a:ext>
            </a:extLst>
          </p:cNvPr>
          <p:cNvSpPr txBox="1"/>
          <p:nvPr/>
        </p:nvSpPr>
        <p:spPr>
          <a:xfrm>
            <a:off x="7347306" y="6508295"/>
            <a:ext cx="8010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P_Times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5558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Objective-3 (Univariate Analysis)</a:t>
            </a:r>
            <a:endParaRPr lang="en-IN" sz="3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13E8A-B398-51FA-BF18-B6292A8D913D}"/>
              </a:ext>
            </a:extLst>
          </p:cNvPr>
          <p:cNvGrpSpPr/>
          <p:nvPr/>
        </p:nvGrpSpPr>
        <p:grpSpPr>
          <a:xfrm>
            <a:off x="0" y="614378"/>
            <a:ext cx="5943600" cy="2728262"/>
            <a:chOff x="0" y="614379"/>
            <a:chExt cx="5577740" cy="216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B77931-AFC9-C918-DA7B-40AB8F43E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379"/>
              <a:ext cx="2594198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3300F4-41AD-C823-2E3F-D3376F35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674" y="614379"/>
              <a:ext cx="2980066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583067-4F71-BB09-93BC-B9888CB3F7B1}"/>
              </a:ext>
            </a:extLst>
          </p:cNvPr>
          <p:cNvGrpSpPr/>
          <p:nvPr/>
        </p:nvGrpSpPr>
        <p:grpSpPr>
          <a:xfrm>
            <a:off x="0" y="3904318"/>
            <a:ext cx="5943600" cy="2471618"/>
            <a:chOff x="12244" y="3196037"/>
            <a:chExt cx="5567038" cy="2160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F2674B-1C14-CB06-4C4B-C24F4AB3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" y="3196037"/>
              <a:ext cx="2590909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2B16E6F-2893-0088-27B5-44CEB27DA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042" y="3196037"/>
              <a:ext cx="296524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1CB0F5-EF5C-7316-DF45-6BA2505C11FD}"/>
              </a:ext>
            </a:extLst>
          </p:cNvPr>
          <p:cNvGrpSpPr/>
          <p:nvPr/>
        </p:nvGrpSpPr>
        <p:grpSpPr>
          <a:xfrm>
            <a:off x="6096000" y="614379"/>
            <a:ext cx="6096001" cy="2728261"/>
            <a:chOff x="6590461" y="614379"/>
            <a:chExt cx="5601539" cy="2160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75013D7-3B08-9903-22B6-4E1B047E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461" y="614379"/>
              <a:ext cx="2599694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1E0A05-224F-6745-F8B3-6B37EA352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155" y="614379"/>
              <a:ext cx="3001845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C70D75-3368-5164-92C0-5B3DF86F0087}"/>
              </a:ext>
            </a:extLst>
          </p:cNvPr>
          <p:cNvGrpSpPr/>
          <p:nvPr/>
        </p:nvGrpSpPr>
        <p:grpSpPr>
          <a:xfrm>
            <a:off x="6096000" y="3904318"/>
            <a:ext cx="6096000" cy="2471616"/>
            <a:chOff x="6658699" y="3196037"/>
            <a:chExt cx="5533301" cy="2160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88E54E8-FD5E-3E53-9B65-50C3310CB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99" y="3196037"/>
              <a:ext cx="2568061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1DF47DA-1EE1-5827-BC7D-4E0DBC36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6760" y="3196037"/>
              <a:ext cx="296524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0097594-CD1A-28B0-AC87-B1DA49142342}"/>
              </a:ext>
            </a:extLst>
          </p:cNvPr>
          <p:cNvSpPr txBox="1"/>
          <p:nvPr/>
        </p:nvSpPr>
        <p:spPr>
          <a:xfrm>
            <a:off x="2536939" y="3486664"/>
            <a:ext cx="4751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Age</a:t>
            </a:r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DBD781-D1CD-5898-CC32-F6FA44EF4901}"/>
              </a:ext>
            </a:extLst>
          </p:cNvPr>
          <p:cNvSpPr txBox="1"/>
          <p:nvPr/>
        </p:nvSpPr>
        <p:spPr>
          <a:xfrm>
            <a:off x="2441260" y="6461172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Balance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D6FB3-4B82-C5B6-761D-9F06B060F2DD}"/>
              </a:ext>
            </a:extLst>
          </p:cNvPr>
          <p:cNvSpPr txBox="1"/>
          <p:nvPr/>
        </p:nvSpPr>
        <p:spPr>
          <a:xfrm>
            <a:off x="8449328" y="6456359"/>
            <a:ext cx="13543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Call_Duration_Min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3DF290-CACA-90B9-C7B8-79C59BB110C9}"/>
              </a:ext>
            </a:extLst>
          </p:cNvPr>
          <p:cNvSpPr txBox="1"/>
          <p:nvPr/>
        </p:nvSpPr>
        <p:spPr>
          <a:xfrm>
            <a:off x="7704584" y="3501904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1463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Objective-4 (Bivariate Analysis) [</a:t>
            </a:r>
            <a:r>
              <a:rPr lang="en-US" sz="3600" b="1" dirty="0" err="1"/>
              <a:t>For_Categorical_Variables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2C105A-961F-7C1D-5731-8D7E12FEC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70302"/>
              </p:ext>
            </p:extLst>
          </p:nvPr>
        </p:nvGraphicFramePr>
        <p:xfrm>
          <a:off x="129081" y="855486"/>
          <a:ext cx="2880000" cy="17480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2124399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2157594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738528889"/>
                    </a:ext>
                  </a:extLst>
                </a:gridCol>
              </a:tblGrid>
              <a:tr h="19111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effectLst/>
                        </a:rPr>
                        <a:t>Contact_Mode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112009"/>
                  </a:ext>
                </a:extLst>
              </a:tr>
              <a:tr h="31553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826743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cellular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24918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4367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35747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telephone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91233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12490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530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609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FDDE1-D48F-4277-F088-28A2A369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21351"/>
              </p:ext>
            </p:extLst>
          </p:nvPr>
        </p:nvGraphicFramePr>
        <p:xfrm>
          <a:off x="129081" y="2974378"/>
          <a:ext cx="2880000" cy="37862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1471450110"/>
                    </a:ext>
                  </a:extLst>
                </a:gridCol>
                <a:gridCol w="921840">
                  <a:extLst>
                    <a:ext uri="{9D8B030D-6E8A-4147-A177-3AD203B41FA5}">
                      <a16:colId xmlns:a16="http://schemas.microsoft.com/office/drawing/2014/main" val="3600444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0912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2748110"/>
                    </a:ext>
                  </a:extLst>
                </a:gridCol>
              </a:tblGrid>
              <a:tr h="367347">
                <a:tc rowSpan="2">
                  <a:txBody>
                    <a:bodyPr/>
                    <a:lstStyle/>
                    <a:p>
                      <a:pPr algn="ctr" fontAlgn="ctr"/>
                      <a:br>
                        <a:rPr lang="en-IN" sz="1400" b="1" dirty="0">
                          <a:effectLst/>
                          <a:highlight>
                            <a:srgbClr val="00FF00"/>
                          </a:highlight>
                        </a:rPr>
                      </a:br>
                      <a:endParaRPr lang="en-IN" sz="1400" b="1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ctr"/>
                      <a:r>
                        <a:rPr lang="en-IN" sz="1400" b="1" dirty="0" err="1">
                          <a:effectLst/>
                          <a:highlight>
                            <a:srgbClr val="00FF00"/>
                          </a:highlight>
                        </a:rPr>
                        <a:t>Past_Targeted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  <a:highlight>
                            <a:srgbClr val="00FF00"/>
                          </a:highlight>
                        </a:rPr>
                        <a:t>Previous_Contact_Outcome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IN" sz="1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Opening_of_Term-deposit_Acct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700" dirty="0"/>
                    </a:p>
                  </a:txBody>
                  <a:tcPr marL="88803" marR="88803" marT="44401" marB="4440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3886391"/>
                  </a:ext>
                </a:extLst>
              </a:tr>
              <a:tr h="25714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75371"/>
                  </a:ext>
                </a:extLst>
              </a:tr>
              <a:tr h="146939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failure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735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163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72924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other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268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69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72463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success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135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274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07232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5648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828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18246"/>
                  </a:ext>
                </a:extLst>
              </a:tr>
              <a:tr h="146939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failure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3548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455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40059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other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1265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238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77604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success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704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09891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unknown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27927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2556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9011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D5FA3A-6C6F-9A68-D4DF-F4A562968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77301"/>
              </p:ext>
            </p:extLst>
          </p:nvPr>
        </p:nvGraphicFramePr>
        <p:xfrm>
          <a:off x="3451000" y="846425"/>
          <a:ext cx="4170680" cy="3261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448509473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69161634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19745159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1799991671"/>
                    </a:ext>
                  </a:extLst>
                </a:gridCol>
                <a:gridCol w="819561">
                  <a:extLst>
                    <a:ext uri="{9D8B030D-6E8A-4147-A177-3AD203B41FA5}">
                      <a16:colId xmlns:a16="http://schemas.microsoft.com/office/drawing/2014/main" val="141533069"/>
                    </a:ext>
                  </a:extLst>
                </a:gridCol>
              </a:tblGrid>
              <a:tr h="436813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Past_Loan_Default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Housing_Loan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Personal_Loan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93794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120618"/>
                  </a:ext>
                </a:extLst>
              </a:tr>
              <a:tr h="265208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  <a:highlight>
                            <a:srgbClr val="FFFF00"/>
                          </a:highlight>
                        </a:rPr>
                        <a:t>no</a:t>
                      </a:r>
                      <a:endParaRPr lang="en-IN" sz="1400" b="1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13873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3119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91813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2498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211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22884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18814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1647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315780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3976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258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246016"/>
                  </a:ext>
                </a:extLst>
              </a:tr>
              <a:tr h="265208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197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816211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160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7251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280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22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5356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126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7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902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332A97-29DD-4F61-DAE3-6DB3C792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89074"/>
              </p:ext>
            </p:extLst>
          </p:nvPr>
        </p:nvGraphicFramePr>
        <p:xfrm>
          <a:off x="3451000" y="4369747"/>
          <a:ext cx="4170680" cy="2042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2964">
                  <a:extLst>
                    <a:ext uri="{9D8B030D-6E8A-4147-A177-3AD203B41FA5}">
                      <a16:colId xmlns:a16="http://schemas.microsoft.com/office/drawing/2014/main" val="874048240"/>
                    </a:ext>
                  </a:extLst>
                </a:gridCol>
                <a:gridCol w="869766">
                  <a:extLst>
                    <a:ext uri="{9D8B030D-6E8A-4147-A177-3AD203B41FA5}">
                      <a16:colId xmlns:a16="http://schemas.microsoft.com/office/drawing/2014/main" val="1127583540"/>
                    </a:ext>
                  </a:extLst>
                </a:gridCol>
                <a:gridCol w="807950">
                  <a:extLst>
                    <a:ext uri="{9D8B030D-6E8A-4147-A177-3AD203B41FA5}">
                      <a16:colId xmlns:a16="http://schemas.microsoft.com/office/drawing/2014/main" val="96648089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Customer_Education_Level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3354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4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primary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6260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81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  <a:highlight>
                            <a:srgbClr val="FFFF00"/>
                          </a:highlight>
                        </a:rPr>
                        <a:t>secondary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20753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2449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7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tertiary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11306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429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1605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8661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2EFDE0D-8E97-C565-2647-89B860DB0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70942"/>
              </p:ext>
            </p:extLst>
          </p:nvPr>
        </p:nvGraphicFramePr>
        <p:xfrm>
          <a:off x="8063599" y="1253330"/>
          <a:ext cx="3600000" cy="43513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7096124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698255021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1054917006"/>
                    </a:ext>
                  </a:extLst>
                </a:gridCol>
              </a:tblGrid>
              <a:tr h="31081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  <a:latin typeface="+mn-lt"/>
                        </a:rPr>
                        <a:t>Customer_Job</a:t>
                      </a:r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  <a:latin typeface="+mn-lt"/>
                        </a:rPr>
                        <a:t>Opening_of_Term-deposit_Acct</a:t>
                      </a:r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74845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39681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admin.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4541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630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5908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blue-collar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9024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708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38281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entrepreneur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1364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5915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housemaid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1131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02574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management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8157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1301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0878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retired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1748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516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46065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self-employed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1393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186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3418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services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3785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369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8567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student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669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269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6784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technician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6757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840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52936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unemployed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1101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202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6137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unknown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254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46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69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Objective-4 (Bivariate Analysis) [</a:t>
            </a:r>
            <a:r>
              <a:rPr lang="en-US" sz="3600" b="1" dirty="0" err="1"/>
              <a:t>For_Continuous_Variables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8802F0-6398-5797-0D0B-8D69E869B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52773"/>
              </p:ext>
            </p:extLst>
          </p:nvPr>
        </p:nvGraphicFramePr>
        <p:xfrm>
          <a:off x="1498600" y="918058"/>
          <a:ext cx="91947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3459846449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1086409525"/>
                    </a:ext>
                  </a:extLst>
                </a:gridCol>
                <a:gridCol w="2306319">
                  <a:extLst>
                    <a:ext uri="{9D8B030D-6E8A-4147-A177-3AD203B41FA5}">
                      <a16:colId xmlns:a16="http://schemas.microsoft.com/office/drawing/2014/main" val="27455349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Opening_of_Term-deposit_Acct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023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05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Call_Duration_Min_1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7.10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5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Balance_1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417.0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733.3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56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No_of_Campaigns_Customer_Contacted_1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727873"/>
                  </a:ext>
                </a:extLst>
              </a:tr>
            </a:tbl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AAB6CEC-B118-860E-03E2-92BEC9823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650635"/>
              </p:ext>
            </p:extLst>
          </p:nvPr>
        </p:nvGraphicFramePr>
        <p:xfrm>
          <a:off x="1056640" y="3352800"/>
          <a:ext cx="10078720" cy="328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65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1564</Words>
  <Application>Microsoft Office PowerPoint</Application>
  <PresentationFormat>Widescreen</PresentationFormat>
  <Paragraphs>436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Name-Aniruddha M. Khedkar Graded Project on EDA(Python)  Title- Exploratory Data Analysis to Evaluate and Optimize Bank Telemarketing Campaign for Revenue Enhancement</vt:lpstr>
      <vt:lpstr>Business Understanding-</vt:lpstr>
      <vt:lpstr>Objective-1 (Understanding the Dataset)</vt:lpstr>
      <vt:lpstr>PowerPoint Presentation</vt:lpstr>
      <vt:lpstr>Objective-2 (Descriptive Statistics)</vt:lpstr>
      <vt:lpstr>Objective-3 (Univariate Analysis)[For_Continuous_Variables]</vt:lpstr>
      <vt:lpstr>Objective-3 (Univariate Analysis)</vt:lpstr>
      <vt:lpstr>Objective-4 (Bivariate Analysis) [For_Categorical_Variables]</vt:lpstr>
      <vt:lpstr>Objective-4 (Bivariate Analysis) [For_Continuous_Variables]</vt:lpstr>
      <vt:lpstr>Objective-5 (Categorial Variable Analysis)</vt:lpstr>
      <vt:lpstr>Objective-6 (Temporal Analysis)</vt:lpstr>
      <vt:lpstr>Objective-7 (Feature Engineering)</vt:lpstr>
      <vt:lpstr>Objective-9 (Outlier Detection and Handling) [IQR Method[~10% of total data]]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Name-Aniruddha M. Khedkar Batch- ABADS (12) Graded Project on MS Excel</dc:title>
  <dc:creator>Aniruddha Khedkar</dc:creator>
  <cp:lastModifiedBy>Aniruddha Khedkar</cp:lastModifiedBy>
  <cp:revision>337</cp:revision>
  <dcterms:created xsi:type="dcterms:W3CDTF">2024-02-18T14:49:16Z</dcterms:created>
  <dcterms:modified xsi:type="dcterms:W3CDTF">2024-09-09T13:19:07Z</dcterms:modified>
</cp:coreProperties>
</file>