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122" y="2547462"/>
            <a:ext cx="9144000" cy="17630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sz="4900" b="1" dirty="0">
                <a:ln>
                  <a:solidFill>
                    <a:sysClr val="windowText" lastClr="000000"/>
                  </a:solidFill>
                </a:ln>
              </a:rPr>
              <a:t>Title-SQL Data Analysis &amp; Visualization With Power BI for FDA.</a:t>
            </a:r>
            <a:endParaRPr lang="en-IN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2C5-88C4-F765-5D15-5FAB5257B094}"/>
              </a:ext>
            </a:extLst>
          </p:cNvPr>
          <p:cNvSpPr txBox="1">
            <a:spLocks/>
          </p:cNvSpPr>
          <p:nvPr/>
        </p:nvSpPr>
        <p:spPr>
          <a:xfrm>
            <a:off x="838200" y="95179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/>
              <a:t>Dashboard For FDA Data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595CC-8A33-35AC-217B-6FC15C35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39" y="559713"/>
            <a:ext cx="8047811" cy="6298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63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D442-89F8-6A10-4A7A-7E062EF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873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Conclusion-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E01FA-2C65-FBC2-EF87-0B12ADA4E1F6}"/>
              </a:ext>
            </a:extLst>
          </p:cNvPr>
          <p:cNvSpPr txBox="1"/>
          <p:nvPr/>
        </p:nvSpPr>
        <p:spPr>
          <a:xfrm>
            <a:off x="769855" y="867529"/>
            <a:ext cx="10652289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Total no of applications from drug sponsors for drugs and their rate of approval from FDA end is also increasing, till 2002.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Post 2002, there is a sudden decrease in the total no of applications and approvals from FDA end.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After Mid 1985’s there can be seen a rise in drug approval application, for specific therapeutic area. 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More no of applicants can be seen applying to receive drug approvals.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Low &amp; Mid Dosage are likely to get approvals from FDA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AB, AP, and the AA are the therapeutic classes which had received highest no of approvals. 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Table-Form of drug and Oral-Type of dosage, had received highest approvals.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Most of the products were in the state of being marketed or in the state of pending.</a:t>
            </a:r>
          </a:p>
        </p:txBody>
      </p:sp>
    </p:spTree>
    <p:extLst>
      <p:ext uri="{BB962C8B-B14F-4D97-AF65-F5344CB8AC3E}">
        <p14:creationId xmlns:p14="http://schemas.microsoft.com/office/powerpoint/2010/main" val="312429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24125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Business Understanding-</a:t>
            </a:r>
            <a:endParaRPr lang="en-IN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838200" y="1290768"/>
            <a:ext cx="10515600" cy="110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The U.S. Food and Drug Administration (FDA) is a federal agency responsible for safeguarding public health in the United States (Drugs, Forms, Approvals, Market Status)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667996" y="2373757"/>
            <a:ext cx="10515600" cy="9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SQL-</a:t>
            </a:r>
            <a:endParaRPr lang="en-IN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667996" y="3487553"/>
            <a:ext cx="10515600" cy="23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Schema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Table &amp; Data Addition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ER Diagram in SQL (Understanding PK &amp; FK)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Query Writing (Data Retrieval)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1F1FE8-2456-3622-6CEE-9F1A20882539}"/>
              </a:ext>
            </a:extLst>
          </p:cNvPr>
          <p:cNvSpPr txBox="1">
            <a:spLocks/>
          </p:cNvSpPr>
          <p:nvPr/>
        </p:nvSpPr>
        <p:spPr>
          <a:xfrm>
            <a:off x="555396" y="5341163"/>
            <a:ext cx="105156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Chart Preparation &amp; Dashboard Creation (Power BI)-</a:t>
            </a:r>
            <a:endParaRPr lang="en-IN" sz="32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B57CA-CC49-ADA9-187C-0988CFEB563A}"/>
              </a:ext>
            </a:extLst>
          </p:cNvPr>
          <p:cNvSpPr/>
          <p:nvPr/>
        </p:nvSpPr>
        <p:spPr>
          <a:xfrm>
            <a:off x="8752003" y="3301064"/>
            <a:ext cx="2318993" cy="1600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Informative Report Pertaining to Approvals, Market Status of Various Types of Drugs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4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ER-Diagram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9072-3B51-A7DF-10BA-113324BB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89" y="707061"/>
            <a:ext cx="8466554" cy="6066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1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7AF2-D1F4-C523-8123-32F1D0AF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604396" cy="1046376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Objective 1-Visualize the yearly approval trends of drugs. Highlight any significant patterns and/or fluctuations, if any.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A6FE3-1875-D4A7-77A1-720B84EEFE17}"/>
              </a:ext>
            </a:extLst>
          </p:cNvPr>
          <p:cNvSpPr/>
          <p:nvPr/>
        </p:nvSpPr>
        <p:spPr>
          <a:xfrm>
            <a:off x="9184640" y="4418331"/>
            <a:ext cx="2811878" cy="1907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Year- 2002,2000,2001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Maximum no of Drugs Approved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6D53A-F216-0667-E999-D66D1DB8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142"/>
            <a:ext cx="8986247" cy="511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BB7B0-81DF-CAB8-0E75-475D6CAE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422" y="724142"/>
            <a:ext cx="2461473" cy="3178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5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56E8-8340-F990-FBDF-B671215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310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Objective 2- Explore approval trends over the years based on different sponsors. Uncover patterns and changes in approval rates among sponsors.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E0FB-C797-CC07-82AC-0B6A4C121C92}"/>
              </a:ext>
            </a:extLst>
          </p:cNvPr>
          <p:cNvSpPr txBox="1"/>
          <p:nvPr/>
        </p:nvSpPr>
        <p:spPr>
          <a:xfrm>
            <a:off x="109978" y="5463360"/>
            <a:ext cx="11972041" cy="1143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From the 1980 onwards, the number of applicant/Sponsor has been continuously growing.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highest surge can be observed between mid 1990’s and 2010’s.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E9912-5077-F6E2-62F6-6A39A645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14" y="892759"/>
            <a:ext cx="6841767" cy="45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839E-280E-3411-EF57-EE009AB5A3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1085922" cy="6504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3 - Visualize the segmentation of products based on </a:t>
            </a:r>
            <a:r>
              <a:rPr lang="en-US" sz="3200" b="1" dirty="0" err="1"/>
              <a:t>MarketingStatus</a:t>
            </a:r>
            <a:r>
              <a:rPr lang="en-US" sz="3200" b="1" dirty="0"/>
              <a:t>.</a:t>
            </a:r>
            <a:endParaRPr lang="en-IN" sz="3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51210-E67B-06B3-5EE9-50BE9DC19C32}"/>
              </a:ext>
            </a:extLst>
          </p:cNvPr>
          <p:cNvSpPr txBox="1"/>
          <p:nvPr/>
        </p:nvSpPr>
        <p:spPr>
          <a:xfrm>
            <a:off x="986352" y="5657670"/>
            <a:ext cx="102192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Application_Type</a:t>
            </a:r>
            <a:r>
              <a:rPr lang="en-US" b="1" dirty="0"/>
              <a:t>: (A): </a:t>
            </a:r>
            <a:r>
              <a:rPr lang="en-US" dirty="0"/>
              <a:t>Abbreviated New Drug Application (ANDA) Followed by </a:t>
            </a:r>
            <a:r>
              <a:rPr lang="en-IN" dirty="0"/>
              <a:t>New Drug Application (NDA)</a:t>
            </a:r>
          </a:p>
          <a:p>
            <a:r>
              <a:rPr lang="en-IN" b="1" dirty="0" err="1"/>
              <a:t>Product_Market_Status</a:t>
            </a:r>
            <a:r>
              <a:rPr lang="en-IN" b="1" dirty="0"/>
              <a:t> : </a:t>
            </a:r>
            <a:r>
              <a:rPr lang="en-IN" dirty="0"/>
              <a:t>(1-3-2-4) [Marketed-Pending-Withdrawn-Premarket]</a:t>
            </a:r>
          </a:p>
          <a:p>
            <a:r>
              <a:rPr lang="en-IN" b="1" dirty="0" err="1"/>
              <a:t>Chemical_Type_Code</a:t>
            </a:r>
            <a:r>
              <a:rPr lang="en-IN" b="1" dirty="0"/>
              <a:t>: </a:t>
            </a:r>
            <a:r>
              <a:rPr lang="en-IN" dirty="0"/>
              <a:t>1,3,4,5 AND </a:t>
            </a:r>
            <a:r>
              <a:rPr lang="en-IN" b="1" dirty="0" err="1"/>
              <a:t>Form_of_Drug</a:t>
            </a:r>
            <a:r>
              <a:rPr lang="en-IN" b="1" dirty="0"/>
              <a:t>: </a:t>
            </a:r>
            <a:r>
              <a:rPr lang="en-IN" dirty="0"/>
              <a:t>Tablet AND </a:t>
            </a:r>
            <a:r>
              <a:rPr lang="en-IN" b="1" dirty="0" err="1"/>
              <a:t>Mode_of_Drug_delivery</a:t>
            </a:r>
            <a:r>
              <a:rPr lang="en-IN" b="1" dirty="0"/>
              <a:t>: </a:t>
            </a:r>
            <a:r>
              <a:rPr lang="en-IN" dirty="0"/>
              <a:t>Oral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26336-E071-97D2-EAB0-6327E610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97" y="413888"/>
            <a:ext cx="2913697" cy="2710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D9973-E5C2-1EAB-B0AD-9EDB52DF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4" y="428240"/>
            <a:ext cx="3958693" cy="2682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D7D1B-833E-CF62-9CFB-0255F7CA4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76" y="3124809"/>
            <a:ext cx="3885127" cy="2445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F269DE-61FC-4312-353D-B5CBF9143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11" y="3124809"/>
            <a:ext cx="3867465" cy="2445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D5AB6F-F0E7-B3EF-1D4B-EA4AA6EA1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7" y="3110457"/>
            <a:ext cx="3285611" cy="2445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25D353-2569-D29D-300D-0B49613CA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1" y="413888"/>
            <a:ext cx="3321941" cy="2682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6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B4FE81-62C7-E25D-04FF-E4A690BFB0E8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Objective 4 - Show the total number of applications for each </a:t>
            </a:r>
            <a:r>
              <a:rPr lang="en-US" sz="2800" dirty="0" err="1"/>
              <a:t>MarketingStatus</a:t>
            </a:r>
            <a:r>
              <a:rPr lang="en-US" sz="2800" dirty="0"/>
              <a:t>. Enable users to filter by years and </a:t>
            </a:r>
            <a:r>
              <a:rPr lang="en-US" sz="2800" dirty="0" err="1"/>
              <a:t>MarketingStatus</a:t>
            </a:r>
            <a:r>
              <a:rPr lang="en-US" sz="2800" dirty="0"/>
              <a:t> for detailed analysis. 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F4F4E-AB36-7F7D-12C6-8D269AD537E4}"/>
              </a:ext>
            </a:extLst>
          </p:cNvPr>
          <p:cNvSpPr txBox="1"/>
          <p:nvPr/>
        </p:nvSpPr>
        <p:spPr>
          <a:xfrm>
            <a:off x="7075457" y="2796200"/>
            <a:ext cx="48170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MarketingStatus-1 (Marketed) observed highest no of count across the years.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There is a drastic reduction in total no of </a:t>
            </a:r>
            <a:r>
              <a:rPr lang="en-IN" dirty="0" err="1"/>
              <a:t>MarketingStatus</a:t>
            </a:r>
            <a:r>
              <a:rPr lang="en-IN" dirty="0"/>
              <a:t>, as the total no of applications for approval seen drop over the same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861FB-D6F7-24B3-074A-A9FBB027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6" y="1238023"/>
            <a:ext cx="6309907" cy="5235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429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514-23D6-CFC4-0FF0-D88D7CD64FE3}"/>
              </a:ext>
            </a:extLst>
          </p:cNvPr>
          <p:cNvSpPr txBox="1">
            <a:spLocks/>
          </p:cNvSpPr>
          <p:nvPr/>
        </p:nvSpPr>
        <p:spPr>
          <a:xfrm>
            <a:off x="0" y="79944"/>
            <a:ext cx="12192000" cy="9004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  <a:ea typeface="+mn-ea"/>
                <a:cs typeface="+mn-cs"/>
              </a:rPr>
              <a:t>Objective 5 - Analyze the grouping of drugs by dosage form. Visualize the distribution of approvals across different forms. Identify the most successful dosage form.</a:t>
            </a:r>
            <a:endParaRPr lang="en-IN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3309B-D6E8-591C-A526-C7F05A1E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18047"/>
              </p:ext>
            </p:extLst>
          </p:nvPr>
        </p:nvGraphicFramePr>
        <p:xfrm>
          <a:off x="8196186" y="2445941"/>
          <a:ext cx="3575105" cy="1518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5105">
                  <a:extLst>
                    <a:ext uri="{9D8B030D-6E8A-4147-A177-3AD203B41FA5}">
                      <a16:colId xmlns:a16="http://schemas.microsoft.com/office/drawing/2014/main" val="3443638244"/>
                    </a:ext>
                  </a:extLst>
                </a:gridCol>
              </a:tblGrid>
              <a:tr h="15183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Tablet is most successful dosage form in terms of approval.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531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A62C630-BDAA-7D96-4AC1-D499E13C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8" y="980387"/>
            <a:ext cx="7685416" cy="4449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33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3E545B-6FB4-D64A-0542-DDF84F591E6D}"/>
              </a:ext>
            </a:extLst>
          </p:cNvPr>
          <p:cNvSpPr txBox="1">
            <a:spLocks/>
          </p:cNvSpPr>
          <p:nvPr/>
        </p:nvSpPr>
        <p:spPr>
          <a:xfrm>
            <a:off x="0" y="79944"/>
            <a:ext cx="12192000" cy="9233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dirty="0">
                <a:latin typeface="+mn-lt"/>
                <a:ea typeface="+mn-ea"/>
                <a:cs typeface="+mn-cs"/>
              </a:rPr>
              <a:t>Objective 6 – Visualize drug approvals based on therapeutic classes. Identify classes with the highest number of approvals.</a:t>
            </a:r>
            <a:endParaRPr lang="en-IN" sz="26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F5F04-0370-47AF-BCC2-5BCCA3B38F99}"/>
              </a:ext>
            </a:extLst>
          </p:cNvPr>
          <p:cNvSpPr txBox="1"/>
          <p:nvPr/>
        </p:nvSpPr>
        <p:spPr>
          <a:xfrm>
            <a:off x="8636001" y="2551837"/>
            <a:ext cx="2692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AB, AP, and AA are the classes thar received highest no of approvals, over the time frame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9AB9A-4DB9-BDF3-0A4A-1449BF2FE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8" y="1083548"/>
            <a:ext cx="7522903" cy="4931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35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533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Title-SQL Data Analysis &amp; Visualization With Power BI for FDA.</vt:lpstr>
      <vt:lpstr>Business Understanding-</vt:lpstr>
      <vt:lpstr>ER-Diagram</vt:lpstr>
      <vt:lpstr>Objective 1-Visualize the yearly approval trends of drugs. Highlight any significant patterns and/or fluctuations, if any. </vt:lpstr>
      <vt:lpstr>Objective 2- Explore approval trends over the years based on different sponsors. Uncover patterns and changes in approval rates among sponsors.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202</cp:revision>
  <dcterms:created xsi:type="dcterms:W3CDTF">2024-02-18T14:49:16Z</dcterms:created>
  <dcterms:modified xsi:type="dcterms:W3CDTF">2024-07-24T10:48:28Z</dcterms:modified>
</cp:coreProperties>
</file>