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609-12D6-DBBB-DDC6-A34A39F00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00C98-3474-12B8-90F3-AB1C901BD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4EB673-5B49-B49E-FAD4-94D11A753F97}"/>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1421F8CD-0471-34EA-34A5-79A445C3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EFFDE-2965-7924-B00C-7770787A21E8}"/>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210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64-8C0A-CE0E-113F-CF0DE3A3A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0D3424-9C46-1CF0-8A3B-F6DA8EF90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5E9F2-97A0-851E-6850-CE2184AA6E4C}"/>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CAF89ACD-684D-CF8F-334F-385142C9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85B96-2CC0-E675-FB24-8CA7178BED7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627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18DD4-5864-7339-6219-1C435965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AB6A8-689D-6EC7-C6A3-981C69B05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1E24-63C6-E080-9FB0-F9B9648C3895}"/>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BB77D8A4-5837-D96A-5000-16DA9F95E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214B8-ECB0-93AB-0E36-07DB354DDC16}"/>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95425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2FC-6243-6BA9-B9A7-8F547E297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14BC3-D455-EE5D-8EC1-46E0A40A0D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22627-B6BD-68AC-5358-BA17DD21D6A7}"/>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04397814-29E4-0DA3-52F0-973C9BEDB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52A1-AEB4-60A9-3DBE-37FD4917F5B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11386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DF36-7313-21CA-9E22-5BE48FB4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3E4EE3-9585-5D2B-238A-D8BB0E3E2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19FD0-2161-FB7E-CA8D-E501C40B265B}"/>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A83A2EEC-8381-FE03-DF2D-2CD15B89A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875231-B4CF-1868-AC67-68F4BAE08774}"/>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6465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269C-0243-35E3-CC9F-A5D66555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173176-1B66-C3FC-57F4-AA30C0701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11FF-CF17-AE84-A180-233CC1BE7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FEB1B-E2C9-5D8D-3BFF-8B7C2CF62C5E}"/>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FE37225C-C0AC-5D55-1FED-6B1A1AAAB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1153BE-25CC-358E-C3A0-9133376A3EA7}"/>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4194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185-19A6-F9B1-B840-E1E0FA995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966671-7AD7-0941-4F5C-A24550C8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5E934-7B59-B7D2-01C1-E5DD15DE09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9361B-A4FB-1CFF-6569-324175518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3D950-8F4D-702C-D7EB-30F109195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4305A-9E23-AD06-D393-AE915A35DAA8}"/>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8" name="Footer Placeholder 7">
            <a:extLst>
              <a:ext uri="{FF2B5EF4-FFF2-40B4-BE49-F238E27FC236}">
                <a16:creationId xmlns:a16="http://schemas.microsoft.com/office/drawing/2014/main" id="{5F74B1CE-F113-4D09-C58A-CAD1129D88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A3FB5-9CBA-8F6E-926B-A3D0AD784D49}"/>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7057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0E8-BD57-D02D-3821-B056946C5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67F87-46CF-934C-9F28-EE5B827B3C43}"/>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4" name="Footer Placeholder 3">
            <a:extLst>
              <a:ext uri="{FF2B5EF4-FFF2-40B4-BE49-F238E27FC236}">
                <a16:creationId xmlns:a16="http://schemas.microsoft.com/office/drawing/2014/main" id="{CF1B0E83-C952-44F1-4042-D92460C487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D915E4-0B43-AB6F-1DDE-420C6EA2BFCE}"/>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25986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8EFC2-3CB4-1486-F2BB-DE0873A326C6}"/>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3" name="Footer Placeholder 2">
            <a:extLst>
              <a:ext uri="{FF2B5EF4-FFF2-40B4-BE49-F238E27FC236}">
                <a16:creationId xmlns:a16="http://schemas.microsoft.com/office/drawing/2014/main" id="{FF026975-4AE0-3F30-75F5-33D73B41E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2CEE8-B3A7-9EEF-7982-5F8C4BA0FF1C}"/>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40634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C9DA-8F26-5E10-A96D-B4E0DADDB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87FDE-540F-EF5D-42BF-3178E861B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90A62-D789-5330-08CE-8C950C72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6DB17-6B6A-EB8B-FC8E-047E62F78DF4}"/>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983722E8-B174-E8A0-A7CB-E05F3EDC1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BA644-BE4D-86D2-52C5-4C13A6FC8292}"/>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19874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7D9A-2822-D1F2-EBD0-438B8F7E0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B2AB5-F0B3-97F5-0D25-C4401EF1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50C51-2121-1273-B28B-6A10B5BB1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8A641-2F38-30C0-AA35-DD30D021FDB3}"/>
              </a:ext>
            </a:extLst>
          </p:cNvPr>
          <p:cNvSpPr>
            <a:spLocks noGrp="1"/>
          </p:cNvSpPr>
          <p:nvPr>
            <p:ph type="dt" sz="half" idx="10"/>
          </p:nvPr>
        </p:nvSpPr>
        <p:spPr/>
        <p:txBody>
          <a:bodyPr/>
          <a:lstStyle/>
          <a:p>
            <a:fld id="{3EFB6AEB-7BAD-444A-81A6-F3C5AE8BE511}" type="datetimeFigureOut">
              <a:rPr lang="en-IN" smtClean="0"/>
              <a:t>21-04-2024</a:t>
            </a:fld>
            <a:endParaRPr lang="en-IN"/>
          </a:p>
        </p:txBody>
      </p:sp>
      <p:sp>
        <p:nvSpPr>
          <p:cNvPr id="6" name="Footer Placeholder 5">
            <a:extLst>
              <a:ext uri="{FF2B5EF4-FFF2-40B4-BE49-F238E27FC236}">
                <a16:creationId xmlns:a16="http://schemas.microsoft.com/office/drawing/2014/main" id="{6D055541-4F9A-D19D-DD94-66BB81C82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729D0-1AC8-BEF1-4051-73B28216716A}"/>
              </a:ext>
            </a:extLst>
          </p:cNvPr>
          <p:cNvSpPr>
            <a:spLocks noGrp="1"/>
          </p:cNvSpPr>
          <p:nvPr>
            <p:ph type="sldNum" sz="quarter" idx="12"/>
          </p:nvPr>
        </p:nvSpPr>
        <p:spPr/>
        <p:txBody>
          <a:bodyPr/>
          <a:lstStyle/>
          <a:p>
            <a:fld id="{C5886829-D934-439F-B235-6A0C82385540}" type="slidenum">
              <a:rPr lang="en-IN" smtClean="0"/>
              <a:t>‹#›</a:t>
            </a:fld>
            <a:endParaRPr lang="en-IN"/>
          </a:p>
        </p:txBody>
      </p:sp>
    </p:spTree>
    <p:extLst>
      <p:ext uri="{BB962C8B-B14F-4D97-AF65-F5344CB8AC3E}">
        <p14:creationId xmlns:p14="http://schemas.microsoft.com/office/powerpoint/2010/main" val="38481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E8F5-3667-7DEE-2837-4D4529AF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7DF72E-AA3B-9E63-01BC-76BD5D06D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49F6F-1B9D-5383-D771-9D5C33E02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B6AEB-7BAD-444A-81A6-F3C5AE8BE511}" type="datetimeFigureOut">
              <a:rPr lang="en-IN" smtClean="0"/>
              <a:t>21-04-2024</a:t>
            </a:fld>
            <a:endParaRPr lang="en-IN"/>
          </a:p>
        </p:txBody>
      </p:sp>
      <p:sp>
        <p:nvSpPr>
          <p:cNvPr id="5" name="Footer Placeholder 4">
            <a:extLst>
              <a:ext uri="{FF2B5EF4-FFF2-40B4-BE49-F238E27FC236}">
                <a16:creationId xmlns:a16="http://schemas.microsoft.com/office/drawing/2014/main" id="{59981581-0CC0-20F0-0A94-A688D9B2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8011B-D27D-DC6D-4B23-0BA0C58AC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86829-D934-439F-B235-6A0C82385540}" type="slidenum">
              <a:rPr lang="en-IN" smtClean="0"/>
              <a:t>‹#›</a:t>
            </a:fld>
            <a:endParaRPr lang="en-IN"/>
          </a:p>
        </p:txBody>
      </p:sp>
    </p:spTree>
    <p:extLst>
      <p:ext uri="{BB962C8B-B14F-4D97-AF65-F5344CB8AC3E}">
        <p14:creationId xmlns:p14="http://schemas.microsoft.com/office/powerpoint/2010/main" val="304971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FC62-D7D7-94D4-3E47-4A30E3041ECC}"/>
              </a:ext>
            </a:extLst>
          </p:cNvPr>
          <p:cNvSpPr>
            <a:spLocks noGrp="1"/>
          </p:cNvSpPr>
          <p:nvPr>
            <p:ph type="ctrTitle"/>
          </p:nvPr>
        </p:nvSpPr>
        <p:spPr>
          <a:xfrm>
            <a:off x="1524000" y="895546"/>
            <a:ext cx="9144000" cy="4364873"/>
          </a:xfrm>
          <a:solidFill>
            <a:schemeClr val="bg1"/>
          </a:solidFill>
          <a:ln>
            <a:solidFill>
              <a:schemeClr val="tx1"/>
            </a:solidFill>
          </a:ln>
        </p:spPr>
        <p:txBody>
          <a:bodyPr>
            <a:normAutofit/>
          </a:bodyPr>
          <a:lstStyle/>
          <a:p>
            <a:r>
              <a:rPr lang="en-US" b="1" dirty="0">
                <a:ln>
                  <a:solidFill>
                    <a:sysClr val="windowText" lastClr="000000"/>
                  </a:solidFill>
                </a:ln>
              </a:rPr>
              <a:t>Name-Aniruddha M. Khedkar</a:t>
            </a:r>
            <a:br>
              <a:rPr lang="en-US" b="1" dirty="0">
                <a:ln>
                  <a:solidFill>
                    <a:sysClr val="windowText" lastClr="000000"/>
                  </a:solidFill>
                </a:ln>
              </a:rPr>
            </a:br>
            <a:r>
              <a:rPr lang="en-US" b="1" dirty="0">
                <a:ln>
                  <a:solidFill>
                    <a:sysClr val="windowText" lastClr="000000"/>
                  </a:solidFill>
                </a:ln>
              </a:rPr>
              <a:t>Graded Project on Power BI</a:t>
            </a:r>
            <a:br>
              <a:rPr lang="en-US" b="1" dirty="0">
                <a:ln>
                  <a:solidFill>
                    <a:sysClr val="windowText" lastClr="000000"/>
                  </a:solidFill>
                </a:ln>
              </a:rPr>
            </a:br>
            <a:br>
              <a:rPr lang="en-US" b="1" dirty="0">
                <a:ln>
                  <a:solidFill>
                    <a:sysClr val="windowText" lastClr="000000"/>
                  </a:solidFill>
                </a:ln>
              </a:rPr>
            </a:br>
            <a:r>
              <a:rPr lang="en-US" sz="4900" b="1" dirty="0">
                <a:ln>
                  <a:solidFill>
                    <a:sysClr val="windowText" lastClr="000000"/>
                  </a:solidFill>
                </a:ln>
              </a:rPr>
              <a:t>Title-Analysis of Airbnb Data To Understand Customer Satisfaction.</a:t>
            </a:r>
            <a:endParaRPr lang="en-IN" b="1" dirty="0">
              <a:ln>
                <a:solidFill>
                  <a:sysClr val="windowText" lastClr="000000"/>
                </a:solidFill>
              </a:ln>
            </a:endParaRPr>
          </a:p>
        </p:txBody>
      </p:sp>
    </p:spTree>
    <p:extLst>
      <p:ext uri="{BB962C8B-B14F-4D97-AF65-F5344CB8AC3E}">
        <p14:creationId xmlns:p14="http://schemas.microsoft.com/office/powerpoint/2010/main" val="223539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D442-89F8-6A10-4A7A-7E062EF74E06}"/>
              </a:ext>
            </a:extLst>
          </p:cNvPr>
          <p:cNvSpPr>
            <a:spLocks noGrp="1"/>
          </p:cNvSpPr>
          <p:nvPr>
            <p:ph type="title"/>
          </p:nvPr>
        </p:nvSpPr>
        <p:spPr>
          <a:xfrm>
            <a:off x="0" y="1"/>
            <a:ext cx="10515600" cy="678730"/>
          </a:xfrm>
        </p:spPr>
        <p:txBody>
          <a:bodyPr>
            <a:normAutofit/>
          </a:bodyPr>
          <a:lstStyle/>
          <a:p>
            <a:r>
              <a:rPr lang="en-US" sz="4000" b="1" dirty="0"/>
              <a:t>Recommendation to Airbnb -</a:t>
            </a:r>
            <a:endParaRPr lang="en-IN" sz="4000" b="1" dirty="0"/>
          </a:p>
        </p:txBody>
      </p:sp>
      <p:sp>
        <p:nvSpPr>
          <p:cNvPr id="3" name="TextBox 2">
            <a:extLst>
              <a:ext uri="{FF2B5EF4-FFF2-40B4-BE49-F238E27FC236}">
                <a16:creationId xmlns:a16="http://schemas.microsoft.com/office/drawing/2014/main" id="{100E01FA-2C65-FBC2-EF87-0B12ADA4E1F6}"/>
              </a:ext>
            </a:extLst>
          </p:cNvPr>
          <p:cNvSpPr txBox="1"/>
          <p:nvPr/>
        </p:nvSpPr>
        <p:spPr>
          <a:xfrm>
            <a:off x="631596" y="948690"/>
            <a:ext cx="10652289" cy="7478970"/>
          </a:xfrm>
          <a:prstGeom prst="rect">
            <a:avLst/>
          </a:prstGeom>
          <a:noFill/>
        </p:spPr>
        <p:txBody>
          <a:bodyPr wrap="square" rtlCol="0">
            <a:spAutoFit/>
          </a:bodyPr>
          <a:lstStyle/>
          <a:p>
            <a:pPr marL="457200" indent="-457200">
              <a:buAutoNum type="arabicPeriod"/>
            </a:pPr>
            <a:r>
              <a:rPr lang="en-US" sz="2000" dirty="0"/>
              <a:t>For least favorable locations, take more detailed review from customers and hosts.</a:t>
            </a:r>
          </a:p>
          <a:p>
            <a:pPr marL="457200" indent="-457200">
              <a:buAutoNum type="arabicPeriod"/>
            </a:pPr>
            <a:endParaRPr lang="en-US" sz="2000" dirty="0"/>
          </a:p>
          <a:p>
            <a:pPr marL="457200" indent="-457200">
              <a:buAutoNum type="arabicPeriod"/>
            </a:pPr>
            <a:r>
              <a:rPr lang="en-US" sz="2000" dirty="0"/>
              <a:t>Prompt response by hosts while accepting the guest request, impacted the listings’ overall rating. Hence, Airbnb should communicate this findings to hosts, as if their ratings improved they can charge premium price.</a:t>
            </a:r>
          </a:p>
          <a:p>
            <a:pPr marL="457200" indent="-457200">
              <a:buAutoNum type="arabicPeriod"/>
            </a:pPr>
            <a:endParaRPr lang="en-US" sz="2000" dirty="0"/>
          </a:p>
          <a:p>
            <a:pPr marL="457200" indent="-457200">
              <a:buFontTx/>
              <a:buAutoNum type="arabicPeriod"/>
            </a:pPr>
            <a:r>
              <a:rPr lang="en-IN" sz="2000" dirty="0"/>
              <a:t>Customers can pay higher amount for stay if host identity, listings’ instant bookableness, listings’ overall rating are properly maintained. Hence, company should focus on improving visibility of these factors through its digital structure or platforms to potential customers.</a:t>
            </a:r>
          </a:p>
          <a:p>
            <a:pPr marL="457200" indent="-457200">
              <a:buFontTx/>
              <a:buAutoNum type="arabicPeriod"/>
            </a:pPr>
            <a:endParaRPr lang="en-IN" sz="2000" dirty="0"/>
          </a:p>
          <a:p>
            <a:pPr marL="457200" indent="-457200">
              <a:buFontTx/>
              <a:buAutoNum type="arabicPeriod"/>
            </a:pPr>
            <a:r>
              <a:rPr lang="en-IN" sz="2000" dirty="0"/>
              <a:t>Check-in level, cleanliness, and host communication are adequately being maintained, hence company can leverage these factors to uniquely position itself in the market. (Positioning)</a:t>
            </a:r>
          </a:p>
          <a:p>
            <a:pPr marL="457200" indent="-457200">
              <a:buFontTx/>
              <a:buAutoNum type="arabicPeriod"/>
            </a:pPr>
            <a:endParaRPr lang="en-IN" sz="2000" dirty="0"/>
          </a:p>
          <a:p>
            <a:pPr marL="457200" indent="-457200">
              <a:buFontTx/>
              <a:buAutoNum type="arabicPeriod"/>
            </a:pPr>
            <a:r>
              <a:rPr lang="en-IN" sz="2000" dirty="0"/>
              <a:t>18.4% (51,330) properties are listed from more than 10 years, so a deep study should be carried out to further improve serviceability and profitability of these properties. </a:t>
            </a:r>
          </a:p>
          <a:p>
            <a:pPr marL="457200" indent="-457200">
              <a:buFontTx/>
              <a:buAutoNum type="arabicPeriod"/>
            </a:pPr>
            <a:endParaRPr lang="en-IN" sz="2000" dirty="0"/>
          </a:p>
          <a:p>
            <a:pPr marL="457200" indent="-457200">
              <a:buFontTx/>
              <a:buAutoNum type="arabicPeriod"/>
            </a:pPr>
            <a:r>
              <a:rPr lang="en-IN" sz="2000" dirty="0"/>
              <a:t>As the customer onboarding had been increasing post 2018, company should crease new segment and tap the unmet needs of the new customers (Market development &amp; penetration). </a:t>
            </a:r>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IN" sz="2000" dirty="0"/>
          </a:p>
          <a:p>
            <a:pPr marL="457200" indent="-457200">
              <a:buFontTx/>
              <a:buAutoNum type="arabicPeriod"/>
            </a:pPr>
            <a:endParaRPr lang="en-US" sz="2000" dirty="0"/>
          </a:p>
        </p:txBody>
      </p:sp>
    </p:spTree>
    <p:extLst>
      <p:ext uri="{BB962C8B-B14F-4D97-AF65-F5344CB8AC3E}">
        <p14:creationId xmlns:p14="http://schemas.microsoft.com/office/powerpoint/2010/main" val="312429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A2C5-88C4-F765-5D15-5FAB5257B094}"/>
              </a:ext>
            </a:extLst>
          </p:cNvPr>
          <p:cNvSpPr txBox="1">
            <a:spLocks/>
          </p:cNvSpPr>
          <p:nvPr/>
        </p:nvSpPr>
        <p:spPr>
          <a:xfrm>
            <a:off x="838200" y="95179"/>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Dashboard For Airbnb</a:t>
            </a:r>
          </a:p>
          <a:p>
            <a:endParaRPr lang="en-IN" sz="3200" b="1" dirty="0"/>
          </a:p>
        </p:txBody>
      </p:sp>
      <p:pic>
        <p:nvPicPr>
          <p:cNvPr id="7" name="Picture 6">
            <a:extLst>
              <a:ext uri="{FF2B5EF4-FFF2-40B4-BE49-F238E27FC236}">
                <a16:creationId xmlns:a16="http://schemas.microsoft.com/office/drawing/2014/main" id="{5EE71EC2-95E5-DBE9-C1A5-0021981C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5" y="546559"/>
            <a:ext cx="6526309" cy="6095245"/>
          </a:xfrm>
          <a:prstGeom prst="rect">
            <a:avLst/>
          </a:prstGeom>
        </p:spPr>
      </p:pic>
    </p:spTree>
    <p:extLst>
      <p:ext uri="{BB962C8B-B14F-4D97-AF65-F5344CB8AC3E}">
        <p14:creationId xmlns:p14="http://schemas.microsoft.com/office/powerpoint/2010/main" val="28329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6BF-556A-49FD-AB9E-88D0168B7E0C}"/>
              </a:ext>
            </a:extLst>
          </p:cNvPr>
          <p:cNvSpPr>
            <a:spLocks noGrp="1"/>
          </p:cNvSpPr>
          <p:nvPr>
            <p:ph type="title"/>
          </p:nvPr>
        </p:nvSpPr>
        <p:spPr>
          <a:xfrm>
            <a:off x="555396" y="241250"/>
            <a:ext cx="10515600" cy="1325563"/>
          </a:xfrm>
        </p:spPr>
        <p:txBody>
          <a:bodyPr>
            <a:normAutofit/>
          </a:bodyPr>
          <a:lstStyle/>
          <a:p>
            <a:pPr marL="571500" indent="-571500">
              <a:buFont typeface="Arial" panose="020B0604020202020204" pitchFamily="34" charset="0"/>
              <a:buChar char="•"/>
            </a:pPr>
            <a:r>
              <a:rPr lang="en-US" b="1" dirty="0"/>
              <a:t>Business Understanding-</a:t>
            </a:r>
            <a:endParaRPr lang="en-IN" b="1" dirty="0"/>
          </a:p>
        </p:txBody>
      </p:sp>
      <p:sp>
        <p:nvSpPr>
          <p:cNvPr id="3" name="Title 1">
            <a:extLst>
              <a:ext uri="{FF2B5EF4-FFF2-40B4-BE49-F238E27FC236}">
                <a16:creationId xmlns:a16="http://schemas.microsoft.com/office/drawing/2014/main" id="{97206D11-6A16-B0F2-7C33-8CA967D72682}"/>
              </a:ext>
            </a:extLst>
          </p:cNvPr>
          <p:cNvSpPr txBox="1">
            <a:spLocks/>
          </p:cNvSpPr>
          <p:nvPr/>
        </p:nvSpPr>
        <p:spPr>
          <a:xfrm>
            <a:off x="838200" y="1605149"/>
            <a:ext cx="10515600" cy="7928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Online Marketplace Specializing in Short-term Accommodations &amp; Experiences</a:t>
            </a:r>
          </a:p>
        </p:txBody>
      </p:sp>
      <p:sp>
        <p:nvSpPr>
          <p:cNvPr id="4" name="Title 1">
            <a:extLst>
              <a:ext uri="{FF2B5EF4-FFF2-40B4-BE49-F238E27FC236}">
                <a16:creationId xmlns:a16="http://schemas.microsoft.com/office/drawing/2014/main" id="{308235B0-884C-E76C-956D-34DFB8323711}"/>
              </a:ext>
            </a:extLst>
          </p:cNvPr>
          <p:cNvSpPr txBox="1">
            <a:spLocks/>
          </p:cNvSpPr>
          <p:nvPr/>
        </p:nvSpPr>
        <p:spPr>
          <a:xfrm>
            <a:off x="667996" y="2373757"/>
            <a:ext cx="10515600" cy="1107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Data Understanding &amp; Preparation-</a:t>
            </a:r>
            <a:endParaRPr lang="en-IN" b="1" dirty="0"/>
          </a:p>
        </p:txBody>
      </p:sp>
      <p:sp>
        <p:nvSpPr>
          <p:cNvPr id="7" name="Title 1">
            <a:extLst>
              <a:ext uri="{FF2B5EF4-FFF2-40B4-BE49-F238E27FC236}">
                <a16:creationId xmlns:a16="http://schemas.microsoft.com/office/drawing/2014/main" id="{45DBF4B5-E2CF-B89C-ABCB-83BE6A4E8D1B}"/>
              </a:ext>
            </a:extLst>
          </p:cNvPr>
          <p:cNvSpPr txBox="1">
            <a:spLocks/>
          </p:cNvSpPr>
          <p:nvPr/>
        </p:nvSpPr>
        <p:spPr>
          <a:xfrm>
            <a:off x="667996" y="3343705"/>
            <a:ext cx="10515600" cy="2394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US" sz="2800" b="1" dirty="0"/>
              <a:t>Duplicate Removal and Error/Null Value Handling</a:t>
            </a:r>
          </a:p>
          <a:p>
            <a:pPr marL="457200" indent="-457200">
              <a:lnSpc>
                <a:spcPct val="150000"/>
              </a:lnSpc>
              <a:buFont typeface="Arial" panose="020B0604020202020204" pitchFamily="34" charset="0"/>
              <a:buChar char="•"/>
            </a:pPr>
            <a:r>
              <a:rPr lang="en-US" sz="2800" b="1" dirty="0"/>
              <a:t>Trim, Clean, and Data Type.</a:t>
            </a:r>
          </a:p>
          <a:p>
            <a:pPr marL="457200" indent="-457200">
              <a:lnSpc>
                <a:spcPct val="150000"/>
              </a:lnSpc>
              <a:buFont typeface="Arial" panose="020B0604020202020204" pitchFamily="34" charset="0"/>
              <a:buChar char="•"/>
            </a:pPr>
            <a:r>
              <a:rPr lang="en-US" sz="2800" b="1" dirty="0"/>
              <a:t>Replace, DAX</a:t>
            </a:r>
            <a:r>
              <a:rPr lang="en-IN" sz="2800" b="1" dirty="0"/>
              <a:t> (If), Measure</a:t>
            </a:r>
            <a:r>
              <a:rPr lang="en-US" sz="2800" b="1" dirty="0"/>
              <a:t>.</a:t>
            </a:r>
          </a:p>
          <a:p>
            <a:endParaRPr lang="en-IN" b="1" dirty="0"/>
          </a:p>
        </p:txBody>
      </p:sp>
      <p:sp>
        <p:nvSpPr>
          <p:cNvPr id="8" name="Title 1">
            <a:extLst>
              <a:ext uri="{FF2B5EF4-FFF2-40B4-BE49-F238E27FC236}">
                <a16:creationId xmlns:a16="http://schemas.microsoft.com/office/drawing/2014/main" id="{A31F1FE8-2456-3622-6CEE-9F1A20882539}"/>
              </a:ext>
            </a:extLst>
          </p:cNvPr>
          <p:cNvSpPr txBox="1">
            <a:spLocks/>
          </p:cNvSpPr>
          <p:nvPr/>
        </p:nvSpPr>
        <p:spPr>
          <a:xfrm>
            <a:off x="555396" y="5384827"/>
            <a:ext cx="10515600" cy="98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b="1" dirty="0"/>
              <a:t>Chart Preparation &amp; Dashboard Creation-</a:t>
            </a:r>
            <a:endParaRPr lang="en-IN" b="1" dirty="0"/>
          </a:p>
        </p:txBody>
      </p:sp>
      <p:sp>
        <p:nvSpPr>
          <p:cNvPr id="9" name="Rectangle: Rounded Corners 8">
            <a:extLst>
              <a:ext uri="{FF2B5EF4-FFF2-40B4-BE49-F238E27FC236}">
                <a16:creationId xmlns:a16="http://schemas.microsoft.com/office/drawing/2014/main" id="{0C9B57CA-CC49-ADA9-187C-0988CFEB563A}"/>
              </a:ext>
            </a:extLst>
          </p:cNvPr>
          <p:cNvSpPr/>
          <p:nvPr/>
        </p:nvSpPr>
        <p:spPr>
          <a:xfrm>
            <a:off x="9034807" y="3740654"/>
            <a:ext cx="2318993" cy="16005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Insights into user experiences and satisfaction levels</a:t>
            </a:r>
            <a:endParaRPr lang="en-IN" b="1" dirty="0"/>
          </a:p>
        </p:txBody>
      </p:sp>
    </p:spTree>
    <p:extLst>
      <p:ext uri="{BB962C8B-B14F-4D97-AF65-F5344CB8AC3E}">
        <p14:creationId xmlns:p14="http://schemas.microsoft.com/office/powerpoint/2010/main" val="6913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7AF2-D1F4-C523-8123-32F1D0AF1EDC}"/>
              </a:ext>
            </a:extLst>
          </p:cNvPr>
          <p:cNvSpPr>
            <a:spLocks noGrp="1"/>
          </p:cNvSpPr>
          <p:nvPr>
            <p:ph type="title"/>
          </p:nvPr>
        </p:nvSpPr>
        <p:spPr>
          <a:xfrm>
            <a:off x="0" y="547"/>
            <a:ext cx="10515600" cy="885573"/>
          </a:xfrm>
        </p:spPr>
        <p:txBody>
          <a:bodyPr>
            <a:normAutofit/>
          </a:bodyPr>
          <a:lstStyle/>
          <a:p>
            <a:r>
              <a:rPr lang="en-US" sz="3200" b="1" dirty="0"/>
              <a:t>Objective 1-Assessing District Location Scores</a:t>
            </a:r>
            <a:endParaRPr lang="en-IN" sz="3200" b="1" dirty="0"/>
          </a:p>
        </p:txBody>
      </p:sp>
      <p:sp>
        <p:nvSpPr>
          <p:cNvPr id="6" name="Rectangle: Rounded Corners 5">
            <a:extLst>
              <a:ext uri="{FF2B5EF4-FFF2-40B4-BE49-F238E27FC236}">
                <a16:creationId xmlns:a16="http://schemas.microsoft.com/office/drawing/2014/main" id="{31DA6FE3-1875-D4A7-77A1-720B84EEFE17}"/>
              </a:ext>
            </a:extLst>
          </p:cNvPr>
          <p:cNvSpPr/>
          <p:nvPr/>
        </p:nvSpPr>
        <p:spPr>
          <a:xfrm>
            <a:off x="4229885" y="5071620"/>
            <a:ext cx="3261674" cy="16465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District-</a:t>
            </a:r>
            <a:r>
              <a:rPr lang="en-US" dirty="0"/>
              <a:t> </a:t>
            </a:r>
            <a:r>
              <a:rPr lang="en-US" sz="2400" dirty="0"/>
              <a:t>Manhattan</a:t>
            </a:r>
          </a:p>
          <a:p>
            <a:pPr algn="ctr"/>
            <a:endParaRPr lang="en-US" sz="2400" dirty="0"/>
          </a:p>
          <a:p>
            <a:pPr algn="ctr"/>
            <a:r>
              <a:rPr lang="en-US" sz="2400" dirty="0"/>
              <a:t>City-Paris</a:t>
            </a:r>
            <a:endParaRPr lang="en-IN" sz="2400" dirty="0"/>
          </a:p>
        </p:txBody>
      </p:sp>
      <p:pic>
        <p:nvPicPr>
          <p:cNvPr id="7" name="Picture 6">
            <a:extLst>
              <a:ext uri="{FF2B5EF4-FFF2-40B4-BE49-F238E27FC236}">
                <a16:creationId xmlns:a16="http://schemas.microsoft.com/office/drawing/2014/main" id="{57E10BB5-37FF-D0EB-FD82-E236C961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15" y="886120"/>
            <a:ext cx="5187616" cy="3909399"/>
          </a:xfrm>
          <a:prstGeom prst="rect">
            <a:avLst/>
          </a:prstGeom>
          <a:ln>
            <a:solidFill>
              <a:schemeClr val="tx1"/>
            </a:solidFill>
          </a:ln>
        </p:spPr>
      </p:pic>
      <p:pic>
        <p:nvPicPr>
          <p:cNvPr id="9" name="Picture 8">
            <a:extLst>
              <a:ext uri="{FF2B5EF4-FFF2-40B4-BE49-F238E27FC236}">
                <a16:creationId xmlns:a16="http://schemas.microsoft.com/office/drawing/2014/main" id="{FE5D3210-42E2-1C7F-C2C2-32AEF6C1E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303" y="886120"/>
            <a:ext cx="5507682" cy="3909399"/>
          </a:xfrm>
          <a:prstGeom prst="rect">
            <a:avLst/>
          </a:prstGeom>
          <a:ln>
            <a:solidFill>
              <a:schemeClr val="tx1"/>
            </a:solidFill>
          </a:ln>
        </p:spPr>
      </p:pic>
    </p:spTree>
    <p:extLst>
      <p:ext uri="{BB962C8B-B14F-4D97-AF65-F5344CB8AC3E}">
        <p14:creationId xmlns:p14="http://schemas.microsoft.com/office/powerpoint/2010/main" val="315751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6E8-8340-F990-FBDF-B671215F288C}"/>
              </a:ext>
            </a:extLst>
          </p:cNvPr>
          <p:cNvSpPr>
            <a:spLocks noGrp="1"/>
          </p:cNvSpPr>
          <p:nvPr>
            <p:ph type="title"/>
          </p:nvPr>
        </p:nvSpPr>
        <p:spPr>
          <a:xfrm>
            <a:off x="0" y="1"/>
            <a:ext cx="10515600" cy="650450"/>
          </a:xfrm>
        </p:spPr>
        <p:txBody>
          <a:bodyPr>
            <a:normAutofit/>
          </a:bodyPr>
          <a:lstStyle/>
          <a:p>
            <a:r>
              <a:rPr lang="en-US" sz="3200" b="1" dirty="0"/>
              <a:t>Objective 2- Examining Host Response Time Impact</a:t>
            </a:r>
            <a:endParaRPr lang="en-IN" sz="3200" b="1" dirty="0"/>
          </a:p>
        </p:txBody>
      </p:sp>
      <p:sp>
        <p:nvSpPr>
          <p:cNvPr id="10" name="TextBox 9">
            <a:extLst>
              <a:ext uri="{FF2B5EF4-FFF2-40B4-BE49-F238E27FC236}">
                <a16:creationId xmlns:a16="http://schemas.microsoft.com/office/drawing/2014/main" id="{B053E0FB-C797-CC07-82AC-0B6A4C121C92}"/>
              </a:ext>
            </a:extLst>
          </p:cNvPr>
          <p:cNvSpPr txBox="1"/>
          <p:nvPr/>
        </p:nvSpPr>
        <p:spPr>
          <a:xfrm>
            <a:off x="109978" y="5463360"/>
            <a:ext cx="11972041" cy="1143070"/>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400" dirty="0"/>
              <a:t>Listings’ overall rating remains same irrespective of time taken by the host to respond.</a:t>
            </a:r>
          </a:p>
          <a:p>
            <a:pPr marL="285750" indent="-285750">
              <a:lnSpc>
                <a:spcPct val="150000"/>
              </a:lnSpc>
              <a:buFont typeface="Arial" panose="020B0604020202020204" pitchFamily="34" charset="0"/>
              <a:buChar char="•"/>
            </a:pPr>
            <a:r>
              <a:rPr lang="en-US" sz="2400" dirty="0"/>
              <a:t>Within a few hours response is impacting more as compare to other 3 categories.</a:t>
            </a:r>
          </a:p>
        </p:txBody>
      </p:sp>
      <p:pic>
        <p:nvPicPr>
          <p:cNvPr id="4" name="Picture 3">
            <a:extLst>
              <a:ext uri="{FF2B5EF4-FFF2-40B4-BE49-F238E27FC236}">
                <a16:creationId xmlns:a16="http://schemas.microsoft.com/office/drawing/2014/main" id="{889AF4F4-F2E4-EF9D-B576-9E6668249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58" y="823105"/>
            <a:ext cx="5551283" cy="4345385"/>
          </a:xfrm>
          <a:prstGeom prst="rect">
            <a:avLst/>
          </a:prstGeom>
          <a:ln>
            <a:solidFill>
              <a:schemeClr val="tx1"/>
            </a:solidFill>
          </a:ln>
        </p:spPr>
      </p:pic>
    </p:spTree>
    <p:extLst>
      <p:ext uri="{BB962C8B-B14F-4D97-AF65-F5344CB8AC3E}">
        <p14:creationId xmlns:p14="http://schemas.microsoft.com/office/powerpoint/2010/main" val="1628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839E-280E-3411-EF57-EE009AB5A3DD}"/>
              </a:ext>
            </a:extLst>
          </p:cNvPr>
          <p:cNvSpPr txBox="1">
            <a:spLocks/>
          </p:cNvSpPr>
          <p:nvPr/>
        </p:nvSpPr>
        <p:spPr>
          <a:xfrm>
            <a:off x="0" y="1"/>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3 - Visualizing Airbnb Listing Prices</a:t>
            </a:r>
            <a:endParaRPr lang="en-IN" sz="3200" b="1" dirty="0"/>
          </a:p>
        </p:txBody>
      </p:sp>
      <p:pic>
        <p:nvPicPr>
          <p:cNvPr id="20" name="Picture 19">
            <a:extLst>
              <a:ext uri="{FF2B5EF4-FFF2-40B4-BE49-F238E27FC236}">
                <a16:creationId xmlns:a16="http://schemas.microsoft.com/office/drawing/2014/main" id="{94AE34AF-AE5D-965F-44BD-4E33DD20B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566" y="528102"/>
            <a:ext cx="3896434" cy="2778549"/>
          </a:xfrm>
          <a:prstGeom prst="rect">
            <a:avLst/>
          </a:prstGeom>
          <a:ln>
            <a:solidFill>
              <a:schemeClr val="tx1"/>
            </a:solidFill>
          </a:ln>
        </p:spPr>
      </p:pic>
      <p:pic>
        <p:nvPicPr>
          <p:cNvPr id="23" name="Picture 22">
            <a:extLst>
              <a:ext uri="{FF2B5EF4-FFF2-40B4-BE49-F238E27FC236}">
                <a16:creationId xmlns:a16="http://schemas.microsoft.com/office/drawing/2014/main" id="{56CEF9F5-E904-3BD6-75A0-BEF92AF9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5593"/>
            <a:ext cx="3684328" cy="2776783"/>
          </a:xfrm>
          <a:prstGeom prst="rect">
            <a:avLst/>
          </a:prstGeom>
          <a:ln>
            <a:solidFill>
              <a:schemeClr val="tx1"/>
            </a:solidFill>
          </a:ln>
        </p:spPr>
      </p:pic>
      <p:pic>
        <p:nvPicPr>
          <p:cNvPr id="25" name="Picture 24">
            <a:extLst>
              <a:ext uri="{FF2B5EF4-FFF2-40B4-BE49-F238E27FC236}">
                <a16:creationId xmlns:a16="http://schemas.microsoft.com/office/drawing/2014/main" id="{1074225E-66B9-00A9-59F2-37822D031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099" y="528102"/>
            <a:ext cx="3896434" cy="2778549"/>
          </a:xfrm>
          <a:prstGeom prst="rect">
            <a:avLst/>
          </a:prstGeom>
          <a:ln>
            <a:solidFill>
              <a:schemeClr val="tx1"/>
            </a:solidFill>
          </a:ln>
        </p:spPr>
      </p:pic>
      <p:pic>
        <p:nvPicPr>
          <p:cNvPr id="27" name="Picture 26">
            <a:extLst>
              <a:ext uri="{FF2B5EF4-FFF2-40B4-BE49-F238E27FC236}">
                <a16:creationId xmlns:a16="http://schemas.microsoft.com/office/drawing/2014/main" id="{DEC04518-7B9F-C8A2-6AC5-8EBAE72F1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02215"/>
            <a:ext cx="3684328" cy="2705334"/>
          </a:xfrm>
          <a:prstGeom prst="rect">
            <a:avLst/>
          </a:prstGeom>
          <a:ln>
            <a:solidFill>
              <a:schemeClr val="tx1"/>
            </a:solidFill>
          </a:ln>
        </p:spPr>
      </p:pic>
      <p:pic>
        <p:nvPicPr>
          <p:cNvPr id="29" name="Picture 28">
            <a:extLst>
              <a:ext uri="{FF2B5EF4-FFF2-40B4-BE49-F238E27FC236}">
                <a16:creationId xmlns:a16="http://schemas.microsoft.com/office/drawing/2014/main" id="{D2CFD580-AB56-FABC-3DFA-608B9D7F3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4099" y="3465607"/>
            <a:ext cx="3896434" cy="2792291"/>
          </a:xfrm>
          <a:prstGeom prst="rect">
            <a:avLst/>
          </a:prstGeom>
          <a:ln>
            <a:solidFill>
              <a:schemeClr val="tx1"/>
            </a:solidFill>
          </a:ln>
        </p:spPr>
      </p:pic>
      <p:pic>
        <p:nvPicPr>
          <p:cNvPr id="31" name="Picture 30">
            <a:extLst>
              <a:ext uri="{FF2B5EF4-FFF2-40B4-BE49-F238E27FC236}">
                <a16:creationId xmlns:a16="http://schemas.microsoft.com/office/drawing/2014/main" id="{F90E2FE7-30D1-4756-865A-A252C12EB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5567" y="3465607"/>
            <a:ext cx="3896434" cy="2778549"/>
          </a:xfrm>
          <a:prstGeom prst="rect">
            <a:avLst/>
          </a:prstGeom>
          <a:ln>
            <a:solidFill>
              <a:schemeClr val="tx1"/>
            </a:solidFill>
          </a:ln>
        </p:spPr>
      </p:pic>
      <p:sp>
        <p:nvSpPr>
          <p:cNvPr id="32" name="TextBox 31">
            <a:extLst>
              <a:ext uri="{FF2B5EF4-FFF2-40B4-BE49-F238E27FC236}">
                <a16:creationId xmlns:a16="http://schemas.microsoft.com/office/drawing/2014/main" id="{D5E51210-E67B-06B3-5EE9-50BE9DC19C32}"/>
              </a:ext>
            </a:extLst>
          </p:cNvPr>
          <p:cNvSpPr txBox="1"/>
          <p:nvPr/>
        </p:nvSpPr>
        <p:spPr>
          <a:xfrm>
            <a:off x="1509871" y="6377388"/>
            <a:ext cx="8964890" cy="369332"/>
          </a:xfrm>
          <a:prstGeom prst="rect">
            <a:avLst/>
          </a:prstGeom>
          <a:noFill/>
          <a:ln>
            <a:solidFill>
              <a:schemeClr val="tx1"/>
            </a:solidFill>
          </a:ln>
        </p:spPr>
        <p:txBody>
          <a:bodyPr wrap="square" rtlCol="0">
            <a:spAutoFit/>
          </a:bodyPr>
          <a:lstStyle/>
          <a:p>
            <a:r>
              <a:rPr lang="en-IN" b="1" dirty="0"/>
              <a:t>Host identity, Listings’ instant bookableness, Listings’ overall rating are important factors</a:t>
            </a:r>
          </a:p>
        </p:txBody>
      </p:sp>
    </p:spTree>
    <p:extLst>
      <p:ext uri="{BB962C8B-B14F-4D97-AF65-F5344CB8AC3E}">
        <p14:creationId xmlns:p14="http://schemas.microsoft.com/office/powerpoint/2010/main" val="150162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B4FE81-62C7-E25D-04FF-E4A690BFB0E8}"/>
              </a:ext>
            </a:extLst>
          </p:cNvPr>
          <p:cNvSpPr txBox="1"/>
          <p:nvPr/>
        </p:nvSpPr>
        <p:spPr>
          <a:xfrm>
            <a:off x="0" y="0"/>
            <a:ext cx="10077254" cy="523220"/>
          </a:xfrm>
          <a:prstGeom prst="rect">
            <a:avLst/>
          </a:prstGeom>
          <a:noFill/>
        </p:spPr>
        <p:txBody>
          <a:bodyPr wrap="square">
            <a:spAutoFit/>
          </a:bodyPr>
          <a:lstStyle/>
          <a:p>
            <a:r>
              <a:rPr lang="en-US" sz="2800" dirty="0"/>
              <a:t>Objective 4 - Analyzing Composite Scores</a:t>
            </a:r>
            <a:endParaRPr lang="en-IN" sz="2800" dirty="0"/>
          </a:p>
        </p:txBody>
      </p:sp>
      <p:pic>
        <p:nvPicPr>
          <p:cNvPr id="9" name="Picture 8">
            <a:extLst>
              <a:ext uri="{FF2B5EF4-FFF2-40B4-BE49-F238E27FC236}">
                <a16:creationId xmlns:a16="http://schemas.microsoft.com/office/drawing/2014/main" id="{D3ED49D1-5B79-661F-E97F-A53BC3A6D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7" y="860300"/>
            <a:ext cx="4458878" cy="3354386"/>
          </a:xfrm>
          <a:prstGeom prst="rect">
            <a:avLst/>
          </a:prstGeom>
          <a:ln>
            <a:solidFill>
              <a:schemeClr val="tx1"/>
            </a:solidFill>
          </a:ln>
        </p:spPr>
      </p:pic>
      <p:pic>
        <p:nvPicPr>
          <p:cNvPr id="11" name="Picture 10">
            <a:extLst>
              <a:ext uri="{FF2B5EF4-FFF2-40B4-BE49-F238E27FC236}">
                <a16:creationId xmlns:a16="http://schemas.microsoft.com/office/drawing/2014/main" id="{5CE584AE-54BE-4CE1-9BBA-90DA702E9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98" y="847690"/>
            <a:ext cx="6825007" cy="3356728"/>
          </a:xfrm>
          <a:prstGeom prst="rect">
            <a:avLst/>
          </a:prstGeom>
          <a:ln>
            <a:solidFill>
              <a:schemeClr val="tx1"/>
            </a:solidFill>
          </a:ln>
        </p:spPr>
      </p:pic>
      <p:pic>
        <p:nvPicPr>
          <p:cNvPr id="13" name="Picture 12">
            <a:extLst>
              <a:ext uri="{FF2B5EF4-FFF2-40B4-BE49-F238E27FC236}">
                <a16:creationId xmlns:a16="http://schemas.microsoft.com/office/drawing/2014/main" id="{2D8DF473-9675-6425-9907-C5EFB577A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360" y="4305042"/>
            <a:ext cx="3520912" cy="2433215"/>
          </a:xfrm>
          <a:prstGeom prst="rect">
            <a:avLst/>
          </a:prstGeom>
          <a:ln>
            <a:solidFill>
              <a:schemeClr val="tx1"/>
            </a:solidFill>
          </a:ln>
        </p:spPr>
      </p:pic>
      <p:sp>
        <p:nvSpPr>
          <p:cNvPr id="14" name="TextBox 13">
            <a:extLst>
              <a:ext uri="{FF2B5EF4-FFF2-40B4-BE49-F238E27FC236}">
                <a16:creationId xmlns:a16="http://schemas.microsoft.com/office/drawing/2014/main" id="{A96F4F4E-AB36-7F7D-12C6-8D269AD537E4}"/>
              </a:ext>
            </a:extLst>
          </p:cNvPr>
          <p:cNvSpPr txBox="1"/>
          <p:nvPr/>
        </p:nvSpPr>
        <p:spPr>
          <a:xfrm>
            <a:off x="6419653" y="4543720"/>
            <a:ext cx="4817097" cy="2102177"/>
          </a:xfrm>
          <a:prstGeom prst="rect">
            <a:avLst/>
          </a:prstGeom>
          <a:noFill/>
          <a:ln>
            <a:solidFill>
              <a:schemeClr val="tx1"/>
            </a:solidFill>
          </a:ln>
        </p:spPr>
        <p:txBody>
          <a:bodyPr wrap="square" rtlCol="0">
            <a:spAutoFit/>
          </a:bodyPr>
          <a:lstStyle/>
          <a:p>
            <a:pPr marL="342900" indent="-342900">
              <a:buFont typeface="+mj-lt"/>
              <a:buAutoNum type="arabicPeriod"/>
            </a:pPr>
            <a:r>
              <a:rPr lang="en-IN" dirty="0"/>
              <a:t>For district and city level, check-in experience and communication by host remains close to each other. </a:t>
            </a:r>
          </a:p>
          <a:p>
            <a:pPr marL="342900" indent="-342900">
              <a:buFont typeface="+mj-lt"/>
              <a:buAutoNum type="arabicPeriod"/>
            </a:pPr>
            <a:endParaRPr lang="en-IN" dirty="0"/>
          </a:p>
          <a:p>
            <a:pPr marL="342900" indent="-342900">
              <a:buFont typeface="+mj-lt"/>
              <a:buAutoNum type="arabicPeriod"/>
            </a:pPr>
            <a:r>
              <a:rPr lang="en-IN" dirty="0"/>
              <a:t>For room type also the combined rating given by guests remained same over the given time frame.</a:t>
            </a:r>
          </a:p>
        </p:txBody>
      </p:sp>
    </p:spTree>
    <p:extLst>
      <p:ext uri="{BB962C8B-B14F-4D97-AF65-F5344CB8AC3E}">
        <p14:creationId xmlns:p14="http://schemas.microsoft.com/office/powerpoint/2010/main" val="36242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2514-23D6-CFC4-0FF0-D88D7CD64FE3}"/>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5 - Calculating Listing Age and Host Tenure</a:t>
            </a:r>
            <a:endParaRPr lang="en-IN" sz="3200" b="1" dirty="0"/>
          </a:p>
        </p:txBody>
      </p:sp>
      <p:graphicFrame>
        <p:nvGraphicFramePr>
          <p:cNvPr id="12" name="Table 11">
            <a:extLst>
              <a:ext uri="{FF2B5EF4-FFF2-40B4-BE49-F238E27FC236}">
                <a16:creationId xmlns:a16="http://schemas.microsoft.com/office/drawing/2014/main" id="{41C3309B-D6E8-591C-A526-C7F05A1E247F}"/>
              </a:ext>
            </a:extLst>
          </p:cNvPr>
          <p:cNvGraphicFramePr>
            <a:graphicFrameLocks noGrp="1"/>
          </p:cNvGraphicFramePr>
          <p:nvPr>
            <p:extLst>
              <p:ext uri="{D42A27DB-BD31-4B8C-83A1-F6EECF244321}">
                <p14:modId xmlns:p14="http://schemas.microsoft.com/office/powerpoint/2010/main" val="1480551006"/>
              </p:ext>
            </p:extLst>
          </p:nvPr>
        </p:nvGraphicFramePr>
        <p:xfrm>
          <a:off x="4941142" y="4897001"/>
          <a:ext cx="6901270" cy="1518344"/>
        </p:xfrm>
        <a:graphic>
          <a:graphicData uri="http://schemas.openxmlformats.org/drawingml/2006/table">
            <a:tbl>
              <a:tblPr>
                <a:tableStyleId>{5C22544A-7EE6-4342-B048-85BDC9FD1C3A}</a:tableStyleId>
              </a:tblPr>
              <a:tblGrid>
                <a:gridCol w="6901270">
                  <a:extLst>
                    <a:ext uri="{9D8B030D-6E8A-4147-A177-3AD203B41FA5}">
                      <a16:colId xmlns:a16="http://schemas.microsoft.com/office/drawing/2014/main" val="3443638244"/>
                    </a:ext>
                  </a:extLst>
                </a:gridCol>
              </a:tblGrid>
              <a:tr h="1518344">
                <a:tc>
                  <a:txBody>
                    <a:bodyPr/>
                    <a:lstStyle/>
                    <a:p>
                      <a:pPr algn="ctr" fontAlgn="t"/>
                      <a:r>
                        <a:rPr lang="en-US" sz="2400" u="none" strike="noStrike" dirty="0">
                          <a:effectLst/>
                        </a:rPr>
                        <a:t>There are a total of 51,330 listed properties with more than 10 years of age. </a:t>
                      </a:r>
                      <a:endParaRPr lang="en-US"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353106"/>
                  </a:ext>
                </a:extLst>
              </a:tr>
            </a:tbl>
          </a:graphicData>
        </a:graphic>
      </p:graphicFrame>
      <p:pic>
        <p:nvPicPr>
          <p:cNvPr id="4" name="Picture 3">
            <a:extLst>
              <a:ext uri="{FF2B5EF4-FFF2-40B4-BE49-F238E27FC236}">
                <a16:creationId xmlns:a16="http://schemas.microsoft.com/office/drawing/2014/main" id="{4B271B30-0696-9ABD-03D9-670C1EA9D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0" y="987365"/>
            <a:ext cx="4529762" cy="4529762"/>
          </a:xfrm>
          <a:prstGeom prst="rect">
            <a:avLst/>
          </a:prstGeom>
          <a:ln>
            <a:solidFill>
              <a:schemeClr val="tx1"/>
            </a:solidFill>
          </a:ln>
        </p:spPr>
      </p:pic>
      <p:pic>
        <p:nvPicPr>
          <p:cNvPr id="14" name="Picture 13">
            <a:extLst>
              <a:ext uri="{FF2B5EF4-FFF2-40B4-BE49-F238E27FC236}">
                <a16:creationId xmlns:a16="http://schemas.microsoft.com/office/drawing/2014/main" id="{B8EEBDA4-1F03-6A69-BB94-9B653567E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582" y="2153933"/>
            <a:ext cx="2620728" cy="1098313"/>
          </a:xfrm>
          <a:prstGeom prst="rect">
            <a:avLst/>
          </a:prstGeom>
          <a:ln>
            <a:solidFill>
              <a:schemeClr val="tx1"/>
            </a:solidFill>
          </a:ln>
        </p:spPr>
      </p:pic>
      <p:pic>
        <p:nvPicPr>
          <p:cNvPr id="16" name="Picture 15">
            <a:extLst>
              <a:ext uri="{FF2B5EF4-FFF2-40B4-BE49-F238E27FC236}">
                <a16:creationId xmlns:a16="http://schemas.microsoft.com/office/drawing/2014/main" id="{1335B5EE-3A40-D53F-D2CA-96904A6E9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887" y="1355118"/>
            <a:ext cx="4153260" cy="3261643"/>
          </a:xfrm>
          <a:prstGeom prst="rect">
            <a:avLst/>
          </a:prstGeom>
          <a:ln>
            <a:solidFill>
              <a:schemeClr val="tx1"/>
            </a:solidFill>
          </a:ln>
        </p:spPr>
      </p:pic>
    </p:spTree>
    <p:extLst>
      <p:ext uri="{BB962C8B-B14F-4D97-AF65-F5344CB8AC3E}">
        <p14:creationId xmlns:p14="http://schemas.microsoft.com/office/powerpoint/2010/main" val="180332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3E545B-6FB4-D64A-0542-DDF84F591E6D}"/>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6 – Property Type Price Analysis</a:t>
            </a:r>
            <a:endParaRPr lang="en-IN" sz="3200" b="1" dirty="0"/>
          </a:p>
        </p:txBody>
      </p:sp>
      <p:sp>
        <p:nvSpPr>
          <p:cNvPr id="10" name="TextBox 9">
            <a:extLst>
              <a:ext uri="{FF2B5EF4-FFF2-40B4-BE49-F238E27FC236}">
                <a16:creationId xmlns:a16="http://schemas.microsoft.com/office/drawing/2014/main" id="{DEDF5F04-0370-47AF-BCC2-5BCCA3B38F99}"/>
              </a:ext>
            </a:extLst>
          </p:cNvPr>
          <p:cNvSpPr txBox="1"/>
          <p:nvPr/>
        </p:nvSpPr>
        <p:spPr>
          <a:xfrm>
            <a:off x="2961586" y="4996206"/>
            <a:ext cx="6061435" cy="923330"/>
          </a:xfrm>
          <a:prstGeom prst="rect">
            <a:avLst/>
          </a:prstGeom>
          <a:noFill/>
          <a:ln>
            <a:solidFill>
              <a:schemeClr val="tx1"/>
            </a:solidFill>
          </a:ln>
        </p:spPr>
        <p:txBody>
          <a:bodyPr wrap="square" rtlCol="0">
            <a:spAutoFit/>
          </a:bodyPr>
          <a:lstStyle/>
          <a:p>
            <a:r>
              <a:rPr lang="en-US" dirty="0"/>
              <a:t>This tree map represents the average prices for the properties associated with the highest prices for different rooms and property types.</a:t>
            </a:r>
            <a:endParaRPr lang="en-IN" dirty="0"/>
          </a:p>
        </p:txBody>
      </p:sp>
      <p:pic>
        <p:nvPicPr>
          <p:cNvPr id="4" name="Picture 3">
            <a:extLst>
              <a:ext uri="{FF2B5EF4-FFF2-40B4-BE49-F238E27FC236}">
                <a16:creationId xmlns:a16="http://schemas.microsoft.com/office/drawing/2014/main" id="{1BE08E43-D352-D586-CFBB-AD35A3E00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997" y="647737"/>
            <a:ext cx="8558002" cy="3696020"/>
          </a:xfrm>
          <a:prstGeom prst="rect">
            <a:avLst/>
          </a:prstGeom>
          <a:ln>
            <a:solidFill>
              <a:schemeClr val="tx1"/>
            </a:solidFill>
          </a:ln>
        </p:spPr>
      </p:pic>
    </p:spTree>
    <p:extLst>
      <p:ext uri="{BB962C8B-B14F-4D97-AF65-F5344CB8AC3E}">
        <p14:creationId xmlns:p14="http://schemas.microsoft.com/office/powerpoint/2010/main" val="25435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B7C6-6660-DFF6-EEC9-8C39F7D28C09}"/>
              </a:ext>
            </a:extLst>
          </p:cNvPr>
          <p:cNvSpPr txBox="1">
            <a:spLocks/>
          </p:cNvSpPr>
          <p:nvPr/>
        </p:nvSpPr>
        <p:spPr>
          <a:xfrm>
            <a:off x="0" y="79945"/>
            <a:ext cx="10515600" cy="6504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Objective 7 – Property Type Price Analysis</a:t>
            </a:r>
            <a:endParaRPr lang="en-IN" sz="3200" b="1" dirty="0"/>
          </a:p>
        </p:txBody>
      </p:sp>
      <p:pic>
        <p:nvPicPr>
          <p:cNvPr id="4" name="Picture 3">
            <a:extLst>
              <a:ext uri="{FF2B5EF4-FFF2-40B4-BE49-F238E27FC236}">
                <a16:creationId xmlns:a16="http://schemas.microsoft.com/office/drawing/2014/main" id="{EE493CE8-8075-7467-11F8-A9E456787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3" y="730394"/>
            <a:ext cx="7811177" cy="1984525"/>
          </a:xfrm>
          <a:prstGeom prst="rect">
            <a:avLst/>
          </a:prstGeom>
          <a:ln>
            <a:solidFill>
              <a:schemeClr val="tx1"/>
            </a:solidFill>
          </a:ln>
        </p:spPr>
      </p:pic>
      <p:pic>
        <p:nvPicPr>
          <p:cNvPr id="6" name="Picture 5">
            <a:extLst>
              <a:ext uri="{FF2B5EF4-FFF2-40B4-BE49-F238E27FC236}">
                <a16:creationId xmlns:a16="http://schemas.microsoft.com/office/drawing/2014/main" id="{7AF32139-1FF9-F401-A20F-49E679621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3" y="2914826"/>
            <a:ext cx="7811177" cy="1348857"/>
          </a:xfrm>
          <a:prstGeom prst="rect">
            <a:avLst/>
          </a:prstGeom>
          <a:ln>
            <a:solidFill>
              <a:schemeClr val="tx1"/>
            </a:solidFill>
          </a:ln>
        </p:spPr>
      </p:pic>
      <p:pic>
        <p:nvPicPr>
          <p:cNvPr id="8" name="Picture 7">
            <a:extLst>
              <a:ext uri="{FF2B5EF4-FFF2-40B4-BE49-F238E27FC236}">
                <a16:creationId xmlns:a16="http://schemas.microsoft.com/office/drawing/2014/main" id="{0EAE38B3-133A-AE8C-C14B-A11997C1E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83" y="4463589"/>
            <a:ext cx="7811177" cy="1839523"/>
          </a:xfrm>
          <a:prstGeom prst="rect">
            <a:avLst/>
          </a:prstGeom>
          <a:ln>
            <a:solidFill>
              <a:schemeClr val="tx1"/>
            </a:solidFill>
          </a:ln>
        </p:spPr>
      </p:pic>
      <p:sp>
        <p:nvSpPr>
          <p:cNvPr id="9" name="TextBox 8">
            <a:extLst>
              <a:ext uri="{FF2B5EF4-FFF2-40B4-BE49-F238E27FC236}">
                <a16:creationId xmlns:a16="http://schemas.microsoft.com/office/drawing/2014/main" id="{D23E2117-C8EF-57CC-33F6-C70166F80A95}"/>
              </a:ext>
            </a:extLst>
          </p:cNvPr>
          <p:cNvSpPr txBox="1"/>
          <p:nvPr/>
        </p:nvSpPr>
        <p:spPr>
          <a:xfrm>
            <a:off x="8361575" y="2130458"/>
            <a:ext cx="3289955" cy="3139321"/>
          </a:xfrm>
          <a:prstGeom prst="rect">
            <a:avLst/>
          </a:prstGeom>
          <a:noFill/>
        </p:spPr>
        <p:txBody>
          <a:bodyPr wrap="square" rtlCol="0">
            <a:spAutoFit/>
          </a:bodyPr>
          <a:lstStyle/>
          <a:p>
            <a:pPr marL="342900" indent="-342900">
              <a:buFont typeface="+mj-lt"/>
              <a:buAutoNum type="arabicPeriod"/>
            </a:pPr>
            <a:r>
              <a:rPr lang="en-IN" dirty="0"/>
              <a:t>In the year 2019, there is a sudden change in listing price across the property types and onboarding of customers witnessed significant increase.</a:t>
            </a:r>
          </a:p>
          <a:p>
            <a:pPr marL="342900" indent="-342900">
              <a:buFont typeface="+mj-lt"/>
              <a:buAutoNum type="arabicPeriod"/>
            </a:pPr>
            <a:endParaRPr lang="en-IN" dirty="0"/>
          </a:p>
          <a:p>
            <a:pPr marL="342900" indent="-342900">
              <a:buFont typeface="+mj-lt"/>
              <a:buAutoNum type="arabicPeriod"/>
            </a:pPr>
            <a:r>
              <a:rPr lang="en-IN" dirty="0"/>
              <a:t> Listings’ overall rating had remained consistent till 2019, but post 2019, it changed significantly.</a:t>
            </a:r>
          </a:p>
        </p:txBody>
      </p:sp>
    </p:spTree>
    <p:extLst>
      <p:ext uri="{BB962C8B-B14F-4D97-AF65-F5344CB8AC3E}">
        <p14:creationId xmlns:p14="http://schemas.microsoft.com/office/powerpoint/2010/main" val="634179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482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Name-Aniruddha M. Khedkar Graded Project on Power BI  Title-Analysis of Airbnb Data To Understand Customer Satisfaction.</vt:lpstr>
      <vt:lpstr>Business Understanding-</vt:lpstr>
      <vt:lpstr>Objective 1-Assessing District Location Scores</vt:lpstr>
      <vt:lpstr>Objective 2- Examining Host Response Time Impact</vt:lpstr>
      <vt:lpstr>PowerPoint Presentation</vt:lpstr>
      <vt:lpstr>PowerPoint Presentation</vt:lpstr>
      <vt:lpstr>PowerPoint Presentation</vt:lpstr>
      <vt:lpstr>PowerPoint Presentation</vt:lpstr>
      <vt:lpstr>PowerPoint Presentation</vt:lpstr>
      <vt:lpstr>Recommendation to Airbnb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Name-Aniruddha M. Khedkar Batch- ABADS (12) Graded Project on MS Excel</dc:title>
  <dc:creator>Aniruddha Khedkar</dc:creator>
  <cp:lastModifiedBy>Aniruddha Khedkar</cp:lastModifiedBy>
  <cp:revision>164</cp:revision>
  <dcterms:created xsi:type="dcterms:W3CDTF">2024-02-18T14:49:16Z</dcterms:created>
  <dcterms:modified xsi:type="dcterms:W3CDTF">2024-04-21T05:08:12Z</dcterms:modified>
</cp:coreProperties>
</file>