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4" r:id="rId10"/>
    <p:sldId id="315" r:id="rId11"/>
    <p:sldId id="316" r:id="rId12"/>
    <p:sldId id="317" r:id="rId13"/>
    <p:sldId id="318" r:id="rId14"/>
    <p:sldId id="320" r:id="rId15"/>
    <p:sldId id="319" r:id="rId16"/>
    <p:sldId id="321" r:id="rId17"/>
    <p:sldId id="322" r:id="rId18"/>
    <p:sldId id="323" r:id="rId19"/>
    <p:sldId id="32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3/15/2024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3/15/2024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3/15/2024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3/15/2024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3/15/2024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IN"/>
          </a:p>
        </p:txBody>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Anti-Riot Drone</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Autonomous Drones</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5D34-AEE0-C2FF-110B-29E6A7817C95}"/>
              </a:ext>
            </a:extLst>
          </p:cNvPr>
          <p:cNvSpPr>
            <a:spLocks noGrp="1"/>
          </p:cNvSpPr>
          <p:nvPr>
            <p:ph type="title"/>
          </p:nvPr>
        </p:nvSpPr>
        <p:spPr/>
        <p:txBody>
          <a:bodyPr/>
          <a:lstStyle/>
          <a:p>
            <a:pPr algn="ctr"/>
            <a:r>
              <a:rPr lang="en-IN" dirty="0"/>
              <a:t>ALGORITHM</a:t>
            </a:r>
          </a:p>
        </p:txBody>
      </p:sp>
      <p:pic>
        <p:nvPicPr>
          <p:cNvPr id="11" name="Content Placeholder 10">
            <a:extLst>
              <a:ext uri="{FF2B5EF4-FFF2-40B4-BE49-F238E27FC236}">
                <a16:creationId xmlns:a16="http://schemas.microsoft.com/office/drawing/2014/main" id="{CAF79EDA-DD4E-B4A6-D33E-9EFD257C1C8E}"/>
              </a:ext>
            </a:extLst>
          </p:cNvPr>
          <p:cNvPicPr>
            <a:picLocks noGrp="1" noChangeAspect="1"/>
          </p:cNvPicPr>
          <p:nvPr>
            <p:ph idx="1"/>
          </p:nvPr>
        </p:nvPicPr>
        <p:blipFill>
          <a:blip r:embed="rId2"/>
          <a:stretch>
            <a:fillRect/>
          </a:stretch>
        </p:blipFill>
        <p:spPr>
          <a:xfrm>
            <a:off x="2277902" y="2103438"/>
            <a:ext cx="7636195" cy="3849687"/>
          </a:xfrm>
        </p:spPr>
      </p:pic>
    </p:spTree>
    <p:extLst>
      <p:ext uri="{BB962C8B-B14F-4D97-AF65-F5344CB8AC3E}">
        <p14:creationId xmlns:p14="http://schemas.microsoft.com/office/powerpoint/2010/main" val="176351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5D34-AEE0-C2FF-110B-29E6A7817C95}"/>
              </a:ext>
            </a:extLst>
          </p:cNvPr>
          <p:cNvSpPr>
            <a:spLocks noGrp="1"/>
          </p:cNvSpPr>
          <p:nvPr>
            <p:ph type="title"/>
          </p:nvPr>
        </p:nvSpPr>
        <p:spPr/>
        <p:txBody>
          <a:bodyPr/>
          <a:lstStyle/>
          <a:p>
            <a:pPr algn="ctr"/>
            <a:r>
              <a:rPr lang="en-IN" dirty="0"/>
              <a:t>ALGORITHM</a:t>
            </a:r>
          </a:p>
        </p:txBody>
      </p:sp>
      <p:pic>
        <p:nvPicPr>
          <p:cNvPr id="6" name="Content Placeholder 5">
            <a:extLst>
              <a:ext uri="{FF2B5EF4-FFF2-40B4-BE49-F238E27FC236}">
                <a16:creationId xmlns:a16="http://schemas.microsoft.com/office/drawing/2014/main" id="{4DE8F8F9-4119-ED24-02B3-B068AF72C192}"/>
              </a:ext>
            </a:extLst>
          </p:cNvPr>
          <p:cNvPicPr>
            <a:picLocks noGrp="1" noChangeAspect="1"/>
          </p:cNvPicPr>
          <p:nvPr>
            <p:ph idx="1"/>
          </p:nvPr>
        </p:nvPicPr>
        <p:blipFill>
          <a:blip r:embed="rId2"/>
          <a:stretch>
            <a:fillRect/>
          </a:stretch>
        </p:blipFill>
        <p:spPr>
          <a:xfrm>
            <a:off x="1575354" y="2103438"/>
            <a:ext cx="9041292" cy="3849687"/>
          </a:xfrm>
        </p:spPr>
      </p:pic>
    </p:spTree>
    <p:extLst>
      <p:ext uri="{BB962C8B-B14F-4D97-AF65-F5344CB8AC3E}">
        <p14:creationId xmlns:p14="http://schemas.microsoft.com/office/powerpoint/2010/main" val="125293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28D6-C211-2D92-8DED-13A4AE2089F8}"/>
              </a:ext>
            </a:extLst>
          </p:cNvPr>
          <p:cNvSpPr>
            <a:spLocks noGrp="1"/>
          </p:cNvSpPr>
          <p:nvPr>
            <p:ph type="title"/>
          </p:nvPr>
        </p:nvSpPr>
        <p:spPr/>
        <p:txBody>
          <a:bodyPr/>
          <a:lstStyle/>
          <a:p>
            <a:pPr algn="ctr"/>
            <a:r>
              <a:rPr lang="en-IN" dirty="0"/>
              <a:t>PROPOSED OUTCOME(S)</a:t>
            </a:r>
          </a:p>
        </p:txBody>
      </p:sp>
      <p:sp>
        <p:nvSpPr>
          <p:cNvPr id="3" name="Content Placeholder 2">
            <a:extLst>
              <a:ext uri="{FF2B5EF4-FFF2-40B4-BE49-F238E27FC236}">
                <a16:creationId xmlns:a16="http://schemas.microsoft.com/office/drawing/2014/main" id="{3E5DEF1C-3868-C587-A780-85AE73496982}"/>
              </a:ext>
            </a:extLst>
          </p:cNvPr>
          <p:cNvSpPr>
            <a:spLocks noGrp="1"/>
          </p:cNvSpPr>
          <p:nvPr>
            <p:ph idx="1"/>
          </p:nvPr>
        </p:nvSpPr>
        <p:spPr/>
        <p:txBody>
          <a:bodyPr/>
          <a:lstStyle/>
          <a:p>
            <a:r>
              <a:rPr lang="en-IN" dirty="0"/>
              <a:t>TO LOCATE THE RIOT OCCURRING PLACE AND DROP THE LETHAL WEAPON LIKE TEAR GAS</a:t>
            </a:r>
          </a:p>
        </p:txBody>
      </p:sp>
    </p:spTree>
    <p:extLst>
      <p:ext uri="{BB962C8B-B14F-4D97-AF65-F5344CB8AC3E}">
        <p14:creationId xmlns:p14="http://schemas.microsoft.com/office/powerpoint/2010/main" val="114323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8389-E2C3-66D6-54AD-6416B3043B0B}"/>
              </a:ext>
            </a:extLst>
          </p:cNvPr>
          <p:cNvSpPr>
            <a:spLocks noGrp="1"/>
          </p:cNvSpPr>
          <p:nvPr>
            <p:ph type="title"/>
          </p:nvPr>
        </p:nvSpPr>
        <p:spPr/>
        <p:txBody>
          <a:bodyPr/>
          <a:lstStyle/>
          <a:p>
            <a:r>
              <a:rPr lang="en-IN" dirty="0"/>
              <a:t>INDIVIDUAL CONTRIBUTIONS – D VISHAAL (21BRS1173)	</a:t>
            </a:r>
          </a:p>
        </p:txBody>
      </p:sp>
      <p:sp>
        <p:nvSpPr>
          <p:cNvPr id="3" name="Content Placeholder 2">
            <a:extLst>
              <a:ext uri="{FF2B5EF4-FFF2-40B4-BE49-F238E27FC236}">
                <a16:creationId xmlns:a16="http://schemas.microsoft.com/office/drawing/2014/main" id="{042B5294-7D2C-A134-7917-7B0951CFE567}"/>
              </a:ext>
            </a:extLst>
          </p:cNvPr>
          <p:cNvSpPr>
            <a:spLocks noGrp="1"/>
          </p:cNvSpPr>
          <p:nvPr>
            <p:ph idx="1"/>
          </p:nvPr>
        </p:nvSpPr>
        <p:spPr/>
        <p:txBody>
          <a:bodyPr/>
          <a:lstStyle/>
          <a:p>
            <a:pPr marL="342900" indent="-342900">
              <a:buFont typeface="+mj-lt"/>
              <a:buAutoNum type="arabicPeriod"/>
            </a:pPr>
            <a:r>
              <a:rPr lang="en-IN" dirty="0"/>
              <a:t>Misson planning for autonomous flight of drone in </a:t>
            </a:r>
            <a:r>
              <a:rPr lang="en-IN" dirty="0" err="1"/>
              <a:t>QGroundControl</a:t>
            </a:r>
            <a:r>
              <a:rPr lang="en-IN" dirty="0"/>
              <a:t>.</a:t>
            </a:r>
          </a:p>
          <a:p>
            <a:pPr marL="342900" indent="-342900">
              <a:buFont typeface="+mj-lt"/>
              <a:buAutoNum type="arabicPeriod"/>
            </a:pPr>
            <a:r>
              <a:rPr lang="en-IN" dirty="0"/>
              <a:t>RC remote calibration.</a:t>
            </a:r>
          </a:p>
          <a:p>
            <a:pPr marL="342900" indent="-342900">
              <a:buFont typeface="+mj-lt"/>
              <a:buAutoNum type="arabicPeriod"/>
            </a:pPr>
            <a:r>
              <a:rPr lang="en-IN" dirty="0"/>
              <a:t>Preparation Review 1 (DA1) </a:t>
            </a:r>
            <a:r>
              <a:rPr lang="en-IN" dirty="0" err="1"/>
              <a:t>powerpoint</a:t>
            </a:r>
            <a:r>
              <a:rPr lang="en-IN" dirty="0"/>
              <a:t> presentation.</a:t>
            </a:r>
          </a:p>
          <a:p>
            <a:pPr marL="342900" indent="-342900">
              <a:buFont typeface="+mj-lt"/>
              <a:buAutoNum type="arabicPeriod"/>
            </a:pPr>
            <a:endParaRPr lang="en-IN" dirty="0"/>
          </a:p>
          <a:p>
            <a:endParaRPr lang="en-IN" dirty="0"/>
          </a:p>
        </p:txBody>
      </p:sp>
    </p:spTree>
    <p:extLst>
      <p:ext uri="{BB962C8B-B14F-4D97-AF65-F5344CB8AC3E}">
        <p14:creationId xmlns:p14="http://schemas.microsoft.com/office/powerpoint/2010/main" val="47947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1984-BB3B-D4B0-B82C-C5E60563E456}"/>
              </a:ext>
            </a:extLst>
          </p:cNvPr>
          <p:cNvSpPr>
            <a:spLocks noGrp="1"/>
          </p:cNvSpPr>
          <p:nvPr>
            <p:ph type="title"/>
          </p:nvPr>
        </p:nvSpPr>
        <p:spPr/>
        <p:txBody>
          <a:bodyPr/>
          <a:lstStyle/>
          <a:p>
            <a:r>
              <a:rPr lang="en-IN" dirty="0"/>
              <a:t>INDIVIDUAL CONTRIBUTION – SRINATH(21BRS1224)</a:t>
            </a:r>
          </a:p>
        </p:txBody>
      </p:sp>
      <p:sp>
        <p:nvSpPr>
          <p:cNvPr id="3" name="Content Placeholder 2">
            <a:extLst>
              <a:ext uri="{FF2B5EF4-FFF2-40B4-BE49-F238E27FC236}">
                <a16:creationId xmlns:a16="http://schemas.microsoft.com/office/drawing/2014/main" id="{0E8EC22D-E0BD-D9C6-B778-E2B7CE794796}"/>
              </a:ext>
            </a:extLst>
          </p:cNvPr>
          <p:cNvSpPr>
            <a:spLocks noGrp="1"/>
          </p:cNvSpPr>
          <p:nvPr>
            <p:ph idx="1"/>
          </p:nvPr>
        </p:nvSpPr>
        <p:spPr/>
        <p:txBody>
          <a:bodyPr/>
          <a:lstStyle/>
          <a:p>
            <a:pPr marL="342900" indent="-342900">
              <a:buFont typeface="+mj-lt"/>
              <a:buAutoNum type="arabicPeriod"/>
            </a:pPr>
            <a:r>
              <a:rPr lang="en-IN" dirty="0"/>
              <a:t>Drone assembly and calibration.</a:t>
            </a:r>
          </a:p>
          <a:p>
            <a:pPr marL="342900" indent="-342900">
              <a:buFont typeface="+mj-lt"/>
              <a:buAutoNum type="arabicPeriod"/>
            </a:pPr>
            <a:r>
              <a:rPr lang="en-IN" dirty="0"/>
              <a:t>Circuit design and implementation for the opening and closing mechanism of the tear gas dropper.</a:t>
            </a:r>
          </a:p>
          <a:p>
            <a:endParaRPr lang="en-IN" dirty="0"/>
          </a:p>
        </p:txBody>
      </p:sp>
    </p:spTree>
    <p:extLst>
      <p:ext uri="{BB962C8B-B14F-4D97-AF65-F5344CB8AC3E}">
        <p14:creationId xmlns:p14="http://schemas.microsoft.com/office/powerpoint/2010/main" val="24073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B265-5ACF-E04D-8E50-D554A25E2BDD}"/>
              </a:ext>
            </a:extLst>
          </p:cNvPr>
          <p:cNvSpPr>
            <a:spLocks noGrp="1"/>
          </p:cNvSpPr>
          <p:nvPr>
            <p:ph type="title"/>
          </p:nvPr>
        </p:nvSpPr>
        <p:spPr/>
        <p:txBody>
          <a:bodyPr/>
          <a:lstStyle/>
          <a:p>
            <a:r>
              <a:rPr lang="en-IN" dirty="0"/>
              <a:t>INDIVIDUAL CONTRIBUTION – N ANIRUDDHAN (21BRS1682)</a:t>
            </a:r>
          </a:p>
        </p:txBody>
      </p:sp>
      <p:sp>
        <p:nvSpPr>
          <p:cNvPr id="3" name="Content Placeholder 2">
            <a:extLst>
              <a:ext uri="{FF2B5EF4-FFF2-40B4-BE49-F238E27FC236}">
                <a16:creationId xmlns:a16="http://schemas.microsoft.com/office/drawing/2014/main" id="{EF5A0A7A-FFA9-46A0-C958-839111276A53}"/>
              </a:ext>
            </a:extLst>
          </p:cNvPr>
          <p:cNvSpPr>
            <a:spLocks noGrp="1"/>
          </p:cNvSpPr>
          <p:nvPr>
            <p:ph idx="1"/>
          </p:nvPr>
        </p:nvSpPr>
        <p:spPr/>
        <p:txBody>
          <a:bodyPr/>
          <a:lstStyle/>
          <a:p>
            <a:pPr marL="0" indent="0">
              <a:buNone/>
            </a:pPr>
            <a:r>
              <a:rPr lang="en-IN" dirty="0"/>
              <a:t>1.    Preparation of Review 2 (DA2) PowerPoint presentation.</a:t>
            </a:r>
          </a:p>
          <a:p>
            <a:pPr marL="342900" indent="-342900">
              <a:buFont typeface="+mj-lt"/>
              <a:buAutoNum type="arabicPeriod"/>
            </a:pPr>
            <a:r>
              <a:rPr lang="en-IN" dirty="0"/>
              <a:t>Acquiring circuit components.</a:t>
            </a:r>
          </a:p>
          <a:p>
            <a:pPr marL="342900" indent="-342900">
              <a:buFont typeface="+mj-lt"/>
              <a:buAutoNum type="arabicPeriod"/>
            </a:pPr>
            <a:r>
              <a:rPr lang="en-IN" dirty="0"/>
              <a:t>Preparation of Simulink real-time simulation of the project.</a:t>
            </a:r>
          </a:p>
          <a:p>
            <a:endParaRPr lang="en-IN" dirty="0"/>
          </a:p>
        </p:txBody>
      </p:sp>
    </p:spTree>
    <p:extLst>
      <p:ext uri="{BB962C8B-B14F-4D97-AF65-F5344CB8AC3E}">
        <p14:creationId xmlns:p14="http://schemas.microsoft.com/office/powerpoint/2010/main" val="3938853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4C6D-95EF-DFC6-1025-06FD95DE2200}"/>
              </a:ext>
            </a:extLst>
          </p:cNvPr>
          <p:cNvSpPr>
            <a:spLocks noGrp="1"/>
          </p:cNvSpPr>
          <p:nvPr>
            <p:ph type="title"/>
          </p:nvPr>
        </p:nvSpPr>
        <p:spPr>
          <a:xfrm>
            <a:off x="920151" y="2341997"/>
            <a:ext cx="10058400" cy="1371600"/>
          </a:xfrm>
        </p:spPr>
        <p:txBody>
          <a:bodyPr/>
          <a:lstStyle/>
          <a:p>
            <a:pPr algn="ctr"/>
            <a:r>
              <a:rPr lang="en-IN" dirty="0"/>
              <a:t>THANK YOU</a:t>
            </a:r>
          </a:p>
        </p:txBody>
      </p:sp>
    </p:spTree>
    <p:extLst>
      <p:ext uri="{BB962C8B-B14F-4D97-AF65-F5344CB8AC3E}">
        <p14:creationId xmlns:p14="http://schemas.microsoft.com/office/powerpoint/2010/main" val="385066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22A1-EE8E-D6E3-B6C6-BC9B49ACBDAC}"/>
              </a:ext>
            </a:extLst>
          </p:cNvPr>
          <p:cNvSpPr>
            <a:spLocks noGrp="1"/>
          </p:cNvSpPr>
          <p:nvPr>
            <p:ph type="title"/>
          </p:nvPr>
        </p:nvSpPr>
        <p:spPr/>
        <p:txBody>
          <a:bodyPr/>
          <a:lstStyle/>
          <a:p>
            <a:pPr algn="ctr"/>
            <a:r>
              <a:rPr lang="en-IN" dirty="0"/>
              <a:t>SOFTWARE USED</a:t>
            </a:r>
          </a:p>
        </p:txBody>
      </p:sp>
      <p:sp>
        <p:nvSpPr>
          <p:cNvPr id="3" name="Content Placeholder 2">
            <a:extLst>
              <a:ext uri="{FF2B5EF4-FFF2-40B4-BE49-F238E27FC236}">
                <a16:creationId xmlns:a16="http://schemas.microsoft.com/office/drawing/2014/main" id="{8E8343A6-B0B1-02F4-67B4-F38EA0413FE0}"/>
              </a:ext>
            </a:extLst>
          </p:cNvPr>
          <p:cNvSpPr>
            <a:spLocks noGrp="1"/>
          </p:cNvSpPr>
          <p:nvPr>
            <p:ph idx="1"/>
          </p:nvPr>
        </p:nvSpPr>
        <p:spPr/>
        <p:txBody>
          <a:bodyPr/>
          <a:lstStyle/>
          <a:p>
            <a:r>
              <a:rPr lang="en-IN" dirty="0"/>
              <a:t>MATLAB SIMULINK – USED FOR SIMULATING </a:t>
            </a:r>
          </a:p>
          <a:p>
            <a:r>
              <a:rPr lang="en-IN" dirty="0"/>
              <a:t>QGROUNDCONTROL – FOR DRONE CALIBRATION AND PATH PLANNING</a:t>
            </a:r>
          </a:p>
          <a:p>
            <a:r>
              <a:rPr lang="en-IN" dirty="0"/>
              <a:t>PYCHARMN- For Machine Learning and Deep Learning</a:t>
            </a:r>
          </a:p>
          <a:p>
            <a:endParaRPr lang="en-IN" dirty="0"/>
          </a:p>
        </p:txBody>
      </p:sp>
    </p:spTree>
    <p:extLst>
      <p:ext uri="{BB962C8B-B14F-4D97-AF65-F5344CB8AC3E}">
        <p14:creationId xmlns:p14="http://schemas.microsoft.com/office/powerpoint/2010/main" val="31569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F5D0-53C2-D0FA-F39A-97938464EF9F}"/>
              </a:ext>
            </a:extLst>
          </p:cNvPr>
          <p:cNvSpPr>
            <a:spLocks noGrp="1"/>
          </p:cNvSpPr>
          <p:nvPr>
            <p:ph type="title"/>
          </p:nvPr>
        </p:nvSpPr>
        <p:spPr/>
        <p:txBody>
          <a:bodyPr/>
          <a:lstStyle/>
          <a:p>
            <a:r>
              <a:rPr lang="en-IN" dirty="0"/>
              <a:t>DESIGN OF THE DRONE – ARCHITECTURE OVERVIEW</a:t>
            </a:r>
          </a:p>
        </p:txBody>
      </p:sp>
      <p:pic>
        <p:nvPicPr>
          <p:cNvPr id="4" name="Content Placeholder 6">
            <a:extLst>
              <a:ext uri="{FF2B5EF4-FFF2-40B4-BE49-F238E27FC236}">
                <a16:creationId xmlns:a16="http://schemas.microsoft.com/office/drawing/2014/main" id="{021EEE6A-CE56-F1D5-6B8D-C5011EF9EF62}"/>
              </a:ext>
            </a:extLst>
          </p:cNvPr>
          <p:cNvPicPr>
            <a:picLocks noGrp="1" noChangeAspect="1"/>
          </p:cNvPicPr>
          <p:nvPr>
            <p:ph idx="1"/>
          </p:nvPr>
        </p:nvPicPr>
        <p:blipFill>
          <a:blip r:embed="rId2"/>
          <a:stretch>
            <a:fillRect/>
          </a:stretch>
        </p:blipFill>
        <p:spPr>
          <a:xfrm>
            <a:off x="3951493" y="2103438"/>
            <a:ext cx="4289013" cy="3849687"/>
          </a:xfrm>
          <a:prstGeom prst="rect">
            <a:avLst/>
          </a:prstGeom>
        </p:spPr>
      </p:pic>
    </p:spTree>
    <p:extLst>
      <p:ext uri="{BB962C8B-B14F-4D97-AF65-F5344CB8AC3E}">
        <p14:creationId xmlns:p14="http://schemas.microsoft.com/office/powerpoint/2010/main" val="208868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F871-B6AD-A64A-3F7B-B13B9C86CF06}"/>
              </a:ext>
            </a:extLst>
          </p:cNvPr>
          <p:cNvSpPr>
            <a:spLocks noGrp="1"/>
          </p:cNvSpPr>
          <p:nvPr>
            <p:ph type="title"/>
          </p:nvPr>
        </p:nvSpPr>
        <p:spPr/>
        <p:txBody>
          <a:bodyPr/>
          <a:lstStyle/>
          <a:p>
            <a:pPr algn="ctr"/>
            <a:r>
              <a:rPr lang="en-IN" dirty="0"/>
              <a:t>SENSORS USED</a:t>
            </a:r>
          </a:p>
        </p:txBody>
      </p:sp>
      <p:sp>
        <p:nvSpPr>
          <p:cNvPr id="3" name="Content Placeholder 2">
            <a:extLst>
              <a:ext uri="{FF2B5EF4-FFF2-40B4-BE49-F238E27FC236}">
                <a16:creationId xmlns:a16="http://schemas.microsoft.com/office/drawing/2014/main" id="{8D3439EA-BDB6-AF64-AF90-AADA64B3EB28}"/>
              </a:ext>
            </a:extLst>
          </p:cNvPr>
          <p:cNvSpPr>
            <a:spLocks noGrp="1"/>
          </p:cNvSpPr>
          <p:nvPr>
            <p:ph idx="1"/>
          </p:nvPr>
        </p:nvSpPr>
        <p:spPr/>
        <p:txBody>
          <a:bodyPr>
            <a:normAutofit fontScale="55000" lnSpcReduction="20000"/>
          </a:bodyPr>
          <a:lstStyle/>
          <a:p>
            <a:pPr algn="just">
              <a:lnSpc>
                <a:spcPct val="170000"/>
              </a:lnSpc>
              <a:buFont typeface="Arial" panose="020B0604020202020204" pitchFamily="34" charset="0"/>
              <a:buChar char="•"/>
            </a:pPr>
            <a:r>
              <a:rPr lang="en-US" sz="2500" b="1" i="0" dirty="0">
                <a:solidFill>
                  <a:srgbClr val="1F1F1F"/>
                </a:solidFill>
                <a:effectLst/>
              </a:rPr>
              <a:t>Flight Controller Sensor (IMU):</a:t>
            </a:r>
            <a:r>
              <a:rPr lang="en-US" sz="2500" b="0" i="0" dirty="0">
                <a:solidFill>
                  <a:srgbClr val="1F1F1F"/>
                </a:solidFill>
                <a:effectLst/>
              </a:rPr>
              <a:t> This is a multi-sensor unit combining an </a:t>
            </a:r>
            <a:r>
              <a:rPr lang="en-US" sz="2500" b="1" i="0" dirty="0">
                <a:solidFill>
                  <a:srgbClr val="1F1F1F"/>
                </a:solidFill>
                <a:effectLst/>
              </a:rPr>
              <a:t>accelerometer</a:t>
            </a:r>
            <a:r>
              <a:rPr lang="en-US" sz="2500" b="0" i="0" dirty="0">
                <a:solidFill>
                  <a:srgbClr val="1F1F1F"/>
                </a:solidFill>
                <a:effectLst/>
              </a:rPr>
              <a:t>, a </a:t>
            </a:r>
            <a:r>
              <a:rPr lang="en-US" sz="2500" b="1" i="0" dirty="0">
                <a:solidFill>
                  <a:srgbClr val="1F1F1F"/>
                </a:solidFill>
                <a:effectLst/>
              </a:rPr>
              <a:t>gyroscope</a:t>
            </a:r>
            <a:r>
              <a:rPr lang="en-US" sz="2500" b="0" i="0" dirty="0">
                <a:solidFill>
                  <a:srgbClr val="1F1F1F"/>
                </a:solidFill>
                <a:effectLst/>
              </a:rPr>
              <a:t>, and sometimes a </a:t>
            </a:r>
            <a:r>
              <a:rPr lang="en-US" sz="2500" b="1" i="0" dirty="0">
                <a:solidFill>
                  <a:srgbClr val="1F1F1F"/>
                </a:solidFill>
                <a:effectLst/>
              </a:rPr>
              <a:t>magnetometer</a:t>
            </a:r>
            <a:r>
              <a:rPr lang="en-US" sz="2500" b="0" i="0" dirty="0">
                <a:solidFill>
                  <a:srgbClr val="1F1F1F"/>
                </a:solidFill>
                <a:effectLst/>
              </a:rPr>
              <a:t>.</a:t>
            </a:r>
          </a:p>
          <a:p>
            <a:pPr marL="742950" lvl="1" indent="-285750" algn="just">
              <a:lnSpc>
                <a:spcPct val="170000"/>
              </a:lnSpc>
              <a:buFont typeface="Arial" panose="020B0604020202020204" pitchFamily="34" charset="0"/>
              <a:buChar char="•"/>
            </a:pPr>
            <a:r>
              <a:rPr lang="en-US" sz="2500" b="0" i="0" dirty="0">
                <a:solidFill>
                  <a:srgbClr val="1F1F1F"/>
                </a:solidFill>
                <a:effectLst/>
              </a:rPr>
              <a:t>The accelerometer measures the drone's acceleration in different directions.</a:t>
            </a:r>
          </a:p>
          <a:p>
            <a:pPr marL="742950" lvl="1" indent="-285750" algn="just">
              <a:lnSpc>
                <a:spcPct val="170000"/>
              </a:lnSpc>
              <a:buFont typeface="Arial" panose="020B0604020202020204" pitchFamily="34" charset="0"/>
              <a:buChar char="•"/>
            </a:pPr>
            <a:r>
              <a:rPr lang="en-US" sz="2500" b="0" i="0" dirty="0">
                <a:solidFill>
                  <a:srgbClr val="1F1F1F"/>
                </a:solidFill>
                <a:effectLst/>
              </a:rPr>
              <a:t>The gyroscope measures the drone's rotation rate around its axes.</a:t>
            </a:r>
          </a:p>
          <a:p>
            <a:pPr marL="742950" lvl="1" indent="-285750" algn="just">
              <a:lnSpc>
                <a:spcPct val="170000"/>
              </a:lnSpc>
              <a:buFont typeface="Arial" panose="020B0604020202020204" pitchFamily="34" charset="0"/>
              <a:buChar char="•"/>
            </a:pPr>
            <a:r>
              <a:rPr lang="en-US" sz="2500" b="0" i="0" dirty="0">
                <a:solidFill>
                  <a:srgbClr val="1F1F1F"/>
                </a:solidFill>
                <a:effectLst/>
              </a:rPr>
              <a:t>The magnetometer measures the Earth's magnetic field, helping with orientation.</a:t>
            </a:r>
          </a:p>
          <a:p>
            <a:pPr marL="742950" lvl="1" indent="-285750" algn="just">
              <a:lnSpc>
                <a:spcPct val="170000"/>
              </a:lnSpc>
              <a:buFont typeface="Arial" panose="020B0604020202020204" pitchFamily="34" charset="0"/>
              <a:buChar char="•"/>
            </a:pPr>
            <a:r>
              <a:rPr lang="en-US" sz="2500" b="0" i="0" dirty="0">
                <a:solidFill>
                  <a:srgbClr val="1F1F1F"/>
                </a:solidFill>
                <a:effectLst/>
              </a:rPr>
              <a:t>Together, these sensors provide the flight controller with crucial data to maintain stability and control the drone's position.</a:t>
            </a:r>
          </a:p>
          <a:p>
            <a:pPr marL="742950" lvl="1" indent="-285750" algn="just">
              <a:lnSpc>
                <a:spcPct val="170000"/>
              </a:lnSpc>
              <a:buFont typeface="Arial" panose="020B0604020202020204" pitchFamily="34" charset="0"/>
              <a:buChar char="•"/>
            </a:pPr>
            <a:r>
              <a:rPr lang="en-US" sz="2800" b="1" i="0" dirty="0">
                <a:solidFill>
                  <a:srgbClr val="1F1F1F"/>
                </a:solidFill>
                <a:effectLst/>
              </a:rPr>
              <a:t>Barometer:</a:t>
            </a:r>
            <a:r>
              <a:rPr lang="en-US" sz="2800" b="0" i="0" dirty="0">
                <a:solidFill>
                  <a:srgbClr val="1F1F1F"/>
                </a:solidFill>
                <a:effectLst/>
              </a:rPr>
              <a:t> This sensor measures atmospheric pressure, which can be used to determine the drone's altitude. This is especially important for maintaining a set height during flight.</a:t>
            </a:r>
            <a:endParaRPr lang="en-US" sz="2500" b="0" i="0" dirty="0">
              <a:solidFill>
                <a:srgbClr val="1F1F1F"/>
              </a:solidFill>
              <a:effectLst/>
            </a:endParaRPr>
          </a:p>
          <a:p>
            <a:endParaRPr lang="en-IN" dirty="0"/>
          </a:p>
        </p:txBody>
      </p:sp>
    </p:spTree>
    <p:extLst>
      <p:ext uri="{BB962C8B-B14F-4D97-AF65-F5344CB8AC3E}">
        <p14:creationId xmlns:p14="http://schemas.microsoft.com/office/powerpoint/2010/main" val="256134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1C97-031B-87D3-57C3-DB0E76B7A1D5}"/>
              </a:ext>
            </a:extLst>
          </p:cNvPr>
          <p:cNvSpPr>
            <a:spLocks noGrp="1"/>
          </p:cNvSpPr>
          <p:nvPr>
            <p:ph type="title"/>
          </p:nvPr>
        </p:nvSpPr>
        <p:spPr/>
        <p:txBody>
          <a:bodyPr/>
          <a:lstStyle/>
          <a:p>
            <a:pPr algn="ctr"/>
            <a:r>
              <a:rPr lang="en-IN" dirty="0"/>
              <a:t>SENSORS USED</a:t>
            </a:r>
          </a:p>
        </p:txBody>
      </p:sp>
      <p:sp>
        <p:nvSpPr>
          <p:cNvPr id="3" name="Content Placeholder 2">
            <a:extLst>
              <a:ext uri="{FF2B5EF4-FFF2-40B4-BE49-F238E27FC236}">
                <a16:creationId xmlns:a16="http://schemas.microsoft.com/office/drawing/2014/main" id="{ABA80B32-53E7-8A2D-93B8-F6D0C57DA6D6}"/>
              </a:ext>
            </a:extLst>
          </p:cNvPr>
          <p:cNvSpPr>
            <a:spLocks noGrp="1"/>
          </p:cNvSpPr>
          <p:nvPr>
            <p:ph idx="1"/>
          </p:nvPr>
        </p:nvSpPr>
        <p:spPr/>
        <p:txBody>
          <a:bodyPr/>
          <a:lstStyle/>
          <a:p>
            <a:pPr algn="just">
              <a:lnSpc>
                <a:spcPct val="170000"/>
              </a:lnSpc>
              <a:buFont typeface="Arial" panose="020B0604020202020204" pitchFamily="34" charset="0"/>
              <a:buChar char="•"/>
            </a:pPr>
            <a:r>
              <a:rPr lang="en-US" sz="1400" b="1" i="0" dirty="0">
                <a:solidFill>
                  <a:srgbClr val="1F1F1F"/>
                </a:solidFill>
                <a:effectLst/>
              </a:rPr>
              <a:t>Ultrasonic Sensor:</a:t>
            </a:r>
            <a:r>
              <a:rPr lang="en-US" sz="1400" b="0" i="0" dirty="0">
                <a:solidFill>
                  <a:srgbClr val="1F1F1F"/>
                </a:solidFill>
                <a:effectLst/>
              </a:rPr>
              <a:t> This sensor emits sound waves and measures the time it takes for the echo to return. This allows the drone to determine its distance to obstacles below it, helping to avoid collisions during landing or low-altitude flight.</a:t>
            </a:r>
          </a:p>
          <a:p>
            <a:pPr algn="just">
              <a:lnSpc>
                <a:spcPct val="170000"/>
              </a:lnSpc>
              <a:buFont typeface="Arial" panose="020B0604020202020204" pitchFamily="34" charset="0"/>
              <a:buChar char="•"/>
            </a:pPr>
            <a:r>
              <a:rPr lang="en-US" sz="1400" b="1" i="0" dirty="0">
                <a:solidFill>
                  <a:srgbClr val="1F1F1F"/>
                </a:solidFill>
                <a:effectLst/>
              </a:rPr>
              <a:t>GPS Module:</a:t>
            </a:r>
            <a:r>
              <a:rPr lang="en-US" sz="1400" b="0" i="0" dirty="0">
                <a:solidFill>
                  <a:srgbClr val="1F1F1F"/>
                </a:solidFill>
                <a:effectLst/>
              </a:rPr>
              <a:t> A GPS module uses signals from satellites to determine the drone's location. This enables features like autonomous navigation and waypoint flying, where the drone follows a pre-programmed path.</a:t>
            </a:r>
          </a:p>
          <a:p>
            <a:pPr algn="just">
              <a:lnSpc>
                <a:spcPct val="170000"/>
              </a:lnSpc>
              <a:buFont typeface="Arial" panose="020B0604020202020204" pitchFamily="34" charset="0"/>
              <a:buChar char="•"/>
            </a:pPr>
            <a:r>
              <a:rPr lang="en-US" sz="1400" b="1" i="0" dirty="0">
                <a:solidFill>
                  <a:srgbClr val="1F1F1F"/>
                </a:solidFill>
                <a:effectLst/>
              </a:rPr>
              <a:t>Optical Flow Sensor:</a:t>
            </a:r>
            <a:r>
              <a:rPr lang="en-US" sz="1400" b="0" i="0" dirty="0">
                <a:solidFill>
                  <a:srgbClr val="1F1F1F"/>
                </a:solidFill>
                <a:effectLst/>
              </a:rPr>
              <a:t> This sensor uses a camera or light source to track the ground beneath the drone, helping it maintain altitude and position even in environments with weak GPS signals.</a:t>
            </a:r>
          </a:p>
          <a:p>
            <a:endParaRPr lang="en-IN" dirty="0"/>
          </a:p>
        </p:txBody>
      </p:sp>
    </p:spTree>
    <p:extLst>
      <p:ext uri="{BB962C8B-B14F-4D97-AF65-F5344CB8AC3E}">
        <p14:creationId xmlns:p14="http://schemas.microsoft.com/office/powerpoint/2010/main" val="300349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8749-2ABB-4B00-131C-2FE7FA45C0D6}"/>
              </a:ext>
            </a:extLst>
          </p:cNvPr>
          <p:cNvSpPr>
            <a:spLocks noGrp="1"/>
          </p:cNvSpPr>
          <p:nvPr>
            <p:ph type="title"/>
          </p:nvPr>
        </p:nvSpPr>
        <p:spPr/>
        <p:txBody>
          <a:bodyPr/>
          <a:lstStyle/>
          <a:p>
            <a:pPr algn="ctr"/>
            <a:r>
              <a:rPr lang="en-IN" dirty="0"/>
              <a:t>ACTUATORS USED</a:t>
            </a:r>
          </a:p>
        </p:txBody>
      </p:sp>
      <p:sp>
        <p:nvSpPr>
          <p:cNvPr id="3" name="Content Placeholder 2">
            <a:extLst>
              <a:ext uri="{FF2B5EF4-FFF2-40B4-BE49-F238E27FC236}">
                <a16:creationId xmlns:a16="http://schemas.microsoft.com/office/drawing/2014/main" id="{C5E2DEF7-5954-BFAA-DF51-DC68CE5FC3DD}"/>
              </a:ext>
            </a:extLst>
          </p:cNvPr>
          <p:cNvSpPr>
            <a:spLocks noGrp="1"/>
          </p:cNvSpPr>
          <p:nvPr>
            <p:ph idx="1"/>
          </p:nvPr>
        </p:nvSpPr>
        <p:spPr/>
        <p:txBody>
          <a:bodyPr/>
          <a:lstStyle/>
          <a:p>
            <a:pPr algn="just">
              <a:lnSpc>
                <a:spcPct val="150000"/>
              </a:lnSpc>
              <a:buFont typeface="Arial" panose="020B0604020202020204" pitchFamily="34" charset="0"/>
              <a:buChar char="•"/>
            </a:pPr>
            <a:r>
              <a:rPr lang="en-US" b="1" i="0" dirty="0">
                <a:solidFill>
                  <a:srgbClr val="1F1F1F"/>
                </a:solidFill>
                <a:effectLst/>
                <a:latin typeface="Franklin Gothic Book" panose="020B0503020102020204" pitchFamily="34" charset="0"/>
              </a:rPr>
              <a:t>Brushless Motors:</a:t>
            </a:r>
            <a:r>
              <a:rPr lang="en-US" b="0" i="0" dirty="0">
                <a:solidFill>
                  <a:srgbClr val="1F1F1F"/>
                </a:solidFill>
                <a:effectLst/>
                <a:latin typeface="Franklin Gothic Book" panose="020B0503020102020204" pitchFamily="34" charset="0"/>
              </a:rPr>
              <a:t> These are the workhorses of the drone, responsible for generating thrust. Each motor is connected to a propeller and controlled by an Electronic Speed Controller (ESC).</a:t>
            </a:r>
          </a:p>
          <a:p>
            <a:pPr algn="just">
              <a:lnSpc>
                <a:spcPct val="150000"/>
              </a:lnSpc>
              <a:buFont typeface="Arial" panose="020B0604020202020204" pitchFamily="34" charset="0"/>
              <a:buChar char="•"/>
            </a:pPr>
            <a:r>
              <a:rPr lang="en-US" b="1" i="0" dirty="0">
                <a:solidFill>
                  <a:srgbClr val="1F1F1F"/>
                </a:solidFill>
                <a:effectLst/>
                <a:latin typeface="Franklin Gothic Book" panose="020B0503020102020204" pitchFamily="34" charset="0"/>
              </a:rPr>
              <a:t>Electronic Speed Controllers (ESCs):</a:t>
            </a:r>
            <a:r>
              <a:rPr lang="en-US" b="0" i="0" dirty="0">
                <a:solidFill>
                  <a:srgbClr val="1F1F1F"/>
                </a:solidFill>
                <a:effectLst/>
                <a:latin typeface="Franklin Gothic Book" panose="020B0503020102020204" pitchFamily="34" charset="0"/>
              </a:rPr>
              <a:t> These electronic circuits receive control signals from the flight controller and regulate the power delivered to each brushless motor. By adjusting the power, the ESCs control the speed of the propellers, ultimately determining the thrust generated by each motor.</a:t>
            </a:r>
          </a:p>
          <a:p>
            <a:endParaRPr lang="en-IN" dirty="0"/>
          </a:p>
        </p:txBody>
      </p:sp>
    </p:spTree>
    <p:extLst>
      <p:ext uri="{BB962C8B-B14F-4D97-AF65-F5344CB8AC3E}">
        <p14:creationId xmlns:p14="http://schemas.microsoft.com/office/powerpoint/2010/main" val="217201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E079-12A1-DD2E-195F-BD0FC1A05E37}"/>
              </a:ext>
            </a:extLst>
          </p:cNvPr>
          <p:cNvSpPr>
            <a:spLocks noGrp="1"/>
          </p:cNvSpPr>
          <p:nvPr>
            <p:ph type="title"/>
          </p:nvPr>
        </p:nvSpPr>
        <p:spPr/>
        <p:txBody>
          <a:bodyPr/>
          <a:lstStyle/>
          <a:p>
            <a:pPr algn="ctr"/>
            <a:r>
              <a:rPr lang="en-IN" dirty="0"/>
              <a:t>FLIGHT MODES CALIBRATED </a:t>
            </a:r>
          </a:p>
        </p:txBody>
      </p:sp>
      <p:sp>
        <p:nvSpPr>
          <p:cNvPr id="3" name="Content Placeholder 2">
            <a:extLst>
              <a:ext uri="{FF2B5EF4-FFF2-40B4-BE49-F238E27FC236}">
                <a16:creationId xmlns:a16="http://schemas.microsoft.com/office/drawing/2014/main" id="{1B083348-1E3F-E62A-CBC1-02F22F3D6B7D}"/>
              </a:ext>
            </a:extLst>
          </p:cNvPr>
          <p:cNvSpPr>
            <a:spLocks noGrp="1"/>
          </p:cNvSpPr>
          <p:nvPr>
            <p:ph idx="1"/>
          </p:nvPr>
        </p:nvSpPr>
        <p:spPr/>
        <p:txBody>
          <a:bodyPr/>
          <a:lstStyle/>
          <a:p>
            <a:pPr algn="just">
              <a:lnSpc>
                <a:spcPct val="150000"/>
              </a:lnSpc>
            </a:pPr>
            <a:r>
              <a:rPr lang="en-IN" b="1" dirty="0"/>
              <a:t>MANUAL MODE</a:t>
            </a:r>
          </a:p>
          <a:p>
            <a:pPr marL="0" indent="0" algn="just">
              <a:lnSpc>
                <a:spcPct val="150000"/>
              </a:lnSpc>
              <a:buNone/>
            </a:pPr>
            <a:r>
              <a:rPr lang="en-US" b="0" i="0" dirty="0">
                <a:solidFill>
                  <a:srgbClr val="1F1F1F"/>
                </a:solidFill>
                <a:effectLst/>
              </a:rPr>
              <a:t>This mode offers complete control over the drone's movement. The pilot directly controls the throttle, roll, pitch, and yaw using the remote control sticks.</a:t>
            </a:r>
            <a:r>
              <a:rPr lang="en-IN" b="1" i="0" dirty="0">
                <a:solidFill>
                  <a:srgbClr val="1F1F1F"/>
                </a:solidFill>
                <a:effectLst/>
              </a:rPr>
              <a:t> Used </a:t>
            </a:r>
            <a:r>
              <a:rPr lang="en-IN" b="1" dirty="0">
                <a:solidFill>
                  <a:srgbClr val="1F1F1F"/>
                </a:solidFill>
              </a:rPr>
              <a:t>for positioning the drone in the required row while sowing.</a:t>
            </a:r>
            <a:endParaRPr lang="en-IN" b="1" dirty="0"/>
          </a:p>
          <a:p>
            <a:pPr algn="just">
              <a:lnSpc>
                <a:spcPct val="150000"/>
              </a:lnSpc>
            </a:pPr>
            <a:r>
              <a:rPr lang="en-IN" b="1" dirty="0"/>
              <a:t>ALTITUDE MODE</a:t>
            </a:r>
          </a:p>
          <a:p>
            <a:pPr marL="0" indent="0" algn="just">
              <a:lnSpc>
                <a:spcPct val="150000"/>
              </a:lnSpc>
              <a:buNone/>
            </a:pPr>
            <a:r>
              <a:rPr lang="en-US" b="0" i="0" dirty="0">
                <a:solidFill>
                  <a:srgbClr val="1F1F1F"/>
                </a:solidFill>
                <a:effectLst/>
              </a:rPr>
              <a:t>This mode simplifies altitude control. The pilot controls the throttle for ascent and descent, but the drone automatically maintains a set altitude.</a:t>
            </a:r>
            <a:r>
              <a:rPr lang="en-IN" b="1" i="0" dirty="0">
                <a:solidFill>
                  <a:srgbClr val="1F1F1F"/>
                </a:solidFill>
                <a:effectLst/>
              </a:rPr>
              <a:t> This </a:t>
            </a:r>
            <a:r>
              <a:rPr lang="en-IN" b="1" dirty="0">
                <a:solidFill>
                  <a:srgbClr val="1F1F1F"/>
                </a:solidFill>
              </a:rPr>
              <a:t>flight mode is used for positioning the drone at appropriate height from the ground while sowing a seed.</a:t>
            </a:r>
            <a:endParaRPr lang="en-IN" b="1" dirty="0"/>
          </a:p>
          <a:p>
            <a:pPr algn="just">
              <a:lnSpc>
                <a:spcPct val="150000"/>
              </a:lnSpc>
            </a:pPr>
            <a:r>
              <a:rPr lang="en-IN" b="1" dirty="0"/>
              <a:t>LAND MODE</a:t>
            </a:r>
          </a:p>
          <a:p>
            <a:pPr marL="0" indent="0" algn="just">
              <a:lnSpc>
                <a:spcPct val="150000"/>
              </a:lnSpc>
              <a:buNone/>
            </a:pPr>
            <a:r>
              <a:rPr lang="en-IN" dirty="0"/>
              <a:t>This mode provides safe landing and a controlled descent towards the ground</a:t>
            </a:r>
            <a:r>
              <a:rPr lang="en-IN" b="1" dirty="0"/>
              <a:t>. Used for landing the drone after its </a:t>
            </a:r>
            <a:endParaRPr lang="en-IN" dirty="0"/>
          </a:p>
        </p:txBody>
      </p:sp>
    </p:spTree>
    <p:extLst>
      <p:ext uri="{BB962C8B-B14F-4D97-AF65-F5344CB8AC3E}">
        <p14:creationId xmlns:p14="http://schemas.microsoft.com/office/powerpoint/2010/main" val="262353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C4A9-886F-8E5E-7542-67022CBDBECC}"/>
              </a:ext>
            </a:extLst>
          </p:cNvPr>
          <p:cNvSpPr>
            <a:spLocks noGrp="1"/>
          </p:cNvSpPr>
          <p:nvPr>
            <p:ph type="title"/>
          </p:nvPr>
        </p:nvSpPr>
        <p:spPr/>
        <p:txBody>
          <a:bodyPr/>
          <a:lstStyle/>
          <a:p>
            <a:pPr algn="ctr"/>
            <a:r>
              <a:rPr lang="en-IN" dirty="0"/>
              <a:t>PAYLOAD SPECIFICATION</a:t>
            </a:r>
          </a:p>
        </p:txBody>
      </p:sp>
      <p:sp>
        <p:nvSpPr>
          <p:cNvPr id="3" name="Content Placeholder 2">
            <a:extLst>
              <a:ext uri="{FF2B5EF4-FFF2-40B4-BE49-F238E27FC236}">
                <a16:creationId xmlns:a16="http://schemas.microsoft.com/office/drawing/2014/main" id="{A5B0FD56-7E91-AD17-E8C8-288F2B1C96FC}"/>
              </a:ext>
            </a:extLst>
          </p:cNvPr>
          <p:cNvSpPr>
            <a:spLocks noGrp="1"/>
          </p:cNvSpPr>
          <p:nvPr>
            <p:ph idx="1"/>
          </p:nvPr>
        </p:nvSpPr>
        <p:spPr/>
        <p:txBody>
          <a:bodyPr/>
          <a:lstStyle/>
          <a:p>
            <a:r>
              <a:rPr lang="en-IN" dirty="0"/>
              <a:t>TEAR GAS DROPPER</a:t>
            </a:r>
          </a:p>
          <a:p>
            <a:pPr algn="l">
              <a:buFont typeface="Arial" panose="020B0604020202020204" pitchFamily="34" charset="0"/>
              <a:buChar char="•"/>
            </a:pPr>
            <a:r>
              <a:rPr lang="en-US" b="0" i="0" dirty="0">
                <a:solidFill>
                  <a:srgbClr val="1F1F1F"/>
                </a:solidFill>
                <a:effectLst/>
                <a:latin typeface="Google Sans"/>
              </a:rPr>
              <a:t>Dispensing mechanism: Gravity-fed with a servo-controlled gate</a:t>
            </a:r>
          </a:p>
          <a:p>
            <a:pPr algn="l">
              <a:buFont typeface="Arial" panose="020B0604020202020204" pitchFamily="34" charset="0"/>
              <a:buChar char="•"/>
            </a:pPr>
            <a:r>
              <a:rPr lang="en-US" b="0" i="0" dirty="0">
                <a:solidFill>
                  <a:srgbClr val="1F1F1F"/>
                </a:solidFill>
                <a:effectLst/>
                <a:latin typeface="Google Sans"/>
              </a:rPr>
              <a:t>Material: ABS plastic box (lightweight and printable with 3D printing) or plastic cover</a:t>
            </a:r>
          </a:p>
          <a:p>
            <a:endParaRPr lang="en-IN" dirty="0"/>
          </a:p>
        </p:txBody>
      </p:sp>
    </p:spTree>
    <p:extLst>
      <p:ext uri="{BB962C8B-B14F-4D97-AF65-F5344CB8AC3E}">
        <p14:creationId xmlns:p14="http://schemas.microsoft.com/office/powerpoint/2010/main" val="76537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7E48-F5C4-FBC2-6359-9837134A8BE1}"/>
              </a:ext>
            </a:extLst>
          </p:cNvPr>
          <p:cNvSpPr>
            <a:spLocks noGrp="1"/>
          </p:cNvSpPr>
          <p:nvPr>
            <p:ph type="title"/>
          </p:nvPr>
        </p:nvSpPr>
        <p:spPr/>
        <p:txBody>
          <a:bodyPr/>
          <a:lstStyle/>
          <a:p>
            <a:pPr algn="ctr"/>
            <a:r>
              <a:rPr lang="en-IN" dirty="0"/>
              <a:t>PAYLOAD SPECIFICATION</a:t>
            </a:r>
          </a:p>
        </p:txBody>
      </p:sp>
      <p:sp>
        <p:nvSpPr>
          <p:cNvPr id="3" name="Content Placeholder 2">
            <a:extLst>
              <a:ext uri="{FF2B5EF4-FFF2-40B4-BE49-F238E27FC236}">
                <a16:creationId xmlns:a16="http://schemas.microsoft.com/office/drawing/2014/main" id="{F80CDE20-7377-F1F0-A505-5F4C28C1D109}"/>
              </a:ext>
            </a:extLst>
          </p:cNvPr>
          <p:cNvSpPr>
            <a:spLocks noGrp="1"/>
          </p:cNvSpPr>
          <p:nvPr>
            <p:ph idx="1"/>
          </p:nvPr>
        </p:nvSpPr>
        <p:spPr/>
        <p:txBody>
          <a:bodyPr/>
          <a:lstStyle/>
          <a:p>
            <a:pPr algn="l">
              <a:buFont typeface="Arial" panose="020B0604020202020204" pitchFamily="34" charset="0"/>
              <a:buChar char="•"/>
            </a:pPr>
            <a:r>
              <a:rPr lang="en-US" b="1" i="0" dirty="0">
                <a:solidFill>
                  <a:srgbClr val="1F1F1F"/>
                </a:solidFill>
                <a:effectLst/>
                <a:latin typeface="Google Sans"/>
              </a:rPr>
              <a:t>Servo Motor:</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0" i="0" dirty="0">
                <a:solidFill>
                  <a:srgbClr val="1F1F1F"/>
                </a:solidFill>
                <a:effectLst/>
                <a:latin typeface="Google Sans"/>
              </a:rPr>
              <a:t>Specification: Micro servo with sufficient torque to operate the gate smoothly (e.g., SG90 servo)</a:t>
            </a:r>
          </a:p>
          <a:p>
            <a:pPr algn="l">
              <a:buFont typeface="Arial" panose="020B0604020202020204" pitchFamily="34" charset="0"/>
              <a:buChar char="•"/>
            </a:pPr>
            <a:r>
              <a:rPr lang="en-US" b="1" i="0" dirty="0">
                <a:solidFill>
                  <a:srgbClr val="1F1F1F"/>
                </a:solidFill>
                <a:effectLst/>
                <a:latin typeface="Google Sans"/>
              </a:rPr>
              <a:t>Mounting:</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0" i="0" dirty="0">
                <a:solidFill>
                  <a:srgbClr val="1F1F1F"/>
                </a:solidFill>
                <a:effectLst/>
                <a:latin typeface="Google Sans"/>
              </a:rPr>
              <a:t>Mounting plate design specific to your S-500 frame attachment points</a:t>
            </a:r>
          </a:p>
          <a:p>
            <a:pPr marL="742950" lvl="1" indent="-285750" algn="l">
              <a:buFont typeface="Arial" panose="020B0604020202020204" pitchFamily="34" charset="0"/>
              <a:buChar char="•"/>
            </a:pPr>
            <a:r>
              <a:rPr lang="en-US" b="0" i="0" dirty="0">
                <a:solidFill>
                  <a:srgbClr val="1F1F1F"/>
                </a:solidFill>
                <a:effectLst/>
                <a:latin typeface="Google Sans"/>
              </a:rPr>
              <a:t>Material: ABS plastic or plywood for rigidity</a:t>
            </a:r>
          </a:p>
          <a:p>
            <a:endParaRPr lang="en-IN" dirty="0"/>
          </a:p>
        </p:txBody>
      </p:sp>
    </p:spTree>
    <p:extLst>
      <p:ext uri="{BB962C8B-B14F-4D97-AF65-F5344CB8AC3E}">
        <p14:creationId xmlns:p14="http://schemas.microsoft.com/office/powerpoint/2010/main" val="2235212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{829EE377-F249-4D63-86A0-3403BBA67F46}tf78829772_win32</Template>
  <TotalTime>19</TotalTime>
  <Words>644</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Franklin Gothic Book</vt:lpstr>
      <vt:lpstr>Garamond</vt:lpstr>
      <vt:lpstr>Google Sans</vt:lpstr>
      <vt:lpstr>Sagona Book</vt:lpstr>
      <vt:lpstr>Sagona ExtraLight</vt:lpstr>
      <vt:lpstr>SavonVTI</vt:lpstr>
      <vt:lpstr>Anti-Riot Drone</vt:lpstr>
      <vt:lpstr>SOFTWARE USED</vt:lpstr>
      <vt:lpstr>DESIGN OF THE DRONE – ARCHITECTURE OVERVIEW</vt:lpstr>
      <vt:lpstr>SENSORS USED</vt:lpstr>
      <vt:lpstr>SENSORS USED</vt:lpstr>
      <vt:lpstr>ACTUATORS USED</vt:lpstr>
      <vt:lpstr>FLIGHT MODES CALIBRATED </vt:lpstr>
      <vt:lpstr>PAYLOAD SPECIFICATION</vt:lpstr>
      <vt:lpstr>PAYLOAD SPECIFICATION</vt:lpstr>
      <vt:lpstr>ALGORITHM</vt:lpstr>
      <vt:lpstr>ALGORITHM</vt:lpstr>
      <vt:lpstr>PROPOSED OUTCOME(S)</vt:lpstr>
      <vt:lpstr>INDIVIDUAL CONTRIBUTIONS – D VISHAAL (21BRS1173) </vt:lpstr>
      <vt:lpstr>INDIVIDUAL CONTRIBUTION – SRINATH(21BRS1224)</vt:lpstr>
      <vt:lpstr>INDIVIDUAL CONTRIBUTION – N ANIRUDDHAN (21BRS1682)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Anti-Riot Drone</dc:title>
  <dc:creator>Vishaal Dayashanker</dc:creator>
  <cp:lastModifiedBy>Vishaal Dayashanker</cp:lastModifiedBy>
  <cp:revision>1</cp:revision>
  <dcterms:created xsi:type="dcterms:W3CDTF">2024-03-15T16:15:25Z</dcterms:created>
  <dcterms:modified xsi:type="dcterms:W3CDTF">2024-03-15T16:35:19Z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