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31"/>
  </p:notesMasterIdLst>
  <p:handoutMasterIdLst>
    <p:handoutMasterId r:id="rId32"/>
  </p:handoutMasterIdLst>
  <p:sldIdLst>
    <p:sldId id="317" r:id="rId5"/>
    <p:sldId id="307" r:id="rId6"/>
    <p:sldId id="308" r:id="rId7"/>
    <p:sldId id="278" r:id="rId8"/>
    <p:sldId id="309" r:id="rId9"/>
    <p:sldId id="263" r:id="rId10"/>
    <p:sldId id="310" r:id="rId11"/>
    <p:sldId id="311" r:id="rId12"/>
    <p:sldId id="318" r:id="rId13"/>
    <p:sldId id="319" r:id="rId14"/>
    <p:sldId id="312" r:id="rId15"/>
    <p:sldId id="316" r:id="rId16"/>
    <p:sldId id="320" r:id="rId17"/>
    <p:sldId id="321" r:id="rId18"/>
    <p:sldId id="322" r:id="rId19"/>
    <p:sldId id="323" r:id="rId20"/>
    <p:sldId id="324" r:id="rId21"/>
    <p:sldId id="325" r:id="rId22"/>
    <p:sldId id="326" r:id="rId23"/>
    <p:sldId id="327" r:id="rId24"/>
    <p:sldId id="328" r:id="rId25"/>
    <p:sldId id="329" r:id="rId26"/>
    <p:sldId id="331" r:id="rId27"/>
    <p:sldId id="314" r:id="rId28"/>
    <p:sldId id="330" r:id="rId29"/>
    <p:sldId id="30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5C4D"/>
    <a:srgbClr val="636A58"/>
    <a:srgbClr val="505A47"/>
    <a:srgbClr val="D1D8B7"/>
    <a:srgbClr val="A09D79"/>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94" autoAdjust="0"/>
    <p:restoredTop sz="95405" autoAdjust="0"/>
  </p:normalViewPr>
  <p:slideViewPr>
    <p:cSldViewPr snapToGrid="0">
      <p:cViewPr varScale="1">
        <p:scale>
          <a:sx n="70" d="100"/>
          <a:sy n="70" d="100"/>
        </p:scale>
        <p:origin x="380" y="52"/>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7/19/2024</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7/19/2024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10</a:t>
            </a:fld>
            <a:endParaRPr lang="en-US" noProof="0" dirty="0"/>
          </a:p>
        </p:txBody>
      </p:sp>
    </p:spTree>
    <p:extLst>
      <p:ext uri="{BB962C8B-B14F-4D97-AF65-F5344CB8AC3E}">
        <p14:creationId xmlns:p14="http://schemas.microsoft.com/office/powerpoint/2010/main" val="3499698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11</a:t>
            </a:fld>
            <a:endParaRPr lang="en-US" noProof="0" dirty="0"/>
          </a:p>
        </p:txBody>
      </p:sp>
    </p:spTree>
    <p:extLst>
      <p:ext uri="{BB962C8B-B14F-4D97-AF65-F5344CB8AC3E}">
        <p14:creationId xmlns:p14="http://schemas.microsoft.com/office/powerpoint/2010/main" val="34724997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24</a:t>
            </a:fld>
            <a:endParaRPr lang="en-US" noProof="0" dirty="0"/>
          </a:p>
        </p:txBody>
      </p:sp>
    </p:spTree>
    <p:extLst>
      <p:ext uri="{BB962C8B-B14F-4D97-AF65-F5344CB8AC3E}">
        <p14:creationId xmlns:p14="http://schemas.microsoft.com/office/powerpoint/2010/main" val="42099865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25</a:t>
            </a:fld>
            <a:endParaRPr lang="en-US" noProof="0" dirty="0"/>
          </a:p>
        </p:txBody>
      </p:sp>
    </p:spTree>
    <p:extLst>
      <p:ext uri="{BB962C8B-B14F-4D97-AF65-F5344CB8AC3E}">
        <p14:creationId xmlns:p14="http://schemas.microsoft.com/office/powerpoint/2010/main" val="42712014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26</a:t>
            </a:fld>
            <a:endParaRPr lang="en-US" noProof="0" dirty="0"/>
          </a:p>
        </p:txBody>
      </p:sp>
    </p:spTree>
    <p:extLst>
      <p:ext uri="{BB962C8B-B14F-4D97-AF65-F5344CB8AC3E}">
        <p14:creationId xmlns:p14="http://schemas.microsoft.com/office/powerpoint/2010/main" val="4105550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1467541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1473721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674091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6</a:t>
            </a:fld>
            <a:endParaRPr lang="en-US" noProof="0" dirty="0"/>
          </a:p>
        </p:txBody>
      </p:sp>
    </p:spTree>
    <p:extLst>
      <p:ext uri="{BB962C8B-B14F-4D97-AF65-F5344CB8AC3E}">
        <p14:creationId xmlns:p14="http://schemas.microsoft.com/office/powerpoint/2010/main" val="2308133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7</a:t>
            </a:fld>
            <a:endParaRPr lang="en-US" noProof="0" dirty="0"/>
          </a:p>
        </p:txBody>
      </p:sp>
    </p:spTree>
    <p:extLst>
      <p:ext uri="{BB962C8B-B14F-4D97-AF65-F5344CB8AC3E}">
        <p14:creationId xmlns:p14="http://schemas.microsoft.com/office/powerpoint/2010/main" val="1026281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8</a:t>
            </a:fld>
            <a:endParaRPr lang="en-US" noProof="0" dirty="0"/>
          </a:p>
        </p:txBody>
      </p:sp>
    </p:spTree>
    <p:extLst>
      <p:ext uri="{BB962C8B-B14F-4D97-AF65-F5344CB8AC3E}">
        <p14:creationId xmlns:p14="http://schemas.microsoft.com/office/powerpoint/2010/main" val="32108936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9</a:t>
            </a:fld>
            <a:endParaRPr lang="en-US" noProof="0" dirty="0"/>
          </a:p>
        </p:txBody>
      </p:sp>
    </p:spTree>
    <p:extLst>
      <p:ext uri="{BB962C8B-B14F-4D97-AF65-F5344CB8AC3E}">
        <p14:creationId xmlns:p14="http://schemas.microsoft.com/office/powerpoint/2010/main" val="29287999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endParaRPr lang="en-US"/>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dirty="0"/>
              <a:t>Click icon to add picture</a:t>
            </a:r>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dirty="0"/>
              <a:t>Click icon to add picture</a:t>
            </a:r>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915924" y="914400"/>
            <a:ext cx="10360152" cy="5029200"/>
          </a:xfrm>
        </p:spPr>
        <p:txBody>
          <a:bodyPr anchor="ctr"/>
          <a:lstStyle/>
          <a:p>
            <a:pPr marL="0" marR="0" lvl="0" indent="0" algn="l" defTabSz="914400" rtl="0" eaLnBrk="0" fontAlgn="base" latinLnBrk="0" hangingPunct="0">
              <a:lnSpc>
                <a:spcPct val="100000"/>
              </a:lnSpc>
              <a:spcBef>
                <a:spcPct val="0"/>
              </a:spcBef>
              <a:spcAft>
                <a:spcPct val="0"/>
              </a:spcAft>
              <a:buClrTx/>
              <a:buSzTx/>
              <a:buFontTx/>
              <a:buChar char="•"/>
              <a:tabLst/>
            </a:pPr>
            <a:r>
              <a:rPr lang="en-US" sz="3200" dirty="0"/>
              <a:t>Analyzing Online Advertising Performance: Insights from Company X's Campaigns (April - June 2020)</a:t>
            </a:r>
            <a:br>
              <a:rPr lang="en-US" sz="3200" dirty="0"/>
            </a:br>
            <a:br>
              <a:rPr lang="en-US" sz="3200" dirty="0"/>
            </a:br>
            <a:r>
              <a:rPr lang="en-US" sz="2400" b="1" dirty="0">
                <a:latin typeface="Arial" panose="020B0604020202020204" pitchFamily="34" charset="0"/>
              </a:rPr>
              <a:t>-</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a:ln>
                  <a:noFill/>
                </a:ln>
                <a:solidFill>
                  <a:schemeClr val="tx1"/>
                </a:solidFill>
                <a:effectLst/>
                <a:latin typeface="+mn-lt"/>
              </a:rPr>
              <a:t>A Data-Driven Approach to Measuring and Optimizing Advertising Effectiveness</a:t>
            </a:r>
            <a:br>
              <a:rPr kumimoji="0" lang="en-US" altLang="en-US" sz="2400" b="0" i="0" u="none" strike="noStrike" cap="none" normalizeH="0" baseline="0" dirty="0">
                <a:ln>
                  <a:noFill/>
                </a:ln>
                <a:solidFill>
                  <a:schemeClr val="tx1"/>
                </a:solidFill>
                <a:effectLst/>
                <a:latin typeface="+mn-lt"/>
              </a:rPr>
            </a:br>
            <a:r>
              <a:rPr kumimoji="0" lang="en-US" altLang="en-US" sz="2400" b="1" i="0" u="none" strike="noStrike" cap="none" normalizeH="0" baseline="0" dirty="0">
                <a:ln>
                  <a:noFill/>
                </a:ln>
                <a:solidFill>
                  <a:schemeClr val="tx1"/>
                </a:solidFill>
                <a:effectLst/>
                <a:latin typeface="+mn-lt"/>
              </a:rPr>
              <a:t>Presented by:</a:t>
            </a:r>
            <a:r>
              <a:rPr kumimoji="0" lang="en-US" altLang="en-US" sz="2400" b="0" i="0" u="none" strike="noStrike" cap="none" normalizeH="0" baseline="0" dirty="0">
                <a:ln>
                  <a:noFill/>
                </a:ln>
                <a:solidFill>
                  <a:schemeClr val="tx1"/>
                </a:solidFill>
                <a:effectLst/>
                <a:latin typeface="+mn-lt"/>
              </a:rPr>
              <a:t> N </a:t>
            </a:r>
            <a:r>
              <a:rPr kumimoji="0" lang="en-US" altLang="en-US" sz="2400" b="0" i="0" u="none" strike="noStrike" cap="none" normalizeH="0" baseline="0" dirty="0" err="1">
                <a:ln>
                  <a:noFill/>
                </a:ln>
                <a:solidFill>
                  <a:schemeClr val="tx1"/>
                </a:solidFill>
                <a:effectLst/>
                <a:latin typeface="+mn-lt"/>
              </a:rPr>
              <a:t>Aniruddhan</a:t>
            </a:r>
            <a:br>
              <a:rPr kumimoji="0" lang="en-US" altLang="en-US" sz="2400" b="0" i="0" u="none" strike="noStrike" cap="none" normalizeH="0" baseline="0" dirty="0">
                <a:ln>
                  <a:noFill/>
                </a:ln>
                <a:solidFill>
                  <a:schemeClr val="tx1"/>
                </a:solidFill>
                <a:effectLst/>
                <a:latin typeface="+mn-lt"/>
              </a:rPr>
            </a:br>
            <a:r>
              <a:rPr kumimoji="0" lang="en-US" altLang="en-US" sz="2400" b="1" i="0" u="none" strike="noStrike" cap="none" normalizeH="0" baseline="0" dirty="0">
                <a:ln>
                  <a:noFill/>
                </a:ln>
                <a:solidFill>
                  <a:schemeClr val="tx1"/>
                </a:solidFill>
                <a:effectLst/>
                <a:latin typeface="+mn-lt"/>
              </a:rPr>
              <a:t>Date:</a:t>
            </a:r>
            <a:r>
              <a:rPr kumimoji="0" lang="en-US" altLang="en-US" sz="2400" b="0" i="0" u="none" strike="noStrike" cap="none" normalizeH="0" baseline="0" dirty="0">
                <a:ln>
                  <a:noFill/>
                </a:ln>
                <a:solidFill>
                  <a:schemeClr val="tx1"/>
                </a:solidFill>
                <a:effectLst/>
                <a:latin typeface="+mn-lt"/>
              </a:rPr>
              <a:t> 18</a:t>
            </a:r>
            <a:r>
              <a:rPr kumimoji="0" lang="en-US" altLang="en-US" sz="2400" b="0" i="0" u="none" strike="noStrike" cap="none" normalizeH="0" baseline="30000" dirty="0">
                <a:ln>
                  <a:noFill/>
                </a:ln>
                <a:solidFill>
                  <a:schemeClr val="tx1"/>
                </a:solidFill>
                <a:effectLst/>
                <a:latin typeface="+mn-lt"/>
              </a:rPr>
              <a:t>th</a:t>
            </a:r>
            <a:r>
              <a:rPr kumimoji="0" lang="en-US" altLang="en-US" sz="2400" b="0" i="0" u="none" strike="noStrike" cap="none" normalizeH="0" baseline="0" dirty="0">
                <a:ln>
                  <a:noFill/>
                </a:ln>
                <a:solidFill>
                  <a:schemeClr val="tx1"/>
                </a:solidFill>
                <a:effectLst/>
                <a:latin typeface="+mn-lt"/>
              </a:rPr>
              <a:t> July 2024</a:t>
            </a:r>
            <a:br>
              <a:rPr kumimoji="0" lang="en-US" altLang="en-US" sz="3200" b="0" i="0" u="none" strike="noStrike" cap="none" normalizeH="0" baseline="0" dirty="0">
                <a:ln>
                  <a:noFill/>
                </a:ln>
                <a:solidFill>
                  <a:schemeClr val="tx1"/>
                </a:solidFill>
                <a:effectLst/>
                <a:latin typeface="Arial" panose="020B0604020202020204" pitchFamily="34" charset="0"/>
              </a:rPr>
            </a:br>
            <a:endParaRPr lang="en-US" sz="3200" dirty="0"/>
          </a:p>
        </p:txBody>
      </p:sp>
    </p:spTree>
    <p:extLst>
      <p:ext uri="{BB962C8B-B14F-4D97-AF65-F5344CB8AC3E}">
        <p14:creationId xmlns:p14="http://schemas.microsoft.com/office/powerpoint/2010/main" val="1338167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A49C0DA-C8AE-5ECC-149A-D60ECFF8C1EB}"/>
              </a:ext>
            </a:extLst>
          </p:cNvPr>
          <p:cNvSpPr>
            <a:spLocks noGrp="1"/>
          </p:cNvSpPr>
          <p:nvPr>
            <p:ph type="title"/>
          </p:nvPr>
        </p:nvSpPr>
        <p:spPr>
          <a:xfrm>
            <a:off x="768096" y="914400"/>
            <a:ext cx="10506456" cy="914400"/>
          </a:xfrm>
        </p:spPr>
        <p:txBody>
          <a:bodyPr anchor="b">
            <a:normAutofit/>
          </a:bodyPr>
          <a:lstStyle/>
          <a:p>
            <a:r>
              <a:rPr lang="en-US" sz="2800" b="1" i="0" dirty="0">
                <a:solidFill>
                  <a:srgbClr val="212121"/>
                </a:solidFill>
                <a:effectLst/>
                <a:latin typeface="+mn-lt"/>
              </a:rPr>
              <a:t>Publisher spaces (placements) yielded the highest number of displays and clicks</a:t>
            </a:r>
            <a:endParaRPr lang="en-US" sz="2800" dirty="0">
              <a:latin typeface="+mn-lt"/>
            </a:endParaRPr>
          </a:p>
        </p:txBody>
      </p:sp>
      <p:sp>
        <p:nvSpPr>
          <p:cNvPr id="12" name="Content Placeholder 11">
            <a:extLst>
              <a:ext uri="{FF2B5EF4-FFF2-40B4-BE49-F238E27FC236}">
                <a16:creationId xmlns:a16="http://schemas.microsoft.com/office/drawing/2014/main" id="{C6F2BA06-39BD-0413-D150-70F75EA6CC38}"/>
              </a:ext>
            </a:extLst>
          </p:cNvPr>
          <p:cNvSpPr>
            <a:spLocks noGrp="1"/>
          </p:cNvSpPr>
          <p:nvPr>
            <p:ph sz="quarter" idx="12"/>
          </p:nvPr>
        </p:nvSpPr>
        <p:spPr>
          <a:xfrm>
            <a:off x="7674141" y="1828800"/>
            <a:ext cx="2441449" cy="1014985"/>
          </a:xfrm>
        </p:spPr>
        <p:txBody>
          <a:bodyPr>
            <a:normAutofit/>
          </a:bodyPr>
          <a:lstStyle/>
          <a:p>
            <a:pPr marL="342900" indent="-342900">
              <a:buFont typeface="Arial" panose="020B0604020202020204" pitchFamily="34" charset="0"/>
              <a:buChar char="•"/>
            </a:pPr>
            <a:r>
              <a:rPr lang="en-US" b="0" i="0" dirty="0">
                <a:solidFill>
                  <a:srgbClr val="212121"/>
                </a:solidFill>
                <a:effectLst/>
              </a:rPr>
              <a:t>Placement type 4 highest yield in terms of display</a:t>
            </a:r>
          </a:p>
          <a:p>
            <a:endParaRPr lang="en-US" dirty="0"/>
          </a:p>
        </p:txBody>
      </p:sp>
      <p:sp>
        <p:nvSpPr>
          <p:cNvPr id="5" name="Slide Number Placeholder 4">
            <a:extLst>
              <a:ext uri="{FF2B5EF4-FFF2-40B4-BE49-F238E27FC236}">
                <a16:creationId xmlns:a16="http://schemas.microsoft.com/office/drawing/2014/main" id="{AF012FDC-7484-2B3B-E496-144348256B81}"/>
              </a:ext>
            </a:extLst>
          </p:cNvPr>
          <p:cNvSpPr>
            <a:spLocks noGrp="1"/>
          </p:cNvSpPr>
          <p:nvPr>
            <p:ph type="sldNum" sz="quarter" idx="4"/>
          </p:nvPr>
        </p:nvSpPr>
        <p:spPr>
          <a:xfrm>
            <a:off x="11353800" y="5879804"/>
            <a:ext cx="661416" cy="895899"/>
          </a:xfrm>
        </p:spPr>
        <p:txBody>
          <a:bodyPr anchor="ctr">
            <a:normAutofit/>
          </a:bodyPr>
          <a:lstStyle/>
          <a:p>
            <a:pPr>
              <a:spcAft>
                <a:spcPts val="600"/>
              </a:spcAft>
            </a:pPr>
            <a:fld id="{58FB4751-880F-D840-AAA9-3A15815CC996}" type="slidenum">
              <a:rPr lang="en-US" smtClean="0"/>
              <a:pPr>
                <a:spcAft>
                  <a:spcPts val="600"/>
                </a:spcAft>
              </a:pPr>
              <a:t>10</a:t>
            </a:fld>
            <a:endParaRPr lang="en-US"/>
          </a:p>
        </p:txBody>
      </p:sp>
      <p:pic>
        <p:nvPicPr>
          <p:cNvPr id="6" name="Content Placeholder 5">
            <a:extLst>
              <a:ext uri="{FF2B5EF4-FFF2-40B4-BE49-F238E27FC236}">
                <a16:creationId xmlns:a16="http://schemas.microsoft.com/office/drawing/2014/main" id="{97FB99B8-E3C2-6205-5E62-A569215E048D}"/>
              </a:ext>
            </a:extLst>
          </p:cNvPr>
          <p:cNvPicPr>
            <a:picLocks noGrp="1" noChangeAspect="1"/>
          </p:cNvPicPr>
          <p:nvPr>
            <p:ph sz="quarter" idx="13"/>
          </p:nvPr>
        </p:nvPicPr>
        <p:blipFill>
          <a:blip r:embed="rId3"/>
          <a:stretch>
            <a:fillRect/>
          </a:stretch>
        </p:blipFill>
        <p:spPr>
          <a:xfrm>
            <a:off x="7109137" y="3023681"/>
            <a:ext cx="3976439" cy="2668834"/>
          </a:xfrm>
        </p:spPr>
      </p:pic>
      <p:pic>
        <p:nvPicPr>
          <p:cNvPr id="13" name="Picture 12">
            <a:extLst>
              <a:ext uri="{FF2B5EF4-FFF2-40B4-BE49-F238E27FC236}">
                <a16:creationId xmlns:a16="http://schemas.microsoft.com/office/drawing/2014/main" id="{94DEE7D7-4884-0195-DD5C-4FF801D17E40}"/>
              </a:ext>
            </a:extLst>
          </p:cNvPr>
          <p:cNvPicPr>
            <a:picLocks noChangeAspect="1"/>
          </p:cNvPicPr>
          <p:nvPr/>
        </p:nvPicPr>
        <p:blipFill>
          <a:blip r:embed="rId4"/>
          <a:stretch>
            <a:fillRect/>
          </a:stretch>
        </p:blipFill>
        <p:spPr>
          <a:xfrm>
            <a:off x="969264" y="3023681"/>
            <a:ext cx="4032905" cy="2668834"/>
          </a:xfrm>
          <a:prstGeom prst="rect">
            <a:avLst/>
          </a:prstGeom>
        </p:spPr>
      </p:pic>
      <p:sp>
        <p:nvSpPr>
          <p:cNvPr id="15" name="TextBox 14">
            <a:extLst>
              <a:ext uri="{FF2B5EF4-FFF2-40B4-BE49-F238E27FC236}">
                <a16:creationId xmlns:a16="http://schemas.microsoft.com/office/drawing/2014/main" id="{0836A18C-98C5-37E0-6F08-3BE129CC6311}"/>
              </a:ext>
            </a:extLst>
          </p:cNvPr>
          <p:cNvSpPr txBox="1"/>
          <p:nvPr/>
        </p:nvSpPr>
        <p:spPr>
          <a:xfrm>
            <a:off x="476450" y="2008402"/>
            <a:ext cx="6094476" cy="369332"/>
          </a:xfrm>
          <a:prstGeom prst="rect">
            <a:avLst/>
          </a:prstGeom>
          <a:noFill/>
        </p:spPr>
        <p:txBody>
          <a:bodyPr wrap="square">
            <a:spAutoFit/>
          </a:bodyPr>
          <a:lstStyle/>
          <a:p>
            <a:pPr marL="342900" indent="-342900">
              <a:buFont typeface="Arial" panose="020B0604020202020204" pitchFamily="34" charset="0"/>
              <a:buChar char="•"/>
            </a:pPr>
            <a:r>
              <a:rPr lang="en-US" b="0" i="0" dirty="0">
                <a:solidFill>
                  <a:srgbClr val="212121"/>
                </a:solidFill>
                <a:effectLst/>
              </a:rPr>
              <a:t>While Placement type 2 highest yield in terms of clicks</a:t>
            </a:r>
          </a:p>
        </p:txBody>
      </p:sp>
    </p:spTree>
    <p:extLst>
      <p:ext uri="{BB962C8B-B14F-4D97-AF65-F5344CB8AC3E}">
        <p14:creationId xmlns:p14="http://schemas.microsoft.com/office/powerpoint/2010/main" val="1175633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95044F7-BD97-2FDE-4E33-A565BCF0EFEC}"/>
              </a:ext>
            </a:extLst>
          </p:cNvPr>
          <p:cNvSpPr>
            <a:spLocks noGrp="1"/>
          </p:cNvSpPr>
          <p:nvPr>
            <p:ph type="title"/>
          </p:nvPr>
        </p:nvSpPr>
        <p:spPr>
          <a:xfrm>
            <a:off x="914400" y="914400"/>
            <a:ext cx="7534656" cy="1536192"/>
          </a:xfrm>
        </p:spPr>
        <p:txBody>
          <a:bodyPr/>
          <a:lstStyle/>
          <a:p>
            <a:r>
              <a:rPr lang="en-US" sz="3600" b="1" i="0" dirty="0">
                <a:solidFill>
                  <a:srgbClr val="212121"/>
                </a:solidFill>
                <a:effectLst/>
                <a:latin typeface="+mn-lt"/>
              </a:rPr>
              <a:t>Correlation between the cost of serving ads and the revenue generated from clicks</a:t>
            </a:r>
            <a:endParaRPr lang="en-US" sz="3600" dirty="0">
              <a:latin typeface="+mn-lt"/>
            </a:endParaRPr>
          </a:p>
        </p:txBody>
      </p:sp>
      <p:sp>
        <p:nvSpPr>
          <p:cNvPr id="3" name="Content Placeholder 2">
            <a:extLst>
              <a:ext uri="{FF2B5EF4-FFF2-40B4-BE49-F238E27FC236}">
                <a16:creationId xmlns:a16="http://schemas.microsoft.com/office/drawing/2014/main" id="{DE597F60-88E2-C430-D52B-6604405AD55C}"/>
              </a:ext>
            </a:extLst>
          </p:cNvPr>
          <p:cNvSpPr>
            <a:spLocks noGrp="1"/>
          </p:cNvSpPr>
          <p:nvPr>
            <p:ph sz="quarter" idx="12"/>
          </p:nvPr>
        </p:nvSpPr>
        <p:spPr>
          <a:xfrm>
            <a:off x="914399" y="3017519"/>
            <a:ext cx="5650992" cy="2926079"/>
          </a:xfrm>
        </p:spPr>
        <p:txBody>
          <a:bodyPr>
            <a:normAutofit/>
          </a:bodyPr>
          <a:lstStyle/>
          <a:p>
            <a:r>
              <a:rPr lang="en-US" sz="2800" dirty="0"/>
              <a:t>On testing the correlation code, we sense a positive correlation for, </a:t>
            </a:r>
            <a:r>
              <a:rPr lang="en-US" sz="2800" b="0" i="0" dirty="0">
                <a:solidFill>
                  <a:srgbClr val="212121"/>
                </a:solidFill>
                <a:effectLst/>
              </a:rPr>
              <a:t>Cost has a correlation score of 0.76 with revenue generated.</a:t>
            </a:r>
            <a:endParaRPr lang="en-US" sz="2800" dirty="0"/>
          </a:p>
        </p:txBody>
      </p:sp>
      <p:pic>
        <p:nvPicPr>
          <p:cNvPr id="15" name="Picture Placeholder 14" descr="A person in an apron holding a computer">
            <a:extLst>
              <a:ext uri="{FF2B5EF4-FFF2-40B4-BE49-F238E27FC236}">
                <a16:creationId xmlns:a16="http://schemas.microsoft.com/office/drawing/2014/main" id="{48869757-F643-C013-26AA-3DDE95080099}"/>
              </a:ext>
            </a:extLst>
          </p:cNvPr>
          <p:cNvPicPr>
            <a:picLocks noGrp="1" noChangeAspect="1"/>
          </p:cNvPicPr>
          <p:nvPr>
            <p:ph type="pic" sz="quarter" idx="10"/>
          </p:nvPr>
        </p:nvPicPr>
        <p:blipFill>
          <a:blip r:embed="rId3"/>
          <a:srcRect l="331" r="331"/>
          <a:stretch/>
        </p:blipFill>
        <p:spPr>
          <a:xfrm>
            <a:off x="7623125" y="-20757"/>
            <a:ext cx="4589511" cy="6555026"/>
          </a:xfrm>
        </p:spPr>
      </p:pic>
    </p:spTree>
    <p:extLst>
      <p:ext uri="{BB962C8B-B14F-4D97-AF65-F5344CB8AC3E}">
        <p14:creationId xmlns:p14="http://schemas.microsoft.com/office/powerpoint/2010/main" val="859909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96E3FD31-D19A-BFEB-821F-C00103830DC9}"/>
              </a:ext>
            </a:extLst>
          </p:cNvPr>
          <p:cNvSpPr>
            <a:spLocks noGrp="1"/>
          </p:cNvSpPr>
          <p:nvPr>
            <p:ph type="title"/>
          </p:nvPr>
        </p:nvSpPr>
        <p:spPr/>
        <p:txBody>
          <a:bodyPr/>
          <a:lstStyle/>
          <a:p>
            <a:r>
              <a:rPr lang="en-US" sz="3600" b="1" dirty="0">
                <a:solidFill>
                  <a:srgbClr val="212121"/>
                </a:solidFill>
                <a:latin typeface="+mn-lt"/>
              </a:rPr>
              <a:t>A</a:t>
            </a:r>
            <a:r>
              <a:rPr lang="en-US" sz="3600" b="1" i="0" dirty="0">
                <a:solidFill>
                  <a:srgbClr val="212121"/>
                </a:solidFill>
                <a:effectLst/>
                <a:latin typeface="+mn-lt"/>
              </a:rPr>
              <a:t>verage revenue generated per click</a:t>
            </a:r>
            <a:endParaRPr lang="en-US" sz="3600" dirty="0">
              <a:latin typeface="+mn-lt"/>
            </a:endParaRPr>
          </a:p>
        </p:txBody>
      </p:sp>
      <p:sp>
        <p:nvSpPr>
          <p:cNvPr id="3" name="Content Placeholder 2">
            <a:extLst>
              <a:ext uri="{FF2B5EF4-FFF2-40B4-BE49-F238E27FC236}">
                <a16:creationId xmlns:a16="http://schemas.microsoft.com/office/drawing/2014/main" id="{CF3ADB94-FC21-07C5-1FC9-E729C5DEDFC6}"/>
              </a:ext>
            </a:extLst>
          </p:cNvPr>
          <p:cNvSpPr>
            <a:spLocks noGrp="1"/>
          </p:cNvSpPr>
          <p:nvPr>
            <p:ph sz="quarter" idx="12"/>
          </p:nvPr>
        </p:nvSpPr>
        <p:spPr>
          <a:xfrm>
            <a:off x="1042416" y="2039110"/>
            <a:ext cx="6419087" cy="4334257"/>
          </a:xfrm>
        </p:spPr>
        <p:txBody>
          <a:bodyPr/>
          <a:lstStyle/>
          <a:p>
            <a:r>
              <a:rPr lang="en-US" sz="2400" b="1" dirty="0"/>
              <a:t>Highest Value:</a:t>
            </a:r>
          </a:p>
          <a:p>
            <a:pPr>
              <a:buFont typeface="Arial" panose="020B0604020202020204" pitchFamily="34" charset="0"/>
              <a:buChar char="•"/>
            </a:pPr>
            <a:r>
              <a:rPr lang="en-US" sz="2400" b="1" dirty="0"/>
              <a:t>Value:</a:t>
            </a:r>
            <a:r>
              <a:rPr lang="en-US" sz="2400" dirty="0"/>
              <a:t> 0.121284</a:t>
            </a:r>
          </a:p>
          <a:p>
            <a:pPr>
              <a:buFont typeface="Arial" panose="020B0604020202020204" pitchFamily="34" charset="0"/>
              <a:buChar char="•"/>
            </a:pPr>
            <a:r>
              <a:rPr lang="en-US" sz="2400" b="1" dirty="0"/>
              <a:t>Index:</a:t>
            </a:r>
            <a:r>
              <a:rPr lang="en-US" sz="2400" dirty="0"/>
              <a:t> 18</a:t>
            </a:r>
          </a:p>
          <a:p>
            <a:r>
              <a:rPr lang="en-US" sz="2400" b="1" dirty="0"/>
              <a:t>Lowest Value:</a:t>
            </a:r>
          </a:p>
          <a:p>
            <a:pPr>
              <a:buFont typeface="Arial" panose="020B0604020202020204" pitchFamily="34" charset="0"/>
              <a:buChar char="•"/>
            </a:pPr>
            <a:r>
              <a:rPr lang="en-US" sz="2400" b="1" dirty="0"/>
              <a:t>Value:</a:t>
            </a:r>
            <a:r>
              <a:rPr lang="en-US" sz="2400" dirty="0"/>
              <a:t> 0.101218</a:t>
            </a:r>
          </a:p>
          <a:p>
            <a:pPr>
              <a:buFont typeface="Arial" panose="020B0604020202020204" pitchFamily="34" charset="0"/>
              <a:buChar char="•"/>
            </a:pPr>
            <a:r>
              <a:rPr lang="en-US" sz="2400" b="1" dirty="0"/>
              <a:t>Index:</a:t>
            </a:r>
            <a:r>
              <a:rPr lang="en-US" sz="2400" dirty="0"/>
              <a:t> 31</a:t>
            </a:r>
          </a:p>
          <a:p>
            <a:endParaRPr lang="en-US" dirty="0"/>
          </a:p>
        </p:txBody>
      </p:sp>
      <p:sp>
        <p:nvSpPr>
          <p:cNvPr id="5" name="Slide Number Placeholder 4">
            <a:extLst>
              <a:ext uri="{FF2B5EF4-FFF2-40B4-BE49-F238E27FC236}">
                <a16:creationId xmlns:a16="http://schemas.microsoft.com/office/drawing/2014/main" id="{7F576313-F1C8-57CB-82F6-54BC07D3B9F4}"/>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12</a:t>
            </a:fld>
            <a:endParaRPr lang="en-US" dirty="0"/>
          </a:p>
        </p:txBody>
      </p:sp>
    </p:spTree>
    <p:extLst>
      <p:ext uri="{BB962C8B-B14F-4D97-AF65-F5344CB8AC3E}">
        <p14:creationId xmlns:p14="http://schemas.microsoft.com/office/powerpoint/2010/main" val="537809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96E3FD31-D19A-BFEB-821F-C00103830DC9}"/>
              </a:ext>
            </a:extLst>
          </p:cNvPr>
          <p:cNvSpPr>
            <a:spLocks noGrp="1"/>
          </p:cNvSpPr>
          <p:nvPr>
            <p:ph type="title"/>
          </p:nvPr>
        </p:nvSpPr>
        <p:spPr/>
        <p:txBody>
          <a:bodyPr/>
          <a:lstStyle/>
          <a:p>
            <a:r>
              <a:rPr lang="en-US" sz="2800" dirty="0">
                <a:solidFill>
                  <a:srgbClr val="212121"/>
                </a:solidFill>
              </a:rPr>
              <a:t>C</a:t>
            </a:r>
            <a:r>
              <a:rPr lang="en-US" sz="2800" i="0" dirty="0">
                <a:solidFill>
                  <a:srgbClr val="212121"/>
                </a:solidFill>
                <a:effectLst/>
              </a:rPr>
              <a:t>ampaigns had the highest post-click conversion rates</a:t>
            </a:r>
            <a:endParaRPr lang="en-US" sz="2800" dirty="0"/>
          </a:p>
        </p:txBody>
      </p:sp>
      <p:sp>
        <p:nvSpPr>
          <p:cNvPr id="3" name="Content Placeholder 2">
            <a:extLst>
              <a:ext uri="{FF2B5EF4-FFF2-40B4-BE49-F238E27FC236}">
                <a16:creationId xmlns:a16="http://schemas.microsoft.com/office/drawing/2014/main" id="{CF3ADB94-FC21-07C5-1FC9-E729C5DEDFC6}"/>
              </a:ext>
            </a:extLst>
          </p:cNvPr>
          <p:cNvSpPr>
            <a:spLocks noGrp="1"/>
          </p:cNvSpPr>
          <p:nvPr>
            <p:ph sz="quarter" idx="12"/>
          </p:nvPr>
        </p:nvSpPr>
        <p:spPr>
          <a:xfrm>
            <a:off x="1042416" y="2039110"/>
            <a:ext cx="6419087" cy="4334257"/>
          </a:xfrm>
        </p:spPr>
        <p:txBody>
          <a:bodyPr/>
          <a:lstStyle/>
          <a:p>
            <a:r>
              <a:rPr lang="en-US" dirty="0"/>
              <a:t>Campaign Number 2 is highest, followed by Campaign Number 1.</a:t>
            </a:r>
          </a:p>
        </p:txBody>
      </p:sp>
      <p:sp>
        <p:nvSpPr>
          <p:cNvPr id="5" name="Slide Number Placeholder 4">
            <a:extLst>
              <a:ext uri="{FF2B5EF4-FFF2-40B4-BE49-F238E27FC236}">
                <a16:creationId xmlns:a16="http://schemas.microsoft.com/office/drawing/2014/main" id="{7F576313-F1C8-57CB-82F6-54BC07D3B9F4}"/>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13</a:t>
            </a:fld>
            <a:endParaRPr lang="en-US" dirty="0"/>
          </a:p>
        </p:txBody>
      </p:sp>
      <p:pic>
        <p:nvPicPr>
          <p:cNvPr id="4" name="Picture 3">
            <a:extLst>
              <a:ext uri="{FF2B5EF4-FFF2-40B4-BE49-F238E27FC236}">
                <a16:creationId xmlns:a16="http://schemas.microsoft.com/office/drawing/2014/main" id="{B2BCDC6B-500D-C0B9-0EBB-92A3AAF40B7C}"/>
              </a:ext>
            </a:extLst>
          </p:cNvPr>
          <p:cNvPicPr>
            <a:picLocks noChangeAspect="1"/>
          </p:cNvPicPr>
          <p:nvPr/>
        </p:nvPicPr>
        <p:blipFill>
          <a:blip r:embed="rId2"/>
          <a:stretch>
            <a:fillRect/>
          </a:stretch>
        </p:blipFill>
        <p:spPr>
          <a:xfrm>
            <a:off x="1251750" y="3158342"/>
            <a:ext cx="4110000" cy="1395370"/>
          </a:xfrm>
          <a:prstGeom prst="rect">
            <a:avLst/>
          </a:prstGeom>
        </p:spPr>
      </p:pic>
    </p:spTree>
    <p:extLst>
      <p:ext uri="{BB962C8B-B14F-4D97-AF65-F5344CB8AC3E}">
        <p14:creationId xmlns:p14="http://schemas.microsoft.com/office/powerpoint/2010/main" val="3429864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96E3FD31-D19A-BFEB-821F-C00103830DC9}"/>
              </a:ext>
            </a:extLst>
          </p:cNvPr>
          <p:cNvSpPr>
            <a:spLocks noGrp="1"/>
          </p:cNvSpPr>
          <p:nvPr>
            <p:ph type="title"/>
          </p:nvPr>
        </p:nvSpPr>
        <p:spPr>
          <a:xfrm>
            <a:off x="914400" y="914400"/>
            <a:ext cx="10360152" cy="914400"/>
          </a:xfrm>
        </p:spPr>
        <p:txBody>
          <a:bodyPr anchor="b">
            <a:normAutofit/>
          </a:bodyPr>
          <a:lstStyle/>
          <a:p>
            <a:r>
              <a:rPr lang="en-US" b="1"/>
              <a:t>T</a:t>
            </a:r>
            <a:r>
              <a:rPr lang="en-US" b="1" i="0">
                <a:effectLst/>
              </a:rPr>
              <a:t>rends or patterns in post-click sales amounts</a:t>
            </a:r>
            <a:endParaRPr lang="en-US" b="1"/>
          </a:p>
        </p:txBody>
      </p:sp>
      <p:sp>
        <p:nvSpPr>
          <p:cNvPr id="3" name="Content Placeholder 2">
            <a:extLst>
              <a:ext uri="{FF2B5EF4-FFF2-40B4-BE49-F238E27FC236}">
                <a16:creationId xmlns:a16="http://schemas.microsoft.com/office/drawing/2014/main" id="{CF3ADB94-FC21-07C5-1FC9-E729C5DEDFC6}"/>
              </a:ext>
            </a:extLst>
          </p:cNvPr>
          <p:cNvSpPr>
            <a:spLocks noGrp="1"/>
          </p:cNvSpPr>
          <p:nvPr>
            <p:ph sz="quarter" idx="12"/>
          </p:nvPr>
        </p:nvSpPr>
        <p:spPr>
          <a:xfrm>
            <a:off x="914399" y="2039111"/>
            <a:ext cx="2816352" cy="3840480"/>
          </a:xfrm>
        </p:spPr>
        <p:txBody>
          <a:bodyPr>
            <a:normAutofit/>
          </a:bodyPr>
          <a:lstStyle/>
          <a:p>
            <a:r>
              <a:rPr lang="en-US" dirty="0"/>
              <a:t>Steady Decline of Post-click sales over the time!</a:t>
            </a:r>
          </a:p>
        </p:txBody>
      </p:sp>
      <p:pic>
        <p:nvPicPr>
          <p:cNvPr id="6" name="Picture 5">
            <a:extLst>
              <a:ext uri="{FF2B5EF4-FFF2-40B4-BE49-F238E27FC236}">
                <a16:creationId xmlns:a16="http://schemas.microsoft.com/office/drawing/2014/main" id="{D5C1D965-B9D8-790B-B7D1-B669DDAE3642}"/>
              </a:ext>
            </a:extLst>
          </p:cNvPr>
          <p:cNvPicPr>
            <a:picLocks noChangeAspect="1"/>
          </p:cNvPicPr>
          <p:nvPr/>
        </p:nvPicPr>
        <p:blipFill>
          <a:blip r:embed="rId2"/>
          <a:stretch>
            <a:fillRect/>
          </a:stretch>
        </p:blipFill>
        <p:spPr>
          <a:xfrm>
            <a:off x="4097800" y="2300172"/>
            <a:ext cx="6949440" cy="3318357"/>
          </a:xfrm>
          <a:prstGeom prst="rect">
            <a:avLst/>
          </a:prstGeom>
          <a:noFill/>
        </p:spPr>
      </p:pic>
      <p:sp>
        <p:nvSpPr>
          <p:cNvPr id="5" name="Slide Number Placeholder 4">
            <a:extLst>
              <a:ext uri="{FF2B5EF4-FFF2-40B4-BE49-F238E27FC236}">
                <a16:creationId xmlns:a16="http://schemas.microsoft.com/office/drawing/2014/main" id="{7F576313-F1C8-57CB-82F6-54BC07D3B9F4}"/>
              </a:ext>
            </a:extLst>
          </p:cNvPr>
          <p:cNvSpPr>
            <a:spLocks noGrp="1"/>
          </p:cNvSpPr>
          <p:nvPr>
            <p:ph type="sldNum" sz="quarter" idx="4"/>
          </p:nvPr>
        </p:nvSpPr>
        <p:spPr>
          <a:xfrm>
            <a:off x="11353800" y="5879804"/>
            <a:ext cx="661416" cy="895899"/>
          </a:xfrm>
        </p:spPr>
        <p:txBody>
          <a:bodyPr anchor="ctr">
            <a:normAutofit/>
          </a:bodyPr>
          <a:lstStyle/>
          <a:p>
            <a:pPr>
              <a:spcAft>
                <a:spcPts val="600"/>
              </a:spcAft>
            </a:pPr>
            <a:fld id="{58FB4751-880F-D840-AAA9-3A15815CC996}" type="slidenum">
              <a:rPr lang="en-US" smtClean="0"/>
              <a:pPr>
                <a:spcAft>
                  <a:spcPts val="600"/>
                </a:spcAft>
              </a:pPr>
              <a:t>14</a:t>
            </a:fld>
            <a:endParaRPr lang="en-US"/>
          </a:p>
        </p:txBody>
      </p:sp>
    </p:spTree>
    <p:extLst>
      <p:ext uri="{BB962C8B-B14F-4D97-AF65-F5344CB8AC3E}">
        <p14:creationId xmlns:p14="http://schemas.microsoft.com/office/powerpoint/2010/main" val="1968198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96E3FD31-D19A-BFEB-821F-C00103830DC9}"/>
              </a:ext>
            </a:extLst>
          </p:cNvPr>
          <p:cNvSpPr>
            <a:spLocks noGrp="1"/>
          </p:cNvSpPr>
          <p:nvPr>
            <p:ph type="title"/>
          </p:nvPr>
        </p:nvSpPr>
        <p:spPr>
          <a:xfrm>
            <a:off x="914400" y="914400"/>
            <a:ext cx="10360152" cy="914400"/>
          </a:xfrm>
        </p:spPr>
        <p:txBody>
          <a:bodyPr anchor="b">
            <a:normAutofit/>
          </a:bodyPr>
          <a:lstStyle/>
          <a:p>
            <a:r>
              <a:rPr lang="en-US" sz="3000" b="1" dirty="0"/>
              <a:t>L</a:t>
            </a:r>
            <a:r>
              <a:rPr lang="en-US" sz="3000" b="1" i="0" dirty="0">
                <a:effectLst/>
              </a:rPr>
              <a:t>evel of user engagement vary across different banner sizes</a:t>
            </a:r>
            <a:endParaRPr lang="en-US" sz="3000" b="1" dirty="0"/>
          </a:p>
        </p:txBody>
      </p:sp>
      <p:sp>
        <p:nvSpPr>
          <p:cNvPr id="3" name="Content Placeholder 2">
            <a:extLst>
              <a:ext uri="{FF2B5EF4-FFF2-40B4-BE49-F238E27FC236}">
                <a16:creationId xmlns:a16="http://schemas.microsoft.com/office/drawing/2014/main" id="{CF3ADB94-FC21-07C5-1FC9-E729C5DEDFC6}"/>
              </a:ext>
            </a:extLst>
          </p:cNvPr>
          <p:cNvSpPr>
            <a:spLocks noGrp="1"/>
          </p:cNvSpPr>
          <p:nvPr>
            <p:ph sz="quarter" idx="12"/>
          </p:nvPr>
        </p:nvSpPr>
        <p:spPr>
          <a:xfrm>
            <a:off x="914399" y="2039111"/>
            <a:ext cx="2816352" cy="3840480"/>
          </a:xfrm>
        </p:spPr>
        <p:txBody>
          <a:bodyPr>
            <a:normAutofit/>
          </a:bodyPr>
          <a:lstStyle/>
          <a:p>
            <a:r>
              <a:rPr lang="en-US" dirty="0"/>
              <a:t>Banner Size 6 has highest engagement among different banner sizes.</a:t>
            </a:r>
          </a:p>
        </p:txBody>
      </p:sp>
      <p:pic>
        <p:nvPicPr>
          <p:cNvPr id="4" name="Picture 3">
            <a:extLst>
              <a:ext uri="{FF2B5EF4-FFF2-40B4-BE49-F238E27FC236}">
                <a16:creationId xmlns:a16="http://schemas.microsoft.com/office/drawing/2014/main" id="{5C50175A-DE2A-5A55-0605-00006EE61F73}"/>
              </a:ext>
            </a:extLst>
          </p:cNvPr>
          <p:cNvPicPr>
            <a:picLocks noChangeAspect="1"/>
          </p:cNvPicPr>
          <p:nvPr/>
        </p:nvPicPr>
        <p:blipFill>
          <a:blip r:embed="rId2"/>
          <a:stretch>
            <a:fillRect/>
          </a:stretch>
        </p:blipFill>
        <p:spPr>
          <a:xfrm>
            <a:off x="4097800" y="2291486"/>
            <a:ext cx="6949440" cy="3335730"/>
          </a:xfrm>
          <a:prstGeom prst="rect">
            <a:avLst/>
          </a:prstGeom>
          <a:noFill/>
        </p:spPr>
      </p:pic>
      <p:sp>
        <p:nvSpPr>
          <p:cNvPr id="5" name="Slide Number Placeholder 4">
            <a:extLst>
              <a:ext uri="{FF2B5EF4-FFF2-40B4-BE49-F238E27FC236}">
                <a16:creationId xmlns:a16="http://schemas.microsoft.com/office/drawing/2014/main" id="{7F576313-F1C8-57CB-82F6-54BC07D3B9F4}"/>
              </a:ext>
            </a:extLst>
          </p:cNvPr>
          <p:cNvSpPr>
            <a:spLocks noGrp="1"/>
          </p:cNvSpPr>
          <p:nvPr>
            <p:ph type="sldNum" sz="quarter" idx="4"/>
          </p:nvPr>
        </p:nvSpPr>
        <p:spPr>
          <a:xfrm>
            <a:off x="11353800" y="5879804"/>
            <a:ext cx="661416" cy="895899"/>
          </a:xfrm>
        </p:spPr>
        <p:txBody>
          <a:bodyPr anchor="ctr">
            <a:normAutofit/>
          </a:bodyPr>
          <a:lstStyle/>
          <a:p>
            <a:pPr>
              <a:spcAft>
                <a:spcPts val="600"/>
              </a:spcAft>
            </a:pPr>
            <a:fld id="{58FB4751-880F-D840-AAA9-3A15815CC996}" type="slidenum">
              <a:rPr lang="en-US" smtClean="0"/>
              <a:pPr>
                <a:spcAft>
                  <a:spcPts val="600"/>
                </a:spcAft>
              </a:pPr>
              <a:t>15</a:t>
            </a:fld>
            <a:endParaRPr lang="en-US"/>
          </a:p>
        </p:txBody>
      </p:sp>
    </p:spTree>
    <p:extLst>
      <p:ext uri="{BB962C8B-B14F-4D97-AF65-F5344CB8AC3E}">
        <p14:creationId xmlns:p14="http://schemas.microsoft.com/office/powerpoint/2010/main" val="23775363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96E3FD31-D19A-BFEB-821F-C00103830DC9}"/>
              </a:ext>
            </a:extLst>
          </p:cNvPr>
          <p:cNvSpPr>
            <a:spLocks noGrp="1"/>
          </p:cNvSpPr>
          <p:nvPr>
            <p:ph type="title"/>
          </p:nvPr>
        </p:nvSpPr>
        <p:spPr>
          <a:xfrm>
            <a:off x="914400" y="106326"/>
            <a:ext cx="10360152" cy="1199464"/>
          </a:xfrm>
        </p:spPr>
        <p:txBody>
          <a:bodyPr anchor="b">
            <a:normAutofit/>
          </a:bodyPr>
          <a:lstStyle/>
          <a:p>
            <a:r>
              <a:rPr lang="en-US" sz="3000" b="1" dirty="0"/>
              <a:t>L</a:t>
            </a:r>
            <a:r>
              <a:rPr lang="en-US" sz="3000" b="1" i="0" dirty="0">
                <a:effectLst/>
              </a:rPr>
              <a:t>evel of user engagement vary across different banner sizes</a:t>
            </a:r>
            <a:endParaRPr lang="en-US" sz="3000" b="1" dirty="0"/>
          </a:p>
        </p:txBody>
      </p:sp>
      <p:sp>
        <p:nvSpPr>
          <p:cNvPr id="3" name="Content Placeholder 2">
            <a:extLst>
              <a:ext uri="{FF2B5EF4-FFF2-40B4-BE49-F238E27FC236}">
                <a16:creationId xmlns:a16="http://schemas.microsoft.com/office/drawing/2014/main" id="{CF3ADB94-FC21-07C5-1FC9-E729C5DEDFC6}"/>
              </a:ext>
            </a:extLst>
          </p:cNvPr>
          <p:cNvSpPr>
            <a:spLocks noGrp="1"/>
          </p:cNvSpPr>
          <p:nvPr>
            <p:ph sz="quarter" idx="12"/>
          </p:nvPr>
        </p:nvSpPr>
        <p:spPr>
          <a:xfrm>
            <a:off x="1116417" y="1594068"/>
            <a:ext cx="3604438" cy="1834932"/>
          </a:xfrm>
        </p:spPr>
        <p:txBody>
          <a:bodyPr>
            <a:normAutofit/>
          </a:bodyPr>
          <a:lstStyle/>
          <a:p>
            <a:r>
              <a:rPr lang="en-US" dirty="0"/>
              <a:t>Banner Size 6 has highest engagement among different banner sizes.</a:t>
            </a:r>
          </a:p>
        </p:txBody>
      </p:sp>
      <p:pic>
        <p:nvPicPr>
          <p:cNvPr id="4" name="Picture 3">
            <a:extLst>
              <a:ext uri="{FF2B5EF4-FFF2-40B4-BE49-F238E27FC236}">
                <a16:creationId xmlns:a16="http://schemas.microsoft.com/office/drawing/2014/main" id="{5C50175A-DE2A-5A55-0605-00006EE61F73}"/>
              </a:ext>
            </a:extLst>
          </p:cNvPr>
          <p:cNvPicPr>
            <a:picLocks noChangeAspect="1"/>
          </p:cNvPicPr>
          <p:nvPr/>
        </p:nvPicPr>
        <p:blipFill>
          <a:blip r:embed="rId2"/>
          <a:stretch>
            <a:fillRect/>
          </a:stretch>
        </p:blipFill>
        <p:spPr>
          <a:xfrm>
            <a:off x="6094476" y="1546201"/>
            <a:ext cx="5329100" cy="2557967"/>
          </a:xfrm>
          <a:prstGeom prst="rect">
            <a:avLst/>
          </a:prstGeom>
          <a:noFill/>
        </p:spPr>
      </p:pic>
      <p:sp>
        <p:nvSpPr>
          <p:cNvPr id="5" name="Slide Number Placeholder 4">
            <a:extLst>
              <a:ext uri="{FF2B5EF4-FFF2-40B4-BE49-F238E27FC236}">
                <a16:creationId xmlns:a16="http://schemas.microsoft.com/office/drawing/2014/main" id="{7F576313-F1C8-57CB-82F6-54BC07D3B9F4}"/>
              </a:ext>
            </a:extLst>
          </p:cNvPr>
          <p:cNvSpPr>
            <a:spLocks noGrp="1"/>
          </p:cNvSpPr>
          <p:nvPr>
            <p:ph type="sldNum" sz="quarter" idx="4"/>
          </p:nvPr>
        </p:nvSpPr>
        <p:spPr>
          <a:xfrm>
            <a:off x="11353800" y="5879804"/>
            <a:ext cx="661416" cy="895899"/>
          </a:xfrm>
        </p:spPr>
        <p:txBody>
          <a:bodyPr anchor="ctr">
            <a:normAutofit/>
          </a:bodyPr>
          <a:lstStyle/>
          <a:p>
            <a:pPr>
              <a:spcAft>
                <a:spcPts val="600"/>
              </a:spcAft>
            </a:pPr>
            <a:fld id="{58FB4751-880F-D840-AAA9-3A15815CC996}" type="slidenum">
              <a:rPr lang="en-US" smtClean="0"/>
              <a:pPr>
                <a:spcAft>
                  <a:spcPts val="600"/>
                </a:spcAft>
              </a:pPr>
              <a:t>16</a:t>
            </a:fld>
            <a:endParaRPr lang="en-US"/>
          </a:p>
        </p:txBody>
      </p:sp>
      <p:pic>
        <p:nvPicPr>
          <p:cNvPr id="6" name="Picture 5">
            <a:extLst>
              <a:ext uri="{FF2B5EF4-FFF2-40B4-BE49-F238E27FC236}">
                <a16:creationId xmlns:a16="http://schemas.microsoft.com/office/drawing/2014/main" id="{BA721E1C-CF3E-68C6-084A-84442531A7E3}"/>
              </a:ext>
            </a:extLst>
          </p:cNvPr>
          <p:cNvPicPr>
            <a:picLocks noChangeAspect="1"/>
          </p:cNvPicPr>
          <p:nvPr/>
        </p:nvPicPr>
        <p:blipFill>
          <a:blip r:embed="rId3"/>
          <a:stretch>
            <a:fillRect/>
          </a:stretch>
        </p:blipFill>
        <p:spPr>
          <a:xfrm>
            <a:off x="541611" y="4104168"/>
            <a:ext cx="5329100" cy="2462818"/>
          </a:xfrm>
          <a:prstGeom prst="rect">
            <a:avLst/>
          </a:prstGeom>
        </p:spPr>
      </p:pic>
    </p:spTree>
    <p:extLst>
      <p:ext uri="{BB962C8B-B14F-4D97-AF65-F5344CB8AC3E}">
        <p14:creationId xmlns:p14="http://schemas.microsoft.com/office/powerpoint/2010/main" val="18177229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96E3FD31-D19A-BFEB-821F-C00103830DC9}"/>
              </a:ext>
            </a:extLst>
          </p:cNvPr>
          <p:cNvSpPr>
            <a:spLocks noGrp="1"/>
          </p:cNvSpPr>
          <p:nvPr>
            <p:ph type="title"/>
          </p:nvPr>
        </p:nvSpPr>
        <p:spPr>
          <a:xfrm>
            <a:off x="914400" y="914400"/>
            <a:ext cx="10360152" cy="914400"/>
          </a:xfrm>
        </p:spPr>
        <p:txBody>
          <a:bodyPr anchor="b">
            <a:normAutofit/>
          </a:bodyPr>
          <a:lstStyle/>
          <a:p>
            <a:r>
              <a:rPr lang="en-US" sz="3000" b="1"/>
              <a:t>Pl</a:t>
            </a:r>
            <a:r>
              <a:rPr lang="en-US" sz="3000" b="1" i="0">
                <a:effectLst/>
              </a:rPr>
              <a:t>acement types result in the highest post-click conversion</a:t>
            </a:r>
            <a:endParaRPr lang="en-US" sz="3000" b="1"/>
          </a:p>
        </p:txBody>
      </p:sp>
      <p:sp>
        <p:nvSpPr>
          <p:cNvPr id="3" name="Content Placeholder 2">
            <a:extLst>
              <a:ext uri="{FF2B5EF4-FFF2-40B4-BE49-F238E27FC236}">
                <a16:creationId xmlns:a16="http://schemas.microsoft.com/office/drawing/2014/main" id="{CF3ADB94-FC21-07C5-1FC9-E729C5DEDFC6}"/>
              </a:ext>
            </a:extLst>
          </p:cNvPr>
          <p:cNvSpPr>
            <a:spLocks noGrp="1"/>
          </p:cNvSpPr>
          <p:nvPr>
            <p:ph sz="quarter" idx="11"/>
          </p:nvPr>
        </p:nvSpPr>
        <p:spPr>
          <a:xfrm>
            <a:off x="914400" y="2039112"/>
            <a:ext cx="4576953" cy="3877055"/>
          </a:xfrm>
        </p:spPr>
        <p:txBody>
          <a:bodyPr>
            <a:normAutofit/>
          </a:bodyPr>
          <a:lstStyle/>
          <a:p>
            <a:r>
              <a:rPr lang="en-US" dirty="0"/>
              <a:t>Placement 4 has the highest sum among 5.</a:t>
            </a:r>
          </a:p>
        </p:txBody>
      </p:sp>
      <p:pic>
        <p:nvPicPr>
          <p:cNvPr id="7" name="Picture 6">
            <a:extLst>
              <a:ext uri="{FF2B5EF4-FFF2-40B4-BE49-F238E27FC236}">
                <a16:creationId xmlns:a16="http://schemas.microsoft.com/office/drawing/2014/main" id="{7B98818F-626D-6BDB-4221-9202890ED2D7}"/>
              </a:ext>
            </a:extLst>
          </p:cNvPr>
          <p:cNvPicPr>
            <a:picLocks noChangeAspect="1"/>
          </p:cNvPicPr>
          <p:nvPr/>
        </p:nvPicPr>
        <p:blipFill>
          <a:blip r:embed="rId2"/>
          <a:stretch>
            <a:fillRect/>
          </a:stretch>
        </p:blipFill>
        <p:spPr>
          <a:xfrm>
            <a:off x="6357747" y="2106333"/>
            <a:ext cx="4576953" cy="3742613"/>
          </a:xfrm>
          <a:prstGeom prst="rect">
            <a:avLst/>
          </a:prstGeom>
          <a:noFill/>
        </p:spPr>
      </p:pic>
      <p:sp>
        <p:nvSpPr>
          <p:cNvPr id="5" name="Slide Number Placeholder 4">
            <a:extLst>
              <a:ext uri="{FF2B5EF4-FFF2-40B4-BE49-F238E27FC236}">
                <a16:creationId xmlns:a16="http://schemas.microsoft.com/office/drawing/2014/main" id="{7F576313-F1C8-57CB-82F6-54BC07D3B9F4}"/>
              </a:ext>
            </a:extLst>
          </p:cNvPr>
          <p:cNvSpPr>
            <a:spLocks noGrp="1"/>
          </p:cNvSpPr>
          <p:nvPr>
            <p:ph type="sldNum" sz="quarter" idx="4"/>
          </p:nvPr>
        </p:nvSpPr>
        <p:spPr>
          <a:xfrm>
            <a:off x="11353800" y="5879804"/>
            <a:ext cx="661416" cy="895899"/>
          </a:xfrm>
        </p:spPr>
        <p:txBody>
          <a:bodyPr anchor="ctr">
            <a:normAutofit/>
          </a:bodyPr>
          <a:lstStyle/>
          <a:p>
            <a:pPr>
              <a:spcAft>
                <a:spcPts val="600"/>
              </a:spcAft>
            </a:pPr>
            <a:fld id="{58FB4751-880F-D840-AAA9-3A15815CC996}" type="slidenum">
              <a:rPr lang="en-US" smtClean="0"/>
              <a:pPr>
                <a:spcAft>
                  <a:spcPts val="600"/>
                </a:spcAft>
              </a:pPr>
              <a:t>17</a:t>
            </a:fld>
            <a:endParaRPr lang="en-US"/>
          </a:p>
        </p:txBody>
      </p:sp>
    </p:spTree>
    <p:extLst>
      <p:ext uri="{BB962C8B-B14F-4D97-AF65-F5344CB8AC3E}">
        <p14:creationId xmlns:p14="http://schemas.microsoft.com/office/powerpoint/2010/main" val="19667206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96E3FD31-D19A-BFEB-821F-C00103830DC9}"/>
              </a:ext>
            </a:extLst>
          </p:cNvPr>
          <p:cNvSpPr>
            <a:spLocks noGrp="1"/>
          </p:cNvSpPr>
          <p:nvPr>
            <p:ph type="title"/>
          </p:nvPr>
        </p:nvSpPr>
        <p:spPr>
          <a:xfrm>
            <a:off x="914400" y="914400"/>
            <a:ext cx="10360152" cy="914400"/>
          </a:xfrm>
        </p:spPr>
        <p:txBody>
          <a:bodyPr anchor="b">
            <a:normAutofit/>
          </a:bodyPr>
          <a:lstStyle/>
          <a:p>
            <a:r>
              <a:rPr lang="en-US" sz="3000" b="1" i="0">
                <a:effectLst/>
              </a:rPr>
              <a:t>seasonal patterns or fluctuations in displays and clicks throughout the campaign period</a:t>
            </a:r>
            <a:endParaRPr lang="en-US" sz="3000" b="1"/>
          </a:p>
        </p:txBody>
      </p:sp>
      <p:sp>
        <p:nvSpPr>
          <p:cNvPr id="3" name="Content Placeholder 2">
            <a:extLst>
              <a:ext uri="{FF2B5EF4-FFF2-40B4-BE49-F238E27FC236}">
                <a16:creationId xmlns:a16="http://schemas.microsoft.com/office/drawing/2014/main" id="{CF3ADB94-FC21-07C5-1FC9-E729C5DEDFC6}"/>
              </a:ext>
            </a:extLst>
          </p:cNvPr>
          <p:cNvSpPr>
            <a:spLocks noGrp="1"/>
          </p:cNvSpPr>
          <p:nvPr>
            <p:ph sz="quarter" idx="13"/>
          </p:nvPr>
        </p:nvSpPr>
        <p:spPr>
          <a:xfrm>
            <a:off x="914399" y="2039112"/>
            <a:ext cx="3364992" cy="3904488"/>
          </a:xfrm>
        </p:spPr>
        <p:txBody>
          <a:bodyPr>
            <a:normAutofit/>
          </a:bodyPr>
          <a:lstStyle/>
          <a:p>
            <a:r>
              <a:rPr lang="en-US" dirty="0"/>
              <a:t>Trend of displays and </a:t>
            </a:r>
            <a:r>
              <a:rPr lang="en-US" dirty="0" err="1"/>
              <a:t>cliks</a:t>
            </a:r>
            <a:r>
              <a:rPr lang="en-US" dirty="0"/>
              <a:t> are declining but not steadily, however there was some fluctuations.</a:t>
            </a:r>
          </a:p>
        </p:txBody>
      </p:sp>
      <p:pic>
        <p:nvPicPr>
          <p:cNvPr id="4" name="Picture 3">
            <a:extLst>
              <a:ext uri="{FF2B5EF4-FFF2-40B4-BE49-F238E27FC236}">
                <a16:creationId xmlns:a16="http://schemas.microsoft.com/office/drawing/2014/main" id="{73D864D9-248A-C721-BFDF-1F012F3FDBC3}"/>
              </a:ext>
            </a:extLst>
          </p:cNvPr>
          <p:cNvPicPr>
            <a:picLocks noChangeAspect="1"/>
          </p:cNvPicPr>
          <p:nvPr/>
        </p:nvPicPr>
        <p:blipFill>
          <a:blip r:embed="rId2"/>
          <a:stretch>
            <a:fillRect/>
          </a:stretch>
        </p:blipFill>
        <p:spPr>
          <a:xfrm>
            <a:off x="4743451" y="2177072"/>
            <a:ext cx="6537960" cy="3628567"/>
          </a:xfrm>
          <a:prstGeom prst="rect">
            <a:avLst/>
          </a:prstGeom>
          <a:noFill/>
        </p:spPr>
      </p:pic>
      <p:sp>
        <p:nvSpPr>
          <p:cNvPr id="5" name="Slide Number Placeholder 4">
            <a:extLst>
              <a:ext uri="{FF2B5EF4-FFF2-40B4-BE49-F238E27FC236}">
                <a16:creationId xmlns:a16="http://schemas.microsoft.com/office/drawing/2014/main" id="{7F576313-F1C8-57CB-82F6-54BC07D3B9F4}"/>
              </a:ext>
            </a:extLst>
          </p:cNvPr>
          <p:cNvSpPr>
            <a:spLocks noGrp="1"/>
          </p:cNvSpPr>
          <p:nvPr>
            <p:ph type="sldNum" sz="quarter" idx="4"/>
          </p:nvPr>
        </p:nvSpPr>
        <p:spPr>
          <a:xfrm>
            <a:off x="11353800" y="5879804"/>
            <a:ext cx="661416" cy="895899"/>
          </a:xfrm>
        </p:spPr>
        <p:txBody>
          <a:bodyPr anchor="ctr">
            <a:normAutofit/>
          </a:bodyPr>
          <a:lstStyle/>
          <a:p>
            <a:pPr>
              <a:spcAft>
                <a:spcPts val="600"/>
              </a:spcAft>
            </a:pPr>
            <a:fld id="{58FB4751-880F-D840-AAA9-3A15815CC996}" type="slidenum">
              <a:rPr lang="en-US" smtClean="0"/>
              <a:pPr>
                <a:spcAft>
                  <a:spcPts val="600"/>
                </a:spcAft>
              </a:pPr>
              <a:t>18</a:t>
            </a:fld>
            <a:endParaRPr lang="en-US"/>
          </a:p>
        </p:txBody>
      </p:sp>
    </p:spTree>
    <p:extLst>
      <p:ext uri="{BB962C8B-B14F-4D97-AF65-F5344CB8AC3E}">
        <p14:creationId xmlns:p14="http://schemas.microsoft.com/office/powerpoint/2010/main" val="21882618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96E3FD31-D19A-BFEB-821F-C00103830DC9}"/>
              </a:ext>
            </a:extLst>
          </p:cNvPr>
          <p:cNvSpPr>
            <a:spLocks noGrp="1"/>
          </p:cNvSpPr>
          <p:nvPr>
            <p:ph type="title"/>
          </p:nvPr>
        </p:nvSpPr>
        <p:spPr>
          <a:xfrm>
            <a:off x="914400" y="914400"/>
            <a:ext cx="10360152" cy="914400"/>
          </a:xfrm>
        </p:spPr>
        <p:txBody>
          <a:bodyPr anchor="b">
            <a:normAutofit/>
          </a:bodyPr>
          <a:lstStyle/>
          <a:p>
            <a:r>
              <a:rPr lang="en-US" sz="3000" b="1" i="0">
                <a:effectLst/>
              </a:rPr>
              <a:t>correlation between user engagement levels and the revenue </a:t>
            </a:r>
            <a:endParaRPr lang="en-US" sz="3000" b="1"/>
          </a:p>
        </p:txBody>
      </p:sp>
      <p:sp>
        <p:nvSpPr>
          <p:cNvPr id="22" name="Content Placeholder 2">
            <a:extLst>
              <a:ext uri="{FF2B5EF4-FFF2-40B4-BE49-F238E27FC236}">
                <a16:creationId xmlns:a16="http://schemas.microsoft.com/office/drawing/2014/main" id="{346C4F0D-F922-7E94-479A-84F2A111E12A}"/>
              </a:ext>
            </a:extLst>
          </p:cNvPr>
          <p:cNvSpPr>
            <a:spLocks noGrp="1"/>
          </p:cNvSpPr>
          <p:nvPr>
            <p:ph sz="quarter" idx="11"/>
          </p:nvPr>
        </p:nvSpPr>
        <p:spPr>
          <a:xfrm>
            <a:off x="914400" y="2039112"/>
            <a:ext cx="4576953" cy="3877055"/>
          </a:xfrm>
        </p:spPr>
        <p:txBody>
          <a:bodyPr/>
          <a:lstStyle/>
          <a:p>
            <a:r>
              <a:rPr lang="en-US" dirty="0"/>
              <a:t>There is a negative correlation between user engagement levels and the revenue.</a:t>
            </a:r>
          </a:p>
        </p:txBody>
      </p:sp>
      <p:pic>
        <p:nvPicPr>
          <p:cNvPr id="6" name="Picture 5">
            <a:extLst>
              <a:ext uri="{FF2B5EF4-FFF2-40B4-BE49-F238E27FC236}">
                <a16:creationId xmlns:a16="http://schemas.microsoft.com/office/drawing/2014/main" id="{D404FBAA-7F70-CE56-0F30-DECCB60144C6}"/>
              </a:ext>
            </a:extLst>
          </p:cNvPr>
          <p:cNvPicPr>
            <a:picLocks noChangeAspect="1"/>
          </p:cNvPicPr>
          <p:nvPr/>
        </p:nvPicPr>
        <p:blipFill>
          <a:blip r:embed="rId2"/>
          <a:stretch>
            <a:fillRect/>
          </a:stretch>
        </p:blipFill>
        <p:spPr>
          <a:xfrm>
            <a:off x="6357747" y="2043877"/>
            <a:ext cx="4576953" cy="3867524"/>
          </a:xfrm>
          <a:prstGeom prst="rect">
            <a:avLst/>
          </a:prstGeom>
          <a:noFill/>
        </p:spPr>
      </p:pic>
      <p:sp>
        <p:nvSpPr>
          <p:cNvPr id="5" name="Slide Number Placeholder 4">
            <a:extLst>
              <a:ext uri="{FF2B5EF4-FFF2-40B4-BE49-F238E27FC236}">
                <a16:creationId xmlns:a16="http://schemas.microsoft.com/office/drawing/2014/main" id="{7F576313-F1C8-57CB-82F6-54BC07D3B9F4}"/>
              </a:ext>
            </a:extLst>
          </p:cNvPr>
          <p:cNvSpPr>
            <a:spLocks noGrp="1"/>
          </p:cNvSpPr>
          <p:nvPr>
            <p:ph type="sldNum" sz="quarter" idx="4"/>
          </p:nvPr>
        </p:nvSpPr>
        <p:spPr>
          <a:xfrm>
            <a:off x="11353800" y="5879804"/>
            <a:ext cx="661416" cy="895899"/>
          </a:xfrm>
        </p:spPr>
        <p:txBody>
          <a:bodyPr anchor="ctr">
            <a:normAutofit/>
          </a:bodyPr>
          <a:lstStyle/>
          <a:p>
            <a:pPr>
              <a:spcAft>
                <a:spcPts val="600"/>
              </a:spcAft>
            </a:pPr>
            <a:fld id="{58FB4751-880F-D840-AAA9-3A15815CC996}" type="slidenum">
              <a:rPr lang="en-US" smtClean="0"/>
              <a:pPr>
                <a:spcAft>
                  <a:spcPts val="600"/>
                </a:spcAft>
              </a:pPr>
              <a:t>19</a:t>
            </a:fld>
            <a:endParaRPr lang="en-US"/>
          </a:p>
        </p:txBody>
      </p:sp>
    </p:spTree>
    <p:extLst>
      <p:ext uri="{BB962C8B-B14F-4D97-AF65-F5344CB8AC3E}">
        <p14:creationId xmlns:p14="http://schemas.microsoft.com/office/powerpoint/2010/main" val="1114878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46C7B-D29F-368C-FEEC-CDFA125F8E5C}"/>
              </a:ext>
            </a:extLst>
          </p:cNvPr>
          <p:cNvSpPr>
            <a:spLocks noGrp="1"/>
          </p:cNvSpPr>
          <p:nvPr>
            <p:ph type="title"/>
          </p:nvPr>
        </p:nvSpPr>
        <p:spPr>
          <a:xfrm>
            <a:off x="1001467" y="914400"/>
            <a:ext cx="5641848" cy="5029200"/>
          </a:xfrm>
        </p:spPr>
        <p:txBody>
          <a:bodyPr/>
          <a:lstStyle/>
          <a:p>
            <a:r>
              <a:rPr lang="en-US" dirty="0"/>
              <a:t>agenda</a:t>
            </a:r>
          </a:p>
        </p:txBody>
      </p:sp>
      <p:graphicFrame>
        <p:nvGraphicFramePr>
          <p:cNvPr id="6" name="Table 4">
            <a:extLst>
              <a:ext uri="{FF2B5EF4-FFF2-40B4-BE49-F238E27FC236}">
                <a16:creationId xmlns:a16="http://schemas.microsoft.com/office/drawing/2014/main" id="{0D6FB95E-6987-A57C-3663-3FD6F6FAC24E}"/>
              </a:ext>
            </a:extLst>
          </p:cNvPr>
          <p:cNvGraphicFramePr>
            <a:graphicFrameLocks noGrp="1"/>
          </p:cNvGraphicFramePr>
          <p:nvPr>
            <p:ph idx="1"/>
            <p:extLst>
              <p:ext uri="{D42A27DB-BD31-4B8C-83A1-F6EECF244321}">
                <p14:modId xmlns:p14="http://schemas.microsoft.com/office/powerpoint/2010/main" val="3136711378"/>
              </p:ext>
            </p:extLst>
          </p:nvPr>
        </p:nvGraphicFramePr>
        <p:xfrm>
          <a:off x="6869113" y="1143000"/>
          <a:ext cx="4190999" cy="4575351"/>
        </p:xfrm>
        <a:graphic>
          <a:graphicData uri="http://schemas.openxmlformats.org/drawingml/2006/table">
            <a:tbl>
              <a:tblPr firstRow="1" bandRow="1"/>
              <a:tblGrid>
                <a:gridCol w="4190999">
                  <a:extLst>
                    <a:ext uri="{9D8B030D-6E8A-4147-A177-3AD203B41FA5}">
                      <a16:colId xmlns:a16="http://schemas.microsoft.com/office/drawing/2014/main" val="1563570424"/>
                    </a:ext>
                  </a:extLst>
                </a:gridCol>
              </a:tblGrid>
              <a:tr h="782798">
                <a:tc>
                  <a:txBody>
                    <a:bodyPr/>
                    <a:lstStyle/>
                    <a:p>
                      <a:pPr algn="r"/>
                      <a:r>
                        <a:rPr lang="en-US" sz="2400" b="0" dirty="0">
                          <a:latin typeface="+mj-lt"/>
                        </a:rPr>
                        <a:t>Introduction</a:t>
                      </a:r>
                    </a:p>
                    <a:p>
                      <a:pPr algn="r"/>
                      <a:r>
                        <a:rPr lang="en-US" sz="2400" b="0" dirty="0">
                          <a:latin typeface="+mj-lt"/>
                        </a:rPr>
                        <a:t>3</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979008">
                <a:tc>
                  <a:txBody>
                    <a:bodyPr/>
                    <a:lstStyle/>
                    <a:p>
                      <a:pPr algn="r"/>
                      <a:r>
                        <a:rPr lang="en-IN" sz="2400" b="1" dirty="0"/>
                        <a:t>Dataset Overview</a:t>
                      </a:r>
                    </a:p>
                    <a:p>
                      <a:pPr algn="r"/>
                      <a:r>
                        <a:rPr lang="en-US" sz="2400" b="0" kern="1200" dirty="0">
                          <a:solidFill>
                            <a:schemeClr val="tx1"/>
                          </a:solidFill>
                          <a:latin typeface="+mj-lt"/>
                          <a:ea typeface="+mn-ea"/>
                          <a:cs typeface="+mn-cs"/>
                        </a:rPr>
                        <a:t>4</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959520">
                <a:tc>
                  <a:txBody>
                    <a:bodyPr/>
                    <a:lstStyle/>
                    <a:p>
                      <a:pPr algn="r"/>
                      <a:r>
                        <a:rPr lang="en-US" sz="2400" b="1" dirty="0"/>
                        <a:t>Key Metrics</a:t>
                      </a:r>
                    </a:p>
                    <a:p>
                      <a:pPr marL="0" algn="r" defTabSz="914400" rtl="0" eaLnBrk="1" latinLnBrk="0" hangingPunct="1"/>
                      <a:r>
                        <a:rPr lang="en-US" sz="2400" b="0" kern="1200" dirty="0">
                          <a:solidFill>
                            <a:schemeClr val="tx1"/>
                          </a:solidFill>
                          <a:latin typeface="+mj-lt"/>
                          <a:ea typeface="+mn-ea"/>
                          <a:cs typeface="+mn-cs"/>
                        </a:rPr>
                        <a:t>5</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959028">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1" dirty="0"/>
                        <a:t>Visual Aids</a:t>
                      </a:r>
                      <a:endParaRPr lang="en-US" sz="2400" b="1" dirty="0">
                        <a:latin typeface="+mn-lt"/>
                        <a:cs typeface="Gill Sans Light" panose="020B0302020104020203" pitchFamily="34" charset="-79"/>
                      </a:endParaRPr>
                    </a:p>
                    <a:p>
                      <a:pPr marL="0" algn="r" defTabSz="914400" rtl="0" eaLnBrk="1" latinLnBrk="0" hangingPunct="1"/>
                      <a:r>
                        <a:rPr lang="en-US" sz="2400" b="0" kern="1200" dirty="0">
                          <a:solidFill>
                            <a:schemeClr val="tx1"/>
                          </a:solidFill>
                          <a:latin typeface="+mj-lt"/>
                          <a:ea typeface="+mn-ea"/>
                          <a:cs typeface="+mn-cs"/>
                        </a:rPr>
                        <a:t> 6</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854835">
                <a:tc>
                  <a:txBody>
                    <a:bodyPr/>
                    <a:lstStyle/>
                    <a:p>
                      <a:pPr marL="0" algn="r" defTabSz="914400" rtl="0" eaLnBrk="1" latinLnBrk="0" hangingPunct="1"/>
                      <a:r>
                        <a:rPr lang="en-US" sz="2400" b="0" kern="1200" dirty="0">
                          <a:solidFill>
                            <a:schemeClr val="tx1"/>
                          </a:solidFill>
                          <a:latin typeface="+mj-lt"/>
                          <a:ea typeface="+mn-ea"/>
                          <a:cs typeface="+mn-cs"/>
                        </a:rPr>
                        <a:t>Final Call</a:t>
                      </a:r>
                    </a:p>
                    <a:p>
                      <a:pPr marL="0" algn="r" defTabSz="914400" rtl="0" eaLnBrk="1" latinLnBrk="0" hangingPunct="1"/>
                      <a:r>
                        <a:rPr lang="en-US" sz="2400" b="0" kern="1200" dirty="0">
                          <a:solidFill>
                            <a:schemeClr val="tx1"/>
                          </a:solidFill>
                          <a:latin typeface="+mj-lt"/>
                          <a:ea typeface="+mn-ea"/>
                          <a:cs typeface="+mn-cs"/>
                        </a:rPr>
                        <a:t>23</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spTree>
    <p:extLst>
      <p:ext uri="{BB962C8B-B14F-4D97-AF65-F5344CB8AC3E}">
        <p14:creationId xmlns:p14="http://schemas.microsoft.com/office/powerpoint/2010/main" val="586478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96E3FD31-D19A-BFEB-821F-C00103830DC9}"/>
              </a:ext>
            </a:extLst>
          </p:cNvPr>
          <p:cNvSpPr>
            <a:spLocks noGrp="1"/>
          </p:cNvSpPr>
          <p:nvPr>
            <p:ph type="title"/>
          </p:nvPr>
        </p:nvSpPr>
        <p:spPr>
          <a:xfrm>
            <a:off x="914400" y="914400"/>
            <a:ext cx="10360152" cy="914400"/>
          </a:xfrm>
        </p:spPr>
        <p:txBody>
          <a:bodyPr anchor="b">
            <a:normAutofit/>
          </a:bodyPr>
          <a:lstStyle/>
          <a:p>
            <a:r>
              <a:rPr lang="en-US" b="1" dirty="0">
                <a:solidFill>
                  <a:srgbClr val="212121"/>
                </a:solidFill>
                <a:latin typeface="+mn-lt"/>
              </a:rPr>
              <a:t>O</a:t>
            </a:r>
            <a:r>
              <a:rPr lang="en-US" b="1" i="0" dirty="0">
                <a:solidFill>
                  <a:srgbClr val="212121"/>
                </a:solidFill>
                <a:effectLst/>
                <a:latin typeface="+mn-lt"/>
              </a:rPr>
              <a:t>utliers in terms of cost, clicks, or revenue</a:t>
            </a:r>
            <a:r>
              <a:rPr lang="en-US" sz="1600" b="1" i="0" dirty="0">
                <a:solidFill>
                  <a:srgbClr val="212121"/>
                </a:solidFill>
                <a:effectLst/>
                <a:latin typeface="+mn-lt"/>
              </a:rPr>
              <a:t> </a:t>
            </a:r>
            <a:endParaRPr lang="en-US" sz="3000" b="1" dirty="0">
              <a:latin typeface="+mn-lt"/>
            </a:endParaRPr>
          </a:p>
        </p:txBody>
      </p:sp>
      <p:sp>
        <p:nvSpPr>
          <p:cNvPr id="22" name="Content Placeholder 2">
            <a:extLst>
              <a:ext uri="{FF2B5EF4-FFF2-40B4-BE49-F238E27FC236}">
                <a16:creationId xmlns:a16="http://schemas.microsoft.com/office/drawing/2014/main" id="{346C4F0D-F922-7E94-479A-84F2A111E12A}"/>
              </a:ext>
            </a:extLst>
          </p:cNvPr>
          <p:cNvSpPr>
            <a:spLocks noGrp="1"/>
          </p:cNvSpPr>
          <p:nvPr>
            <p:ph sz="quarter" idx="12"/>
          </p:nvPr>
        </p:nvSpPr>
        <p:spPr>
          <a:xfrm>
            <a:off x="914399" y="2039111"/>
            <a:ext cx="2816352" cy="3840480"/>
          </a:xfrm>
        </p:spPr>
        <p:txBody>
          <a:bodyPr>
            <a:normAutofit/>
          </a:bodyPr>
          <a:lstStyle/>
          <a:p>
            <a:r>
              <a:rPr lang="en-US" b="0" i="0">
                <a:effectLst/>
              </a:rPr>
              <a:t>Yes, there are some outliers, but they are neither big outliers, nor outliers by massive margin . They are almost closer to median and close to each other.</a:t>
            </a:r>
            <a:endParaRPr lang="en-US" dirty="0"/>
          </a:p>
        </p:txBody>
      </p:sp>
      <p:pic>
        <p:nvPicPr>
          <p:cNvPr id="3" name="Picture 2" descr="A line graph with numbers&#10;&#10;Description automatically generated">
            <a:extLst>
              <a:ext uri="{FF2B5EF4-FFF2-40B4-BE49-F238E27FC236}">
                <a16:creationId xmlns:a16="http://schemas.microsoft.com/office/drawing/2014/main" id="{68936BF2-CD84-A3DA-5A5D-09C723F510D8}"/>
              </a:ext>
            </a:extLst>
          </p:cNvPr>
          <p:cNvPicPr>
            <a:picLocks noChangeAspect="1"/>
          </p:cNvPicPr>
          <p:nvPr/>
        </p:nvPicPr>
        <p:blipFill>
          <a:blip r:embed="rId2"/>
          <a:stretch>
            <a:fillRect/>
          </a:stretch>
        </p:blipFill>
        <p:spPr>
          <a:xfrm>
            <a:off x="7882524" y="1640393"/>
            <a:ext cx="4132692" cy="3388808"/>
          </a:xfrm>
          <a:prstGeom prst="rect">
            <a:avLst/>
          </a:prstGeom>
          <a:noFill/>
        </p:spPr>
      </p:pic>
      <p:sp>
        <p:nvSpPr>
          <p:cNvPr id="5" name="Slide Number Placeholder 4">
            <a:extLst>
              <a:ext uri="{FF2B5EF4-FFF2-40B4-BE49-F238E27FC236}">
                <a16:creationId xmlns:a16="http://schemas.microsoft.com/office/drawing/2014/main" id="{7F576313-F1C8-57CB-82F6-54BC07D3B9F4}"/>
              </a:ext>
            </a:extLst>
          </p:cNvPr>
          <p:cNvSpPr>
            <a:spLocks noGrp="1"/>
          </p:cNvSpPr>
          <p:nvPr>
            <p:ph type="sldNum" sz="quarter" idx="4"/>
          </p:nvPr>
        </p:nvSpPr>
        <p:spPr>
          <a:xfrm>
            <a:off x="11353800" y="5879804"/>
            <a:ext cx="661416" cy="895899"/>
          </a:xfrm>
        </p:spPr>
        <p:txBody>
          <a:bodyPr anchor="ctr">
            <a:normAutofit/>
          </a:bodyPr>
          <a:lstStyle/>
          <a:p>
            <a:pPr>
              <a:spcAft>
                <a:spcPts val="600"/>
              </a:spcAft>
            </a:pPr>
            <a:fld id="{58FB4751-880F-D840-AAA9-3A15815CC996}" type="slidenum">
              <a:rPr lang="en-US" smtClean="0"/>
              <a:pPr>
                <a:spcAft>
                  <a:spcPts val="600"/>
                </a:spcAft>
              </a:pPr>
              <a:t>20</a:t>
            </a:fld>
            <a:endParaRPr lang="en-US"/>
          </a:p>
        </p:txBody>
      </p:sp>
      <p:pic>
        <p:nvPicPr>
          <p:cNvPr id="7" name="Picture 6">
            <a:extLst>
              <a:ext uri="{FF2B5EF4-FFF2-40B4-BE49-F238E27FC236}">
                <a16:creationId xmlns:a16="http://schemas.microsoft.com/office/drawing/2014/main" id="{AC0F0453-6133-77F1-17EB-47147702D50E}"/>
              </a:ext>
            </a:extLst>
          </p:cNvPr>
          <p:cNvPicPr>
            <a:picLocks noChangeAspect="1"/>
          </p:cNvPicPr>
          <p:nvPr/>
        </p:nvPicPr>
        <p:blipFill>
          <a:blip r:embed="rId3"/>
          <a:stretch>
            <a:fillRect/>
          </a:stretch>
        </p:blipFill>
        <p:spPr>
          <a:xfrm>
            <a:off x="3730751" y="3647277"/>
            <a:ext cx="3825543" cy="2945546"/>
          </a:xfrm>
          <a:prstGeom prst="rect">
            <a:avLst/>
          </a:prstGeom>
        </p:spPr>
      </p:pic>
    </p:spTree>
    <p:extLst>
      <p:ext uri="{BB962C8B-B14F-4D97-AF65-F5344CB8AC3E}">
        <p14:creationId xmlns:p14="http://schemas.microsoft.com/office/powerpoint/2010/main" val="23298074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96E3FD31-D19A-BFEB-821F-C00103830DC9}"/>
              </a:ext>
            </a:extLst>
          </p:cNvPr>
          <p:cNvSpPr>
            <a:spLocks noGrp="1"/>
          </p:cNvSpPr>
          <p:nvPr>
            <p:ph type="title"/>
          </p:nvPr>
        </p:nvSpPr>
        <p:spPr>
          <a:xfrm>
            <a:off x="914400" y="914400"/>
            <a:ext cx="10360152" cy="914400"/>
          </a:xfrm>
        </p:spPr>
        <p:txBody>
          <a:bodyPr anchor="b">
            <a:normAutofit fontScale="90000"/>
          </a:bodyPr>
          <a:lstStyle/>
          <a:p>
            <a:r>
              <a:rPr lang="en-US" sz="3000" b="1" i="0" dirty="0">
                <a:effectLst/>
                <a:latin typeface="+mn-lt"/>
              </a:rPr>
              <a:t>effectiveness of campaigns vary based on the size of the ad and placement type</a:t>
            </a:r>
            <a:endParaRPr lang="en-US" sz="3000" b="1" dirty="0">
              <a:latin typeface="+mn-lt"/>
            </a:endParaRPr>
          </a:p>
        </p:txBody>
      </p:sp>
      <p:sp>
        <p:nvSpPr>
          <p:cNvPr id="22" name="Content Placeholder 2">
            <a:extLst>
              <a:ext uri="{FF2B5EF4-FFF2-40B4-BE49-F238E27FC236}">
                <a16:creationId xmlns:a16="http://schemas.microsoft.com/office/drawing/2014/main" id="{346C4F0D-F922-7E94-479A-84F2A111E12A}"/>
              </a:ext>
            </a:extLst>
          </p:cNvPr>
          <p:cNvSpPr>
            <a:spLocks noGrp="1"/>
          </p:cNvSpPr>
          <p:nvPr>
            <p:ph sz="quarter" idx="13"/>
          </p:nvPr>
        </p:nvSpPr>
        <p:spPr>
          <a:xfrm>
            <a:off x="914399" y="2039112"/>
            <a:ext cx="3364992" cy="3904488"/>
          </a:xfrm>
        </p:spPr>
        <p:txBody>
          <a:bodyPr>
            <a:normAutofit/>
          </a:bodyPr>
          <a:lstStyle/>
          <a:p>
            <a:r>
              <a:rPr lang="en-US" dirty="0"/>
              <a:t>Distribution of campaign number across banner size and post click conversion. Campaign 1, Placement 1 achieves highest post click conversions</a:t>
            </a:r>
          </a:p>
        </p:txBody>
      </p:sp>
      <p:pic>
        <p:nvPicPr>
          <p:cNvPr id="3" name="Picture 2">
            <a:extLst>
              <a:ext uri="{FF2B5EF4-FFF2-40B4-BE49-F238E27FC236}">
                <a16:creationId xmlns:a16="http://schemas.microsoft.com/office/drawing/2014/main" id="{40EFAF45-235A-5F79-4714-A7869CA8E3D0}"/>
              </a:ext>
            </a:extLst>
          </p:cNvPr>
          <p:cNvPicPr>
            <a:picLocks noChangeAspect="1"/>
          </p:cNvPicPr>
          <p:nvPr/>
        </p:nvPicPr>
        <p:blipFill>
          <a:blip r:embed="rId2"/>
          <a:stretch>
            <a:fillRect/>
          </a:stretch>
        </p:blipFill>
        <p:spPr>
          <a:xfrm>
            <a:off x="5223511" y="2039112"/>
            <a:ext cx="5577840" cy="3904488"/>
          </a:xfrm>
          <a:prstGeom prst="rect">
            <a:avLst/>
          </a:prstGeom>
          <a:noFill/>
        </p:spPr>
      </p:pic>
      <p:sp>
        <p:nvSpPr>
          <p:cNvPr id="5" name="Slide Number Placeholder 4">
            <a:extLst>
              <a:ext uri="{FF2B5EF4-FFF2-40B4-BE49-F238E27FC236}">
                <a16:creationId xmlns:a16="http://schemas.microsoft.com/office/drawing/2014/main" id="{7F576313-F1C8-57CB-82F6-54BC07D3B9F4}"/>
              </a:ext>
            </a:extLst>
          </p:cNvPr>
          <p:cNvSpPr>
            <a:spLocks noGrp="1"/>
          </p:cNvSpPr>
          <p:nvPr>
            <p:ph type="sldNum" sz="quarter" idx="4"/>
          </p:nvPr>
        </p:nvSpPr>
        <p:spPr>
          <a:xfrm>
            <a:off x="11353800" y="5879804"/>
            <a:ext cx="661416" cy="895899"/>
          </a:xfrm>
        </p:spPr>
        <p:txBody>
          <a:bodyPr anchor="ctr">
            <a:normAutofit/>
          </a:bodyPr>
          <a:lstStyle/>
          <a:p>
            <a:pPr>
              <a:spcAft>
                <a:spcPts val="600"/>
              </a:spcAft>
            </a:pPr>
            <a:fld id="{58FB4751-880F-D840-AAA9-3A15815CC996}" type="slidenum">
              <a:rPr lang="en-US" smtClean="0"/>
              <a:pPr>
                <a:spcAft>
                  <a:spcPts val="600"/>
                </a:spcAft>
              </a:pPr>
              <a:t>21</a:t>
            </a:fld>
            <a:endParaRPr lang="en-US"/>
          </a:p>
        </p:txBody>
      </p:sp>
    </p:spTree>
    <p:extLst>
      <p:ext uri="{BB962C8B-B14F-4D97-AF65-F5344CB8AC3E}">
        <p14:creationId xmlns:p14="http://schemas.microsoft.com/office/powerpoint/2010/main" val="8544700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96E3FD31-D19A-BFEB-821F-C00103830DC9}"/>
              </a:ext>
            </a:extLst>
          </p:cNvPr>
          <p:cNvSpPr>
            <a:spLocks noGrp="1"/>
          </p:cNvSpPr>
          <p:nvPr>
            <p:ph type="title"/>
          </p:nvPr>
        </p:nvSpPr>
        <p:spPr>
          <a:xfrm>
            <a:off x="914400" y="914400"/>
            <a:ext cx="10360152" cy="914400"/>
          </a:xfrm>
        </p:spPr>
        <p:txBody>
          <a:bodyPr anchor="b">
            <a:noAutofit/>
          </a:bodyPr>
          <a:lstStyle/>
          <a:p>
            <a:r>
              <a:rPr lang="en-US" b="1" i="0" dirty="0">
                <a:solidFill>
                  <a:srgbClr val="212121"/>
                </a:solidFill>
                <a:effectLst/>
                <a:latin typeface="+mn-lt"/>
              </a:rPr>
              <a:t>trends or patterns in post-click conversion rates based on the day of the week</a:t>
            </a:r>
            <a:endParaRPr lang="en-US" b="1" dirty="0">
              <a:latin typeface="+mn-lt"/>
            </a:endParaRPr>
          </a:p>
        </p:txBody>
      </p:sp>
      <p:sp>
        <p:nvSpPr>
          <p:cNvPr id="22" name="Content Placeholder 2">
            <a:extLst>
              <a:ext uri="{FF2B5EF4-FFF2-40B4-BE49-F238E27FC236}">
                <a16:creationId xmlns:a16="http://schemas.microsoft.com/office/drawing/2014/main" id="{346C4F0D-F922-7E94-479A-84F2A111E12A}"/>
              </a:ext>
            </a:extLst>
          </p:cNvPr>
          <p:cNvSpPr>
            <a:spLocks noGrp="1"/>
          </p:cNvSpPr>
          <p:nvPr>
            <p:ph sz="quarter" idx="13"/>
          </p:nvPr>
        </p:nvSpPr>
        <p:spPr>
          <a:xfrm>
            <a:off x="914399" y="2039112"/>
            <a:ext cx="3364992" cy="3904488"/>
          </a:xfrm>
        </p:spPr>
        <p:txBody>
          <a:bodyPr>
            <a:normAutofit/>
          </a:bodyPr>
          <a:lstStyle/>
          <a:p>
            <a:r>
              <a:rPr lang="en-US" dirty="0"/>
              <a:t>Post click conversion rates are highest for Tuesdays (2) and almost on par with each other, even though Sundays and Saturdays being the lowest but not by big margins.</a:t>
            </a:r>
          </a:p>
        </p:txBody>
      </p:sp>
      <p:pic>
        <p:nvPicPr>
          <p:cNvPr id="4" name="Picture 3">
            <a:extLst>
              <a:ext uri="{FF2B5EF4-FFF2-40B4-BE49-F238E27FC236}">
                <a16:creationId xmlns:a16="http://schemas.microsoft.com/office/drawing/2014/main" id="{B1A6B0D9-E043-327D-12A9-394350647D58}"/>
              </a:ext>
            </a:extLst>
          </p:cNvPr>
          <p:cNvPicPr>
            <a:picLocks noChangeAspect="1"/>
          </p:cNvPicPr>
          <p:nvPr/>
        </p:nvPicPr>
        <p:blipFill>
          <a:blip r:embed="rId2"/>
          <a:stretch>
            <a:fillRect/>
          </a:stretch>
        </p:blipFill>
        <p:spPr>
          <a:xfrm>
            <a:off x="4973919" y="2039112"/>
            <a:ext cx="6077023" cy="3904488"/>
          </a:xfrm>
          <a:prstGeom prst="rect">
            <a:avLst/>
          </a:prstGeom>
          <a:noFill/>
        </p:spPr>
      </p:pic>
      <p:sp>
        <p:nvSpPr>
          <p:cNvPr id="5" name="Slide Number Placeholder 4">
            <a:extLst>
              <a:ext uri="{FF2B5EF4-FFF2-40B4-BE49-F238E27FC236}">
                <a16:creationId xmlns:a16="http://schemas.microsoft.com/office/drawing/2014/main" id="{7F576313-F1C8-57CB-82F6-54BC07D3B9F4}"/>
              </a:ext>
            </a:extLst>
          </p:cNvPr>
          <p:cNvSpPr>
            <a:spLocks noGrp="1"/>
          </p:cNvSpPr>
          <p:nvPr>
            <p:ph type="sldNum" sz="quarter" idx="4"/>
          </p:nvPr>
        </p:nvSpPr>
        <p:spPr>
          <a:xfrm>
            <a:off x="11353800" y="5879804"/>
            <a:ext cx="661416" cy="895899"/>
          </a:xfrm>
        </p:spPr>
        <p:txBody>
          <a:bodyPr anchor="ctr">
            <a:normAutofit/>
          </a:bodyPr>
          <a:lstStyle/>
          <a:p>
            <a:pPr>
              <a:spcAft>
                <a:spcPts val="600"/>
              </a:spcAft>
            </a:pPr>
            <a:fld id="{58FB4751-880F-D840-AAA9-3A15815CC996}" type="slidenum">
              <a:rPr lang="en-US" smtClean="0"/>
              <a:pPr>
                <a:spcAft>
                  <a:spcPts val="600"/>
                </a:spcAft>
              </a:pPr>
              <a:t>22</a:t>
            </a:fld>
            <a:endParaRPr lang="en-US"/>
          </a:p>
        </p:txBody>
      </p:sp>
    </p:spTree>
    <p:extLst>
      <p:ext uri="{BB962C8B-B14F-4D97-AF65-F5344CB8AC3E}">
        <p14:creationId xmlns:p14="http://schemas.microsoft.com/office/powerpoint/2010/main" val="37822483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96E3FD31-D19A-BFEB-821F-C00103830DC9}"/>
              </a:ext>
            </a:extLst>
          </p:cNvPr>
          <p:cNvSpPr>
            <a:spLocks noGrp="1"/>
          </p:cNvSpPr>
          <p:nvPr>
            <p:ph type="title"/>
          </p:nvPr>
        </p:nvSpPr>
        <p:spPr>
          <a:xfrm>
            <a:off x="914400" y="914400"/>
            <a:ext cx="7534656" cy="914400"/>
          </a:xfrm>
        </p:spPr>
        <p:txBody>
          <a:bodyPr anchor="b">
            <a:normAutofit/>
          </a:bodyPr>
          <a:lstStyle/>
          <a:p>
            <a:r>
              <a:rPr lang="en-IN" sz="3600" b="1" dirty="0">
                <a:solidFill>
                  <a:schemeClr val="tx1">
                    <a:lumMod val="50000"/>
                  </a:schemeClr>
                </a:solidFill>
                <a:effectLst/>
                <a:latin typeface="+mn-lt"/>
              </a:rPr>
              <a:t>Average User Engagement</a:t>
            </a:r>
          </a:p>
        </p:txBody>
      </p:sp>
      <p:sp>
        <p:nvSpPr>
          <p:cNvPr id="22" name="Content Placeholder 2">
            <a:extLst>
              <a:ext uri="{FF2B5EF4-FFF2-40B4-BE49-F238E27FC236}">
                <a16:creationId xmlns:a16="http://schemas.microsoft.com/office/drawing/2014/main" id="{346C4F0D-F922-7E94-479A-84F2A111E12A}"/>
              </a:ext>
            </a:extLst>
          </p:cNvPr>
          <p:cNvSpPr>
            <a:spLocks noGrp="1"/>
          </p:cNvSpPr>
          <p:nvPr>
            <p:ph sz="quarter" idx="12"/>
          </p:nvPr>
        </p:nvSpPr>
        <p:spPr>
          <a:xfrm>
            <a:off x="914399" y="2039111"/>
            <a:ext cx="5650992" cy="3904488"/>
          </a:xfrm>
        </p:spPr>
        <p:txBody>
          <a:bodyPr>
            <a:normAutofit/>
          </a:bodyPr>
          <a:lstStyle/>
          <a:p>
            <a:r>
              <a:rPr lang="en-US" dirty="0"/>
              <a:t>The User Engagement Levels put evenly for all days of the week.. From Saturday till next Saturday, across whole week user engagement levels are perfectly similar with minimal/ decimal level change of values.</a:t>
            </a:r>
          </a:p>
        </p:txBody>
      </p:sp>
      <p:pic>
        <p:nvPicPr>
          <p:cNvPr id="3" name="Picture 2">
            <a:extLst>
              <a:ext uri="{FF2B5EF4-FFF2-40B4-BE49-F238E27FC236}">
                <a16:creationId xmlns:a16="http://schemas.microsoft.com/office/drawing/2014/main" id="{2881B6B4-8BBC-84BE-3C6D-67C749BF4975}"/>
              </a:ext>
            </a:extLst>
          </p:cNvPr>
          <p:cNvPicPr>
            <a:picLocks noChangeAspect="1"/>
          </p:cNvPicPr>
          <p:nvPr/>
        </p:nvPicPr>
        <p:blipFill>
          <a:blip r:embed="rId2"/>
          <a:srcRect l="29309" r="26057"/>
          <a:stretch/>
        </p:blipFill>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noFill/>
          <a:ln>
            <a:noFill/>
          </a:ln>
        </p:spPr>
      </p:pic>
      <p:sp>
        <p:nvSpPr>
          <p:cNvPr id="5" name="Slide Number Placeholder 4">
            <a:extLst>
              <a:ext uri="{FF2B5EF4-FFF2-40B4-BE49-F238E27FC236}">
                <a16:creationId xmlns:a16="http://schemas.microsoft.com/office/drawing/2014/main" id="{7F576313-F1C8-57CB-82F6-54BC07D3B9F4}"/>
              </a:ext>
            </a:extLst>
          </p:cNvPr>
          <p:cNvSpPr>
            <a:spLocks noGrp="1"/>
          </p:cNvSpPr>
          <p:nvPr>
            <p:ph type="sldNum" sz="quarter" idx="4"/>
          </p:nvPr>
        </p:nvSpPr>
        <p:spPr>
          <a:xfrm>
            <a:off x="11353800" y="5879804"/>
            <a:ext cx="661416" cy="895899"/>
          </a:xfrm>
        </p:spPr>
        <p:txBody>
          <a:bodyPr anchor="ctr">
            <a:normAutofit/>
          </a:bodyPr>
          <a:lstStyle/>
          <a:p>
            <a:pPr>
              <a:spcAft>
                <a:spcPts val="600"/>
              </a:spcAft>
            </a:pPr>
            <a:fld id="{58FB4751-880F-D840-AAA9-3A15815CC996}" type="slidenum">
              <a:rPr lang="en-US" smtClean="0"/>
              <a:pPr>
                <a:spcAft>
                  <a:spcPts val="600"/>
                </a:spcAft>
              </a:pPr>
              <a:t>23</a:t>
            </a:fld>
            <a:endParaRPr lang="en-US"/>
          </a:p>
        </p:txBody>
      </p:sp>
    </p:spTree>
    <p:extLst>
      <p:ext uri="{BB962C8B-B14F-4D97-AF65-F5344CB8AC3E}">
        <p14:creationId xmlns:p14="http://schemas.microsoft.com/office/powerpoint/2010/main" val="2332593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B33A77B-664F-FFD3-D61A-0D344C269A12}"/>
              </a:ext>
            </a:extLst>
          </p:cNvPr>
          <p:cNvSpPr>
            <a:spLocks noGrp="1"/>
          </p:cNvSpPr>
          <p:nvPr>
            <p:ph type="title"/>
          </p:nvPr>
        </p:nvSpPr>
        <p:spPr/>
        <p:txBody>
          <a:bodyPr/>
          <a:lstStyle/>
          <a:p>
            <a:r>
              <a:rPr lang="en-US" dirty="0"/>
              <a:t>Final tips &amp; takeaways</a:t>
            </a:r>
          </a:p>
        </p:txBody>
      </p:sp>
      <p:sp>
        <p:nvSpPr>
          <p:cNvPr id="3" name="Content Placeholder 2">
            <a:extLst>
              <a:ext uri="{FF2B5EF4-FFF2-40B4-BE49-F238E27FC236}">
                <a16:creationId xmlns:a16="http://schemas.microsoft.com/office/drawing/2014/main" id="{DA4B0F3C-5228-C9FB-1212-1D4894C80B46}"/>
              </a:ext>
            </a:extLst>
          </p:cNvPr>
          <p:cNvSpPr>
            <a:spLocks noGrp="1"/>
          </p:cNvSpPr>
          <p:nvPr>
            <p:ph sz="quarter" idx="13"/>
          </p:nvPr>
        </p:nvSpPr>
        <p:spPr>
          <a:xfrm>
            <a:off x="914399" y="2039111"/>
            <a:ext cx="6729984" cy="3840480"/>
          </a:xfrm>
        </p:spPr>
        <p:txBody>
          <a:bodyPr>
            <a:normAutofit/>
          </a:bodyPr>
          <a:lstStyle/>
          <a:p>
            <a:pPr>
              <a:buFont typeface="Arial" panose="020B0604020202020204" pitchFamily="34" charset="0"/>
              <a:buChar char="•"/>
            </a:pPr>
            <a:r>
              <a:rPr lang="en-US" dirty="0"/>
              <a:t>Strategic recommendations based on the analysis :</a:t>
            </a:r>
          </a:p>
          <a:p>
            <a:pPr>
              <a:buFont typeface="Arial" panose="020B0604020202020204" pitchFamily="34" charset="0"/>
              <a:buChar char="•"/>
            </a:pPr>
            <a:r>
              <a:rPr lang="en-US" dirty="0"/>
              <a:t>Increase focus on high-performing campaigns and similar target groups.</a:t>
            </a:r>
          </a:p>
          <a:p>
            <a:pPr>
              <a:buFont typeface="Arial" panose="020B0604020202020204" pitchFamily="34" charset="0"/>
              <a:buChar char="•"/>
            </a:pPr>
            <a:r>
              <a:rPr lang="en-US" dirty="0"/>
              <a:t>Optimize ad placements and banners for better user engagement.</a:t>
            </a:r>
          </a:p>
          <a:p>
            <a:pPr>
              <a:buFont typeface="Arial" panose="020B0604020202020204" pitchFamily="34" charset="0"/>
              <a:buChar char="•"/>
            </a:pPr>
            <a:r>
              <a:rPr lang="en-US" dirty="0"/>
              <a:t>Allocate budget towards periods with historically high engagement and conversions.</a:t>
            </a:r>
          </a:p>
          <a:p>
            <a:pPr>
              <a:buFont typeface="Arial" panose="020B0604020202020204" pitchFamily="34" charset="0"/>
              <a:buChar char="•"/>
            </a:pPr>
            <a:r>
              <a:rPr lang="en-US" dirty="0"/>
              <a:t>Further investigate underperforming campaigns to identify specific issues.</a:t>
            </a:r>
          </a:p>
        </p:txBody>
      </p:sp>
      <p:sp>
        <p:nvSpPr>
          <p:cNvPr id="4" name="Slide Number Placeholder 3">
            <a:extLst>
              <a:ext uri="{FF2B5EF4-FFF2-40B4-BE49-F238E27FC236}">
                <a16:creationId xmlns:a16="http://schemas.microsoft.com/office/drawing/2014/main" id="{AE59500A-4B75-29F9-CE37-C3E13D6A566A}"/>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24</a:t>
            </a:fld>
            <a:endParaRPr lang="en-US" dirty="0"/>
          </a:p>
        </p:txBody>
      </p:sp>
    </p:spTree>
    <p:extLst>
      <p:ext uri="{BB962C8B-B14F-4D97-AF65-F5344CB8AC3E}">
        <p14:creationId xmlns:p14="http://schemas.microsoft.com/office/powerpoint/2010/main" val="41321475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B33A77B-664F-FFD3-D61A-0D344C269A12}"/>
              </a:ext>
            </a:extLst>
          </p:cNvPr>
          <p:cNvSpPr>
            <a:spLocks noGrp="1"/>
          </p:cNvSpPr>
          <p:nvPr>
            <p:ph type="title"/>
          </p:nvPr>
        </p:nvSpPr>
        <p:spPr/>
        <p:txBody>
          <a:bodyPr/>
          <a:lstStyle/>
          <a:p>
            <a:r>
              <a:rPr lang="en-US" b="1" dirty="0"/>
              <a:t>Conclusion</a:t>
            </a:r>
          </a:p>
        </p:txBody>
      </p:sp>
      <p:sp>
        <p:nvSpPr>
          <p:cNvPr id="3" name="Content Placeholder 2">
            <a:extLst>
              <a:ext uri="{FF2B5EF4-FFF2-40B4-BE49-F238E27FC236}">
                <a16:creationId xmlns:a16="http://schemas.microsoft.com/office/drawing/2014/main" id="{DA4B0F3C-5228-C9FB-1212-1D4894C80B46}"/>
              </a:ext>
            </a:extLst>
          </p:cNvPr>
          <p:cNvSpPr>
            <a:spLocks noGrp="1"/>
          </p:cNvSpPr>
          <p:nvPr>
            <p:ph sz="quarter" idx="13"/>
          </p:nvPr>
        </p:nvSpPr>
        <p:spPr>
          <a:xfrm>
            <a:off x="914399" y="2039111"/>
            <a:ext cx="6729984" cy="3840480"/>
          </a:xfrm>
        </p:spPr>
        <p:txBody>
          <a:bodyPr>
            <a:normAutofit/>
          </a:bodyPr>
          <a:lstStyle/>
          <a:p>
            <a:pPr marL="0" indent="0">
              <a:buNone/>
            </a:pPr>
            <a:endParaRPr lang="en-US" dirty="0"/>
          </a:p>
          <a:p>
            <a:pPr marL="0" indent="0">
              <a:buNone/>
            </a:pPr>
            <a:r>
              <a:rPr lang="en-US" sz="2400" dirty="0"/>
              <a:t>Recap of the key points discussed:</a:t>
            </a:r>
          </a:p>
          <a:p>
            <a:pPr marL="742950" lvl="1" indent="-285750">
              <a:buFont typeface="Arial" panose="020B0604020202020204" pitchFamily="34" charset="0"/>
              <a:buChar char="•"/>
            </a:pPr>
            <a:r>
              <a:rPr lang="en-US" sz="2400" dirty="0"/>
              <a:t>Importance of continuous performance analysis</a:t>
            </a:r>
          </a:p>
          <a:p>
            <a:pPr marL="742950" lvl="1" indent="-285750">
              <a:buFont typeface="Arial" panose="020B0604020202020204" pitchFamily="34" charset="0"/>
              <a:buChar char="•"/>
            </a:pPr>
            <a:r>
              <a:rPr lang="en-US" sz="2400" dirty="0"/>
              <a:t>Insights into campaign effectiveness</a:t>
            </a:r>
          </a:p>
          <a:p>
            <a:pPr marL="742950" lvl="1" indent="-285750">
              <a:buFont typeface="Arial" panose="020B0604020202020204" pitchFamily="34" charset="0"/>
              <a:buChar char="•"/>
            </a:pPr>
            <a:r>
              <a:rPr lang="en-US" sz="2400" dirty="0"/>
              <a:t>Strategic actions to optimize future campaigns</a:t>
            </a:r>
          </a:p>
        </p:txBody>
      </p:sp>
      <p:sp>
        <p:nvSpPr>
          <p:cNvPr id="4" name="Slide Number Placeholder 3">
            <a:extLst>
              <a:ext uri="{FF2B5EF4-FFF2-40B4-BE49-F238E27FC236}">
                <a16:creationId xmlns:a16="http://schemas.microsoft.com/office/drawing/2014/main" id="{AE59500A-4B75-29F9-CE37-C3E13D6A566A}"/>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25</a:t>
            </a:fld>
            <a:endParaRPr lang="en-US" dirty="0"/>
          </a:p>
        </p:txBody>
      </p:sp>
    </p:spTree>
    <p:extLst>
      <p:ext uri="{BB962C8B-B14F-4D97-AF65-F5344CB8AC3E}">
        <p14:creationId xmlns:p14="http://schemas.microsoft.com/office/powerpoint/2010/main" val="30784096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a:xfrm>
            <a:off x="3419856" y="384048"/>
            <a:ext cx="5641848" cy="2807208"/>
          </a:xfrm>
        </p:spPr>
        <p:txBody>
          <a:bodyPr/>
          <a:lstStyle/>
          <a:p>
            <a:r>
              <a:rPr lang="en-US" dirty="0"/>
              <a:t>THANK YOU!!</a:t>
            </a:r>
          </a:p>
        </p:txBody>
      </p:sp>
      <p:sp>
        <p:nvSpPr>
          <p:cNvPr id="11" name="Content Placeholder 10">
            <a:extLst>
              <a:ext uri="{FF2B5EF4-FFF2-40B4-BE49-F238E27FC236}">
                <a16:creationId xmlns:a16="http://schemas.microsoft.com/office/drawing/2014/main" id="{C6DCC38C-603B-CCD0-2914-0BBCD4F4F74E}"/>
              </a:ext>
            </a:extLst>
          </p:cNvPr>
          <p:cNvSpPr>
            <a:spLocks noGrp="1"/>
          </p:cNvSpPr>
          <p:nvPr>
            <p:ph sz="quarter" idx="13"/>
          </p:nvPr>
        </p:nvSpPr>
        <p:spPr>
          <a:xfrm>
            <a:off x="4162044" y="1060704"/>
            <a:ext cx="3867912" cy="5029200"/>
          </a:xfrm>
        </p:spPr>
        <p:txBody>
          <a:bodyPr anchor="ctr">
            <a:normAutofit/>
          </a:bodyPr>
          <a:lstStyle/>
          <a:p>
            <a:r>
              <a:rPr lang="en-US" sz="2800" b="1" dirty="0"/>
              <a:t>N </a:t>
            </a:r>
            <a:r>
              <a:rPr lang="en-US" sz="2800" b="1" dirty="0" err="1"/>
              <a:t>Aniruddhan</a:t>
            </a:r>
            <a:endParaRPr lang="en-US" sz="2800" b="1" dirty="0"/>
          </a:p>
          <a:p>
            <a:r>
              <a:rPr lang="en-US" sz="2800" b="1" dirty="0"/>
              <a:t>VIT Chennai</a:t>
            </a:r>
          </a:p>
        </p:txBody>
      </p:sp>
    </p:spTree>
    <p:extLst>
      <p:ext uri="{BB962C8B-B14F-4D97-AF65-F5344CB8AC3E}">
        <p14:creationId xmlns:p14="http://schemas.microsoft.com/office/powerpoint/2010/main" val="2188828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3EE45-3924-5A20-4FDE-7EA6BBEBD06F}"/>
              </a:ext>
            </a:extLst>
          </p:cNvPr>
          <p:cNvSpPr>
            <a:spLocks noGrp="1"/>
          </p:cNvSpPr>
          <p:nvPr>
            <p:ph type="title"/>
          </p:nvPr>
        </p:nvSpPr>
        <p:spPr>
          <a:xfrm>
            <a:off x="612648" y="914400"/>
            <a:ext cx="6208776" cy="5029200"/>
          </a:xfrm>
        </p:spPr>
        <p:txBody>
          <a:bodyPr/>
          <a:lstStyle/>
          <a:p>
            <a:r>
              <a:rPr lang="en-US" sz="2000" b="1" dirty="0"/>
              <a:t>Introduction:</a:t>
            </a:r>
            <a:br>
              <a:rPr lang="en-US" sz="2000" b="1" dirty="0"/>
            </a:br>
            <a:br>
              <a:rPr lang="en-US" sz="2000" b="1" dirty="0"/>
            </a:br>
            <a:r>
              <a:rPr lang="en-US" sz="2000" dirty="0"/>
              <a:t> This presentation provides an in-depth analysis of the online advertising performance of Company X over the period from April 1, 2020, to June 30, 2020. Using detailed campaign data, we will explore key metrics such as user engagement, ad displays, costs, clicks, revenue, and post-click conversions to uncover trends, measure effectiveness, and identify opportunities for optimization. All financial figures are presented in US dollars.</a:t>
            </a:r>
          </a:p>
        </p:txBody>
      </p:sp>
      <p:pic>
        <p:nvPicPr>
          <p:cNvPr id="8" name="Picture Placeholder 21" descr="Person in black skirt and white shirt holding some dandelions">
            <a:extLst>
              <a:ext uri="{FF2B5EF4-FFF2-40B4-BE49-F238E27FC236}">
                <a16:creationId xmlns:a16="http://schemas.microsoft.com/office/drawing/2014/main" id="{FFD2BD9F-962D-9BA5-14BE-C9CD52FEF9C7}"/>
              </a:ext>
            </a:extLst>
          </p:cNvPr>
          <p:cNvPicPr>
            <a:picLocks noGrp="1" noChangeAspect="1"/>
          </p:cNvPicPr>
          <p:nvPr>
            <p:ph type="pic" idx="1"/>
          </p:nvPr>
        </p:nvPicPr>
        <p:blipFill rotWithShape="1">
          <a:blip r:embed="rId3" cstate="screen">
            <a:extLst>
              <a:ext uri="{28A0092B-C50C-407E-A947-70E740481C1C}">
                <a14:useLocalDpi xmlns:a14="http://schemas.microsoft.com/office/drawing/2010/main"/>
              </a:ext>
            </a:extLst>
          </a:blip>
          <a:srcRect t="18" b="18"/>
          <a:stretch/>
        </p:blipFill>
        <p:spPr>
          <a:xfrm>
            <a:off x="7401941" y="0"/>
            <a:ext cx="4790059" cy="6587067"/>
          </a:xfrm>
        </p:spPr>
      </p:pic>
    </p:spTree>
    <p:extLst>
      <p:ext uri="{BB962C8B-B14F-4D97-AF65-F5344CB8AC3E}">
        <p14:creationId xmlns:p14="http://schemas.microsoft.com/office/powerpoint/2010/main" val="2222324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5827205" y="914400"/>
            <a:ext cx="5449824" cy="4672584"/>
          </a:xfrm>
        </p:spPr>
        <p:txBody>
          <a:bodyPr anchor="b"/>
          <a:lstStyle/>
          <a:p>
            <a:br>
              <a:rPr lang="en-US" b="1" dirty="0"/>
            </a:br>
            <a:r>
              <a:rPr lang="en-US" b="1" dirty="0"/>
              <a:t>Dataset Overview</a:t>
            </a:r>
            <a:br>
              <a:rPr lang="en-US" b="1" dirty="0"/>
            </a:br>
            <a:r>
              <a:rPr lang="en-US" dirty="0"/>
              <a:t>Description of the dataset</a:t>
            </a:r>
            <a:br>
              <a:rPr lang="en-US" dirty="0"/>
            </a:br>
            <a:r>
              <a:rPr lang="en-US" sz="1800" dirty="0"/>
              <a:t>Time period covered: April 1, 2020 - June 30, 2020</a:t>
            </a:r>
            <a:br>
              <a:rPr lang="en-US" sz="1800" dirty="0"/>
            </a:br>
            <a:r>
              <a:rPr lang="en-US" sz="1800" dirty="0"/>
              <a:t>Currency: US Dollar</a:t>
            </a:r>
            <a:br>
              <a:rPr lang="en-US" sz="1800" dirty="0"/>
            </a:br>
            <a:r>
              <a:rPr lang="en-US" sz="1800" dirty="0"/>
              <a:t>Metrics included in the dataset</a:t>
            </a:r>
          </a:p>
        </p:txBody>
      </p:sp>
      <p:pic>
        <p:nvPicPr>
          <p:cNvPr id="4" name="Picture Placeholder 3" descr="A person holding a plant">
            <a:extLst>
              <a:ext uri="{FF2B5EF4-FFF2-40B4-BE49-F238E27FC236}">
                <a16:creationId xmlns:a16="http://schemas.microsoft.com/office/drawing/2014/main" id="{0DEBEDD0-2C97-CD36-23CF-99F082806824}"/>
              </a:ext>
            </a:extLst>
          </p:cNvPr>
          <p:cNvPicPr>
            <a:picLocks noGrp="1" noChangeAspect="1"/>
          </p:cNvPicPr>
          <p:nvPr>
            <p:ph type="pic" sz="quarter" idx="11"/>
          </p:nvPr>
        </p:nvPicPr>
        <p:blipFill rotWithShape="1">
          <a:blip r:embed="rId3"/>
          <a:srcRect l="24497" r="24497"/>
          <a:stretch/>
        </p:blipFill>
        <p:spPr>
          <a:xfrm>
            <a:off x="-1" y="261780"/>
            <a:ext cx="5046134" cy="6596220"/>
          </a:xfrm>
          <a:solidFill>
            <a:schemeClr val="tx1"/>
          </a:solidFill>
        </p:spPr>
      </p:pic>
    </p:spTree>
    <p:extLst>
      <p:ext uri="{BB962C8B-B14F-4D97-AF65-F5344CB8AC3E}">
        <p14:creationId xmlns:p14="http://schemas.microsoft.com/office/powerpoint/2010/main" val="52000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p:txBody>
          <a:bodyPr/>
          <a:lstStyle/>
          <a:p>
            <a:r>
              <a:rPr lang="en-US" dirty="0"/>
              <a:t>Key Metrics</a:t>
            </a:r>
          </a:p>
        </p:txBody>
      </p:sp>
      <p:sp>
        <p:nvSpPr>
          <p:cNvPr id="8" name="Content Placeholder 7">
            <a:extLst>
              <a:ext uri="{FF2B5EF4-FFF2-40B4-BE49-F238E27FC236}">
                <a16:creationId xmlns:a16="http://schemas.microsoft.com/office/drawing/2014/main" id="{BCFDA37B-399A-B9F0-7A7D-2A891EB7FFA6}"/>
              </a:ext>
            </a:extLst>
          </p:cNvPr>
          <p:cNvSpPr>
            <a:spLocks noGrp="1"/>
          </p:cNvSpPr>
          <p:nvPr>
            <p:ph sz="quarter" idx="10"/>
          </p:nvPr>
        </p:nvSpPr>
        <p:spPr>
          <a:xfrm>
            <a:off x="914400" y="2039112"/>
            <a:ext cx="7150608" cy="3904488"/>
          </a:xfrm>
        </p:spPr>
        <p:txBody>
          <a:bodyPr>
            <a:normAutofit fontScale="85000" lnSpcReduction="20000"/>
          </a:bodyPr>
          <a:lstStyle/>
          <a:p>
            <a:r>
              <a:rPr lang="en-US" b="1" dirty="0"/>
              <a:t>Key Metrics</a:t>
            </a:r>
          </a:p>
          <a:p>
            <a:pPr>
              <a:buFont typeface="Arial" panose="020B0604020202020204" pitchFamily="34" charset="0"/>
              <a:buChar char="•"/>
            </a:pPr>
            <a:r>
              <a:rPr lang="en-US" b="1" dirty="0"/>
              <a:t>Day:</a:t>
            </a:r>
            <a:r>
              <a:rPr lang="en-US" dirty="0"/>
              <a:t> Date of the advertising campaign</a:t>
            </a:r>
          </a:p>
          <a:p>
            <a:pPr>
              <a:buFont typeface="Arial" panose="020B0604020202020204" pitchFamily="34" charset="0"/>
              <a:buChar char="•"/>
            </a:pPr>
            <a:r>
              <a:rPr lang="en-US" b="1" dirty="0"/>
              <a:t>Campaign:</a:t>
            </a:r>
            <a:r>
              <a:rPr lang="en-US" dirty="0"/>
              <a:t> Targeted user groups</a:t>
            </a:r>
          </a:p>
          <a:p>
            <a:pPr>
              <a:buFont typeface="Arial" panose="020B0604020202020204" pitchFamily="34" charset="0"/>
              <a:buChar char="•"/>
            </a:pPr>
            <a:r>
              <a:rPr lang="en-US" b="1" dirty="0"/>
              <a:t>User Engagement:</a:t>
            </a:r>
            <a:r>
              <a:rPr lang="en-US" dirty="0"/>
              <a:t> Engagement level of targeted users</a:t>
            </a:r>
          </a:p>
          <a:p>
            <a:pPr>
              <a:buFont typeface="Arial" panose="020B0604020202020204" pitchFamily="34" charset="0"/>
              <a:buChar char="•"/>
            </a:pPr>
            <a:r>
              <a:rPr lang="en-US" b="1" dirty="0"/>
              <a:t>Banner:</a:t>
            </a:r>
            <a:r>
              <a:rPr lang="en-US" dirty="0"/>
              <a:t> Size of the ad</a:t>
            </a:r>
          </a:p>
          <a:p>
            <a:pPr>
              <a:buFont typeface="Arial" panose="020B0604020202020204" pitchFamily="34" charset="0"/>
              <a:buChar char="•"/>
            </a:pPr>
            <a:r>
              <a:rPr lang="en-US" b="1" dirty="0"/>
              <a:t>Placement:</a:t>
            </a:r>
            <a:r>
              <a:rPr lang="en-US" dirty="0"/>
              <a:t> Publisher space (websites or apps)</a:t>
            </a:r>
          </a:p>
          <a:p>
            <a:pPr>
              <a:buFont typeface="Arial" panose="020B0604020202020204" pitchFamily="34" charset="0"/>
              <a:buChar char="•"/>
            </a:pPr>
            <a:r>
              <a:rPr lang="en-US" b="1" dirty="0"/>
              <a:t>Displays:</a:t>
            </a:r>
            <a:r>
              <a:rPr lang="en-US" dirty="0"/>
              <a:t> Number of ads served</a:t>
            </a:r>
          </a:p>
          <a:p>
            <a:pPr>
              <a:buFont typeface="Arial" panose="020B0604020202020204" pitchFamily="34" charset="0"/>
              <a:buChar char="•"/>
            </a:pPr>
            <a:r>
              <a:rPr lang="en-US" b="1" dirty="0"/>
              <a:t>Cost:</a:t>
            </a:r>
            <a:r>
              <a:rPr lang="en-US" dirty="0"/>
              <a:t> Placement cost of the ads</a:t>
            </a:r>
          </a:p>
          <a:p>
            <a:pPr>
              <a:buFont typeface="Arial" panose="020B0604020202020204" pitchFamily="34" charset="0"/>
              <a:buChar char="•"/>
            </a:pPr>
            <a:r>
              <a:rPr lang="en-US" b="1" dirty="0"/>
              <a:t>Clicks:</a:t>
            </a:r>
            <a:r>
              <a:rPr lang="en-US" dirty="0"/>
              <a:t> Number of ad clicks</a:t>
            </a:r>
          </a:p>
          <a:p>
            <a:pPr>
              <a:buFont typeface="Arial" panose="020B0604020202020204" pitchFamily="34" charset="0"/>
              <a:buChar char="•"/>
            </a:pPr>
            <a:r>
              <a:rPr lang="en-US" b="1" dirty="0"/>
              <a:t>Revenue:</a:t>
            </a:r>
            <a:r>
              <a:rPr lang="en-US" dirty="0"/>
              <a:t> Amount paid by Company X for clicks</a:t>
            </a:r>
          </a:p>
          <a:p>
            <a:pPr>
              <a:buFont typeface="Arial" panose="020B0604020202020204" pitchFamily="34" charset="0"/>
              <a:buChar char="•"/>
            </a:pPr>
            <a:r>
              <a:rPr lang="en-US" b="1" dirty="0"/>
              <a:t>Post-Click Conversions:</a:t>
            </a:r>
            <a:r>
              <a:rPr lang="en-US" dirty="0"/>
              <a:t> On-site transactions within 30 days post-click</a:t>
            </a:r>
          </a:p>
          <a:p>
            <a:pPr>
              <a:buFont typeface="Arial" panose="020B0604020202020204" pitchFamily="34" charset="0"/>
              <a:buChar char="•"/>
            </a:pPr>
            <a:r>
              <a:rPr lang="en-US" b="1" dirty="0"/>
              <a:t>Post-Click Sales Amount:</a:t>
            </a:r>
            <a:r>
              <a:rPr lang="en-US" dirty="0"/>
              <a:t> Value of post-click transactions</a:t>
            </a:r>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5</a:t>
            </a:fld>
            <a:endParaRPr lang="en-US" dirty="0"/>
          </a:p>
        </p:txBody>
      </p:sp>
    </p:spTree>
    <p:extLst>
      <p:ext uri="{BB962C8B-B14F-4D97-AF65-F5344CB8AC3E}">
        <p14:creationId xmlns:p14="http://schemas.microsoft.com/office/powerpoint/2010/main" val="1966913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2A3D95EF-8A67-7F71-37EF-9EB02511B163}"/>
              </a:ext>
            </a:extLst>
          </p:cNvPr>
          <p:cNvSpPr>
            <a:spLocks noGrp="1"/>
          </p:cNvSpPr>
          <p:nvPr>
            <p:ph type="title"/>
          </p:nvPr>
        </p:nvSpPr>
        <p:spPr>
          <a:xfrm>
            <a:off x="914400" y="914400"/>
            <a:ext cx="10360152" cy="2843784"/>
          </a:xfrm>
        </p:spPr>
        <p:txBody>
          <a:bodyPr anchor="b"/>
          <a:lstStyle/>
          <a:p>
            <a:r>
              <a:rPr lang="en-US" dirty="0"/>
              <a:t>Visuals and Insights</a:t>
            </a:r>
          </a:p>
        </p:txBody>
      </p:sp>
      <p:sp>
        <p:nvSpPr>
          <p:cNvPr id="15" name="Text Placeholder 14">
            <a:extLst>
              <a:ext uri="{FF2B5EF4-FFF2-40B4-BE49-F238E27FC236}">
                <a16:creationId xmlns:a16="http://schemas.microsoft.com/office/drawing/2014/main" id="{C7846849-DC0A-EE3B-2E5E-D669EC1273D6}"/>
              </a:ext>
            </a:extLst>
          </p:cNvPr>
          <p:cNvSpPr>
            <a:spLocks noGrp="1"/>
          </p:cNvSpPr>
          <p:nvPr>
            <p:ph type="body" sz="quarter" idx="13"/>
          </p:nvPr>
        </p:nvSpPr>
        <p:spPr>
          <a:xfrm>
            <a:off x="2041114" y="3825875"/>
            <a:ext cx="8109772" cy="2644775"/>
          </a:xfrm>
        </p:spPr>
        <p:txBody>
          <a:bodyPr/>
          <a:lstStyle/>
          <a:p>
            <a:r>
              <a:rPr lang="en-US" dirty="0"/>
              <a:t>ENHANCING YOUR UNDERSTANDING</a:t>
            </a:r>
          </a:p>
        </p:txBody>
      </p:sp>
    </p:spTree>
    <p:extLst>
      <p:ext uri="{BB962C8B-B14F-4D97-AF65-F5344CB8AC3E}">
        <p14:creationId xmlns:p14="http://schemas.microsoft.com/office/powerpoint/2010/main" val="1096717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49404F1-8E94-7D3D-71E2-A1A4B7CBCB4A}"/>
              </a:ext>
            </a:extLst>
          </p:cNvPr>
          <p:cNvSpPr>
            <a:spLocks noGrp="1"/>
          </p:cNvSpPr>
          <p:nvPr>
            <p:ph type="title"/>
          </p:nvPr>
        </p:nvSpPr>
        <p:spPr/>
        <p:txBody>
          <a:bodyPr/>
          <a:lstStyle/>
          <a:p>
            <a:r>
              <a:rPr lang="en-US" dirty="0"/>
              <a:t>Common Insights for testing the data </a:t>
            </a:r>
          </a:p>
        </p:txBody>
      </p:sp>
      <p:sp>
        <p:nvSpPr>
          <p:cNvPr id="14" name="Content Placeholder 13">
            <a:extLst>
              <a:ext uri="{FF2B5EF4-FFF2-40B4-BE49-F238E27FC236}">
                <a16:creationId xmlns:a16="http://schemas.microsoft.com/office/drawing/2014/main" id="{F4A3718F-D67C-255A-4B64-BA379609FCD0}"/>
              </a:ext>
            </a:extLst>
          </p:cNvPr>
          <p:cNvSpPr>
            <a:spLocks noGrp="1"/>
          </p:cNvSpPr>
          <p:nvPr>
            <p:ph sz="quarter" idx="11"/>
          </p:nvPr>
        </p:nvSpPr>
        <p:spPr>
          <a:xfrm>
            <a:off x="914400" y="2039112"/>
            <a:ext cx="4576953" cy="3877055"/>
          </a:xfrm>
        </p:spPr>
        <p:txBody>
          <a:bodyPr/>
          <a:lstStyle/>
          <a:p>
            <a:r>
              <a:rPr lang="en-US" b="1" dirty="0"/>
              <a:t>User Engagement Insights</a:t>
            </a:r>
          </a:p>
          <a:p>
            <a:pPr>
              <a:buFont typeface="Arial" panose="020B0604020202020204" pitchFamily="34" charset="0"/>
              <a:buChar char="•"/>
            </a:pPr>
            <a:r>
              <a:rPr lang="en-US" dirty="0"/>
              <a:t>Analysis of user engagement metrics</a:t>
            </a:r>
          </a:p>
          <a:p>
            <a:pPr>
              <a:buFont typeface="Arial" panose="020B0604020202020204" pitchFamily="34" charset="0"/>
              <a:buChar char="•"/>
            </a:pPr>
            <a:r>
              <a:rPr lang="en-US" dirty="0"/>
              <a:t>Trends and patterns in user engagement</a:t>
            </a:r>
          </a:p>
          <a:p>
            <a:pPr>
              <a:buFont typeface="Arial" panose="020B0604020202020204" pitchFamily="34" charset="0"/>
              <a:buChar char="•"/>
            </a:pPr>
            <a:r>
              <a:rPr lang="en-US" dirty="0"/>
              <a:t>Comparison between different campaigns</a:t>
            </a:r>
          </a:p>
          <a:p>
            <a:endParaRPr lang="en-US" dirty="0"/>
          </a:p>
          <a:p>
            <a:r>
              <a:rPr lang="en-US" b="1" dirty="0"/>
              <a:t>User Engagement Insights</a:t>
            </a:r>
          </a:p>
          <a:p>
            <a:pPr>
              <a:buFont typeface="Arial" panose="020B0604020202020204" pitchFamily="34" charset="0"/>
              <a:buChar char="•"/>
            </a:pPr>
            <a:r>
              <a:rPr lang="en-US" dirty="0"/>
              <a:t>Analysis of user engagement metrics</a:t>
            </a:r>
          </a:p>
          <a:p>
            <a:pPr>
              <a:buFont typeface="Arial" panose="020B0604020202020204" pitchFamily="34" charset="0"/>
              <a:buChar char="•"/>
            </a:pPr>
            <a:r>
              <a:rPr lang="en-US" dirty="0"/>
              <a:t>Trends and patterns in user engagement</a:t>
            </a:r>
          </a:p>
          <a:p>
            <a:pPr>
              <a:buFont typeface="Arial" panose="020B0604020202020204" pitchFamily="34" charset="0"/>
              <a:buChar char="•"/>
            </a:pPr>
            <a:r>
              <a:rPr lang="en-US" dirty="0"/>
              <a:t>Comparison between different campaigns</a:t>
            </a:r>
          </a:p>
          <a:p>
            <a:endParaRPr lang="en-US" dirty="0"/>
          </a:p>
        </p:txBody>
      </p:sp>
      <p:sp>
        <p:nvSpPr>
          <p:cNvPr id="17" name="Content Placeholder 16">
            <a:extLst>
              <a:ext uri="{FF2B5EF4-FFF2-40B4-BE49-F238E27FC236}">
                <a16:creationId xmlns:a16="http://schemas.microsoft.com/office/drawing/2014/main" id="{2F3CEF66-C6D7-C765-24E7-1DCFB38FE51A}"/>
              </a:ext>
            </a:extLst>
          </p:cNvPr>
          <p:cNvSpPr>
            <a:spLocks noGrp="1"/>
          </p:cNvSpPr>
          <p:nvPr>
            <p:ph sz="quarter" idx="12"/>
          </p:nvPr>
        </p:nvSpPr>
        <p:spPr>
          <a:xfrm>
            <a:off x="6357747" y="2039112"/>
            <a:ext cx="4576953" cy="3877055"/>
          </a:xfrm>
        </p:spPr>
        <p:txBody>
          <a:bodyPr>
            <a:normAutofit/>
          </a:bodyPr>
          <a:lstStyle/>
          <a:p>
            <a:r>
              <a:rPr lang="en-US" b="1" dirty="0"/>
              <a:t>Post-Click Performance</a:t>
            </a:r>
          </a:p>
          <a:p>
            <a:pPr>
              <a:buFont typeface="Arial" panose="020B0604020202020204" pitchFamily="34" charset="0"/>
              <a:buChar char="•"/>
            </a:pPr>
            <a:r>
              <a:rPr lang="en-US" dirty="0"/>
              <a:t>Analysis of post-click conversions and sales amount</a:t>
            </a:r>
          </a:p>
          <a:p>
            <a:pPr>
              <a:buFont typeface="Arial" panose="020B0604020202020204" pitchFamily="34" charset="0"/>
              <a:buChar char="•"/>
            </a:pPr>
            <a:r>
              <a:rPr lang="en-US" dirty="0"/>
              <a:t>Conversion rate and average sales amount per conversion</a:t>
            </a:r>
          </a:p>
          <a:p>
            <a:pPr>
              <a:buFont typeface="Arial" panose="020B0604020202020204" pitchFamily="34" charset="0"/>
              <a:buChar char="•"/>
            </a:pPr>
            <a:r>
              <a:rPr lang="en-US" dirty="0"/>
              <a:t>Time-lag analysis of conversions post-click</a:t>
            </a:r>
          </a:p>
          <a:p>
            <a:endParaRPr lang="en-US" dirty="0"/>
          </a:p>
        </p:txBody>
      </p:sp>
      <p:sp>
        <p:nvSpPr>
          <p:cNvPr id="2" name="Slide Number Placeholder 1">
            <a:extLst>
              <a:ext uri="{FF2B5EF4-FFF2-40B4-BE49-F238E27FC236}">
                <a16:creationId xmlns:a16="http://schemas.microsoft.com/office/drawing/2014/main" id="{F35BAC3D-60A1-816B-5C79-2E8B6D9806E9}"/>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7</a:t>
            </a:fld>
            <a:endParaRPr lang="en-US" dirty="0"/>
          </a:p>
        </p:txBody>
      </p:sp>
    </p:spTree>
    <p:extLst>
      <p:ext uri="{BB962C8B-B14F-4D97-AF65-F5344CB8AC3E}">
        <p14:creationId xmlns:p14="http://schemas.microsoft.com/office/powerpoint/2010/main" val="4230106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A49C0DA-C8AE-5ECC-149A-D60ECFF8C1EB}"/>
              </a:ext>
            </a:extLst>
          </p:cNvPr>
          <p:cNvSpPr>
            <a:spLocks noGrp="1"/>
          </p:cNvSpPr>
          <p:nvPr>
            <p:ph type="title"/>
          </p:nvPr>
        </p:nvSpPr>
        <p:spPr>
          <a:xfrm>
            <a:off x="914400" y="914400"/>
            <a:ext cx="10360152" cy="914400"/>
          </a:xfrm>
        </p:spPr>
        <p:txBody>
          <a:bodyPr anchor="b">
            <a:normAutofit/>
          </a:bodyPr>
          <a:lstStyle/>
          <a:p>
            <a:r>
              <a:rPr lang="en-US" dirty="0"/>
              <a:t>User Engagement </a:t>
            </a:r>
          </a:p>
        </p:txBody>
      </p:sp>
      <p:sp>
        <p:nvSpPr>
          <p:cNvPr id="12" name="Content Placeholder 11">
            <a:extLst>
              <a:ext uri="{FF2B5EF4-FFF2-40B4-BE49-F238E27FC236}">
                <a16:creationId xmlns:a16="http://schemas.microsoft.com/office/drawing/2014/main" id="{C6F2BA06-39BD-0413-D150-70F75EA6CC38}"/>
              </a:ext>
            </a:extLst>
          </p:cNvPr>
          <p:cNvSpPr>
            <a:spLocks noGrp="1"/>
          </p:cNvSpPr>
          <p:nvPr>
            <p:ph sz="quarter" idx="12"/>
          </p:nvPr>
        </p:nvSpPr>
        <p:spPr>
          <a:xfrm>
            <a:off x="914399" y="2039111"/>
            <a:ext cx="2816352" cy="3840480"/>
          </a:xfrm>
        </p:spPr>
        <p:txBody>
          <a:bodyPr>
            <a:normAutofit/>
          </a:bodyPr>
          <a:lstStyle/>
          <a:p>
            <a:r>
              <a:rPr lang="en-US" b="0" i="0" dirty="0">
                <a:effectLst/>
              </a:rPr>
              <a:t>We could see the trendlines of user engagement being almost similar and maintaining same trend for the months of April and May around value of 1, while in </a:t>
            </a:r>
            <a:r>
              <a:rPr lang="en-US" b="0" i="0" dirty="0" err="1">
                <a:effectLst/>
              </a:rPr>
              <a:t>june</a:t>
            </a:r>
            <a:r>
              <a:rPr lang="en-US" b="0" i="0" dirty="0">
                <a:effectLst/>
              </a:rPr>
              <a:t> although the trend is continued the same throughout all days of the month, the value </a:t>
            </a:r>
            <a:r>
              <a:rPr lang="en-US" b="0" i="0" dirty="0" err="1">
                <a:effectLst/>
              </a:rPr>
              <a:t>i</a:t>
            </a:r>
            <a:r>
              <a:rPr lang="en-US" b="0" i="0" dirty="0">
                <a:effectLst/>
              </a:rPr>
              <a:t> shifted and concentrated around 1.1 </a:t>
            </a:r>
            <a:endParaRPr lang="en-US" dirty="0"/>
          </a:p>
        </p:txBody>
      </p:sp>
      <p:pic>
        <p:nvPicPr>
          <p:cNvPr id="3" name="Content Placeholder 2">
            <a:extLst>
              <a:ext uri="{FF2B5EF4-FFF2-40B4-BE49-F238E27FC236}">
                <a16:creationId xmlns:a16="http://schemas.microsoft.com/office/drawing/2014/main" id="{9C061152-92CA-6331-04C3-544BF5548288}"/>
              </a:ext>
            </a:extLst>
          </p:cNvPr>
          <p:cNvPicPr>
            <a:picLocks noGrp="1" noChangeAspect="1"/>
          </p:cNvPicPr>
          <p:nvPr>
            <p:ph sz="quarter" idx="13"/>
          </p:nvPr>
        </p:nvPicPr>
        <p:blipFill>
          <a:blip r:embed="rId3"/>
          <a:stretch>
            <a:fillRect/>
          </a:stretch>
        </p:blipFill>
        <p:spPr>
          <a:xfrm>
            <a:off x="5149504" y="2039111"/>
            <a:ext cx="4846032" cy="3840480"/>
          </a:xfrm>
          <a:noFill/>
        </p:spPr>
      </p:pic>
      <p:sp>
        <p:nvSpPr>
          <p:cNvPr id="5" name="Slide Number Placeholder 4">
            <a:extLst>
              <a:ext uri="{FF2B5EF4-FFF2-40B4-BE49-F238E27FC236}">
                <a16:creationId xmlns:a16="http://schemas.microsoft.com/office/drawing/2014/main" id="{AF012FDC-7484-2B3B-E496-144348256B81}"/>
              </a:ext>
            </a:extLst>
          </p:cNvPr>
          <p:cNvSpPr>
            <a:spLocks noGrp="1"/>
          </p:cNvSpPr>
          <p:nvPr>
            <p:ph type="sldNum" sz="quarter" idx="4"/>
          </p:nvPr>
        </p:nvSpPr>
        <p:spPr>
          <a:xfrm>
            <a:off x="11353800" y="5879804"/>
            <a:ext cx="661416" cy="895899"/>
          </a:xfrm>
        </p:spPr>
        <p:txBody>
          <a:bodyPr anchor="ctr">
            <a:normAutofit/>
          </a:bodyPr>
          <a:lstStyle/>
          <a:p>
            <a:pPr>
              <a:spcAft>
                <a:spcPts val="600"/>
              </a:spcAft>
            </a:pPr>
            <a:fld id="{58FB4751-880F-D840-AAA9-3A15815CC996}" type="slidenum">
              <a:rPr lang="en-US" smtClean="0"/>
              <a:pPr>
                <a:spcAft>
                  <a:spcPts val="600"/>
                </a:spcAft>
              </a:pPr>
              <a:t>8</a:t>
            </a:fld>
            <a:endParaRPr lang="en-US"/>
          </a:p>
        </p:txBody>
      </p:sp>
    </p:spTree>
    <p:extLst>
      <p:ext uri="{BB962C8B-B14F-4D97-AF65-F5344CB8AC3E}">
        <p14:creationId xmlns:p14="http://schemas.microsoft.com/office/powerpoint/2010/main" val="3748348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A49C0DA-C8AE-5ECC-149A-D60ECFF8C1EB}"/>
              </a:ext>
            </a:extLst>
          </p:cNvPr>
          <p:cNvSpPr>
            <a:spLocks noGrp="1"/>
          </p:cNvSpPr>
          <p:nvPr>
            <p:ph type="title"/>
          </p:nvPr>
        </p:nvSpPr>
        <p:spPr>
          <a:xfrm>
            <a:off x="914400" y="914400"/>
            <a:ext cx="10360152" cy="914400"/>
          </a:xfrm>
        </p:spPr>
        <p:txBody>
          <a:bodyPr anchor="b">
            <a:normAutofit/>
          </a:bodyPr>
          <a:lstStyle/>
          <a:p>
            <a:r>
              <a:rPr lang="en-US" dirty="0">
                <a:solidFill>
                  <a:srgbClr val="212121"/>
                </a:solidFill>
                <a:latin typeface="+mn-lt"/>
              </a:rPr>
              <a:t>S</a:t>
            </a:r>
            <a:r>
              <a:rPr lang="en-US" i="0" dirty="0">
                <a:solidFill>
                  <a:srgbClr val="212121"/>
                </a:solidFill>
                <a:effectLst/>
                <a:latin typeface="+mn-lt"/>
              </a:rPr>
              <a:t>ize of the ad (banner) impact the number of clicks generated</a:t>
            </a:r>
            <a:endParaRPr lang="en-US" dirty="0">
              <a:latin typeface="+mn-lt"/>
            </a:endParaRPr>
          </a:p>
        </p:txBody>
      </p:sp>
      <p:sp>
        <p:nvSpPr>
          <p:cNvPr id="12" name="Content Placeholder 11">
            <a:extLst>
              <a:ext uri="{FF2B5EF4-FFF2-40B4-BE49-F238E27FC236}">
                <a16:creationId xmlns:a16="http://schemas.microsoft.com/office/drawing/2014/main" id="{C6F2BA06-39BD-0413-D150-70F75EA6CC38}"/>
              </a:ext>
            </a:extLst>
          </p:cNvPr>
          <p:cNvSpPr>
            <a:spLocks noGrp="1"/>
          </p:cNvSpPr>
          <p:nvPr>
            <p:ph sz="quarter" idx="12"/>
          </p:nvPr>
        </p:nvSpPr>
        <p:spPr>
          <a:xfrm>
            <a:off x="914399" y="2505455"/>
            <a:ext cx="2816352" cy="3374135"/>
          </a:xfrm>
        </p:spPr>
        <p:txBody>
          <a:bodyPr>
            <a:normAutofit/>
          </a:bodyPr>
          <a:lstStyle/>
          <a:p>
            <a:r>
              <a:rPr lang="en-US" i="0" dirty="0">
                <a:solidFill>
                  <a:srgbClr val="212121"/>
                </a:solidFill>
                <a:effectLst/>
              </a:rPr>
              <a:t>Insight:</a:t>
            </a:r>
          </a:p>
          <a:p>
            <a:r>
              <a:rPr lang="en-US" i="0" dirty="0">
                <a:solidFill>
                  <a:srgbClr val="212121"/>
                </a:solidFill>
                <a:effectLst/>
              </a:rPr>
              <a:t>Banner size one impacted the most, while banner size 3 had contributed to the least impact of clicks generated</a:t>
            </a:r>
            <a:endParaRPr lang="en-US" dirty="0"/>
          </a:p>
        </p:txBody>
      </p:sp>
      <p:sp>
        <p:nvSpPr>
          <p:cNvPr id="5" name="Slide Number Placeholder 4">
            <a:extLst>
              <a:ext uri="{FF2B5EF4-FFF2-40B4-BE49-F238E27FC236}">
                <a16:creationId xmlns:a16="http://schemas.microsoft.com/office/drawing/2014/main" id="{AF012FDC-7484-2B3B-E496-144348256B81}"/>
              </a:ext>
            </a:extLst>
          </p:cNvPr>
          <p:cNvSpPr>
            <a:spLocks noGrp="1"/>
          </p:cNvSpPr>
          <p:nvPr>
            <p:ph type="sldNum" sz="quarter" idx="4"/>
          </p:nvPr>
        </p:nvSpPr>
        <p:spPr>
          <a:xfrm>
            <a:off x="11353800" y="5879804"/>
            <a:ext cx="661416" cy="895899"/>
          </a:xfrm>
        </p:spPr>
        <p:txBody>
          <a:bodyPr anchor="ctr">
            <a:normAutofit/>
          </a:bodyPr>
          <a:lstStyle/>
          <a:p>
            <a:pPr>
              <a:spcAft>
                <a:spcPts val="600"/>
              </a:spcAft>
            </a:pPr>
            <a:fld id="{58FB4751-880F-D840-AAA9-3A15815CC996}" type="slidenum">
              <a:rPr lang="en-US" smtClean="0"/>
              <a:pPr>
                <a:spcAft>
                  <a:spcPts val="600"/>
                </a:spcAft>
              </a:pPr>
              <a:t>9</a:t>
            </a:fld>
            <a:endParaRPr lang="en-US"/>
          </a:p>
        </p:txBody>
      </p:sp>
      <p:pic>
        <p:nvPicPr>
          <p:cNvPr id="7" name="Content Placeholder 6">
            <a:extLst>
              <a:ext uri="{FF2B5EF4-FFF2-40B4-BE49-F238E27FC236}">
                <a16:creationId xmlns:a16="http://schemas.microsoft.com/office/drawing/2014/main" id="{C1EB4505-1E1E-A3D3-68C4-441AC75F12A0}"/>
              </a:ext>
            </a:extLst>
          </p:cNvPr>
          <p:cNvPicPr>
            <a:picLocks noGrp="1" noChangeAspect="1"/>
          </p:cNvPicPr>
          <p:nvPr>
            <p:ph sz="quarter" idx="13"/>
          </p:nvPr>
        </p:nvPicPr>
        <p:blipFill>
          <a:blip r:embed="rId3"/>
          <a:stretch>
            <a:fillRect/>
          </a:stretch>
        </p:blipFill>
        <p:spPr>
          <a:xfrm>
            <a:off x="5061098" y="2060297"/>
            <a:ext cx="6581553" cy="3797855"/>
          </a:xfrm>
        </p:spPr>
      </p:pic>
    </p:spTree>
    <p:extLst>
      <p:ext uri="{BB962C8B-B14F-4D97-AF65-F5344CB8AC3E}">
        <p14:creationId xmlns:p14="http://schemas.microsoft.com/office/powerpoint/2010/main" val="3345466716"/>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249AD37-9510-4A2D-B790-12C439A83F93}">
  <ds:schemaRefs>
    <ds:schemaRef ds:uri="http://schemas.microsoft.com/sharepoint/v3/contenttype/forms"/>
  </ds:schemaRefs>
</ds:datastoreItem>
</file>

<file path=customXml/itemProps2.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929</Words>
  <Application>Microsoft Office PowerPoint</Application>
  <PresentationFormat>Widescreen</PresentationFormat>
  <Paragraphs>130</Paragraphs>
  <Slides>26</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Courier New</vt:lpstr>
      <vt:lpstr>Gill Sans Nova Light</vt:lpstr>
      <vt:lpstr>Sagona Book</vt:lpstr>
      <vt:lpstr>Custom</vt:lpstr>
      <vt:lpstr>Analyzing Online Advertising Performance: Insights from Company X's Campaigns (April - June 2020)  - A Data-Driven Approach to Measuring and Optimizing Advertising Effectiveness Presented by: N Aniruddhan Date: 18th July 2024 </vt:lpstr>
      <vt:lpstr>agenda</vt:lpstr>
      <vt:lpstr>Introduction:   This presentation provides an in-depth analysis of the online advertising performance of Company X over the period from April 1, 2020, to June 30, 2020. Using detailed campaign data, we will explore key metrics such as user engagement, ad displays, costs, clicks, revenue, and post-click conversions to uncover trends, measure effectiveness, and identify opportunities for optimization. All financial figures are presented in US dollars.</vt:lpstr>
      <vt:lpstr> Dataset Overview Description of the dataset Time period covered: April 1, 2020 - June 30, 2020 Currency: US Dollar Metrics included in the dataset</vt:lpstr>
      <vt:lpstr>Key Metrics</vt:lpstr>
      <vt:lpstr>Visuals and Insights</vt:lpstr>
      <vt:lpstr>Common Insights for testing the data </vt:lpstr>
      <vt:lpstr>User Engagement </vt:lpstr>
      <vt:lpstr>Size of the ad (banner) impact the number of clicks generated</vt:lpstr>
      <vt:lpstr>Publisher spaces (placements) yielded the highest number of displays and clicks</vt:lpstr>
      <vt:lpstr>Correlation between the cost of serving ads and the revenue generated from clicks</vt:lpstr>
      <vt:lpstr>Average revenue generated per click</vt:lpstr>
      <vt:lpstr>Campaigns had the highest post-click conversion rates</vt:lpstr>
      <vt:lpstr>Trends or patterns in post-click sales amounts</vt:lpstr>
      <vt:lpstr>Level of user engagement vary across different banner sizes</vt:lpstr>
      <vt:lpstr>Level of user engagement vary across different banner sizes</vt:lpstr>
      <vt:lpstr>Placement types result in the highest post-click conversion</vt:lpstr>
      <vt:lpstr>seasonal patterns or fluctuations in displays and clicks throughout the campaign period</vt:lpstr>
      <vt:lpstr>correlation between user engagement levels and the revenue </vt:lpstr>
      <vt:lpstr>Outliers in terms of cost, clicks, or revenue </vt:lpstr>
      <vt:lpstr>effectiveness of campaigns vary based on the size of the ad and placement type</vt:lpstr>
      <vt:lpstr>trends or patterns in post-click conversion rates based on the day of the week</vt:lpstr>
      <vt:lpstr>Average User Engagement</vt:lpstr>
      <vt:lpstr>Final tips &amp; takeaways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2023-12-12T20:05:16Z</dcterms:created>
  <dcterms:modified xsi:type="dcterms:W3CDTF">2024-07-19T18:35:51Z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