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2" r:id="rId3"/>
    <p:sldId id="264" r:id="rId4"/>
    <p:sldId id="266" r:id="rId5"/>
    <p:sldId id="269" r:id="rId6"/>
    <p:sldId id="270" r:id="rId7"/>
    <p:sldId id="272" r:id="rId8"/>
    <p:sldId id="275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80723" autoAdjust="0"/>
  </p:normalViewPr>
  <p:slideViewPr>
    <p:cSldViewPr>
      <p:cViewPr varScale="1">
        <p:scale>
          <a:sx n="89" d="100"/>
          <a:sy n="89" d="100"/>
        </p:scale>
        <p:origin x="59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EEE88696-D89C-43DB-A52E-23AC04F397D6}"/>
    <pc:docChg chg="modSld">
      <pc:chgData name="Aastha Kumar" userId="f94225b3-263d-47de-91f3-c17c89a7eef3" providerId="ADAL" clId="{EEE88696-D89C-43DB-A52E-23AC04F397D6}" dt="2024-05-13T09:51:24.915" v="2" actId="1076"/>
      <pc:docMkLst>
        <pc:docMk/>
      </pc:docMkLst>
      <pc:sldChg chg="modSp mod">
        <pc:chgData name="Aastha Kumar" userId="f94225b3-263d-47de-91f3-c17c89a7eef3" providerId="ADAL" clId="{EEE88696-D89C-43DB-A52E-23AC04F397D6}" dt="2024-05-13T09:36:52.738" v="0" actId="1076"/>
        <pc:sldMkLst>
          <pc:docMk/>
          <pc:sldMk cId="0" sldId="262"/>
        </pc:sldMkLst>
        <pc:spChg chg="mod">
          <ac:chgData name="Aastha Kumar" userId="f94225b3-263d-47de-91f3-c17c89a7eef3" providerId="ADAL" clId="{EEE88696-D89C-43DB-A52E-23AC04F397D6}" dt="2024-05-13T09:36:52.738" v="0" actId="1076"/>
          <ac:spMkLst>
            <pc:docMk/>
            <pc:sldMk cId="0" sldId="262"/>
            <ac:spMk id="10" creationId="{00000000-0000-0000-0000-000000000000}"/>
          </ac:spMkLst>
        </pc:spChg>
      </pc:sldChg>
      <pc:sldChg chg="modSp mod">
        <pc:chgData name="Aastha Kumar" userId="f94225b3-263d-47de-91f3-c17c89a7eef3" providerId="ADAL" clId="{EEE88696-D89C-43DB-A52E-23AC04F397D6}" dt="2024-05-13T09:51:24.915" v="2" actId="1076"/>
        <pc:sldMkLst>
          <pc:docMk/>
          <pc:sldMk cId="0" sldId="275"/>
        </pc:sldMkLst>
        <pc:spChg chg="mod">
          <ac:chgData name="Aastha Kumar" userId="f94225b3-263d-47de-91f3-c17c89a7eef3" providerId="ADAL" clId="{EEE88696-D89C-43DB-A52E-23AC04F397D6}" dt="2024-05-13T09:51:24.915" v="2" actId="1076"/>
          <ac:spMkLst>
            <pc:docMk/>
            <pc:sldMk cId="0" sldId="275"/>
            <ac:spMk id="11" creationId="{00000000-0000-0000-0000-000000000000}"/>
          </ac:spMkLst>
        </pc:spChg>
      </pc:sldChg>
    </pc:docChg>
  </pc:docChgLst>
  <pc:docChgLst>
    <pc:chgData name="Aastha Kumar" userId="f94225b3-263d-47de-91f3-c17c89a7eef3" providerId="ADAL" clId="{ADF7DE27-68CE-493D-9308-B080E428286C}"/>
    <pc:docChg chg="undo custSel addSld delSld modSld">
      <pc:chgData name="Aastha Kumar" userId="f94225b3-263d-47de-91f3-c17c89a7eef3" providerId="ADAL" clId="{ADF7DE27-68CE-493D-9308-B080E428286C}" dt="2024-02-14T07:59:58.353" v="18" actId="20577"/>
      <pc:docMkLst>
        <pc:docMk/>
      </pc:docMkLst>
      <pc:sldChg chg="modSp mod">
        <pc:chgData name="Aastha Kumar" userId="f94225b3-263d-47de-91f3-c17c89a7eef3" providerId="ADAL" clId="{ADF7DE27-68CE-493D-9308-B080E428286C}" dt="2024-02-13T16:05:37.993" v="2" actId="403"/>
        <pc:sldMkLst>
          <pc:docMk/>
          <pc:sldMk cId="0" sldId="262"/>
        </pc:sldMkLst>
        <pc:spChg chg="mod">
          <ac:chgData name="Aastha Kumar" userId="f94225b3-263d-47de-91f3-c17c89a7eef3" providerId="ADAL" clId="{ADF7DE27-68CE-493D-9308-B080E428286C}" dt="2024-02-13T16:05:37.993" v="2" actId="403"/>
          <ac:spMkLst>
            <pc:docMk/>
            <pc:sldMk cId="0" sldId="262"/>
            <ac:spMk id="10" creationId="{00000000-0000-0000-0000-000000000000}"/>
          </ac:spMkLst>
        </pc:spChg>
      </pc:sldChg>
      <pc:sldChg chg="modSp mod">
        <pc:chgData name="Aastha Kumar" userId="f94225b3-263d-47de-91f3-c17c89a7eef3" providerId="ADAL" clId="{ADF7DE27-68CE-493D-9308-B080E428286C}" dt="2024-02-13T16:13:57.354" v="3" actId="20577"/>
        <pc:sldMkLst>
          <pc:docMk/>
          <pc:sldMk cId="0" sldId="269"/>
        </pc:sldMkLst>
        <pc:spChg chg="mod">
          <ac:chgData name="Aastha Kumar" userId="f94225b3-263d-47de-91f3-c17c89a7eef3" providerId="ADAL" clId="{ADF7DE27-68CE-493D-9308-B080E428286C}" dt="2024-02-13T16:13:57.354" v="3" actId="20577"/>
          <ac:spMkLst>
            <pc:docMk/>
            <pc:sldMk cId="0" sldId="269"/>
            <ac:spMk id="12" creationId="{00000000-0000-0000-0000-000000000000}"/>
          </ac:spMkLst>
        </pc:spChg>
      </pc:sldChg>
      <pc:sldChg chg="modSp mod">
        <pc:chgData name="Aastha Kumar" userId="f94225b3-263d-47de-91f3-c17c89a7eef3" providerId="ADAL" clId="{ADF7DE27-68CE-493D-9308-B080E428286C}" dt="2024-02-13T18:48:02.502" v="12" actId="20577"/>
        <pc:sldMkLst>
          <pc:docMk/>
          <pc:sldMk cId="0" sldId="270"/>
        </pc:sldMkLst>
        <pc:spChg chg="mod">
          <ac:chgData name="Aastha Kumar" userId="f94225b3-263d-47de-91f3-c17c89a7eef3" providerId="ADAL" clId="{ADF7DE27-68CE-493D-9308-B080E428286C}" dt="2024-02-13T18:48:02.502" v="12" actId="20577"/>
          <ac:spMkLst>
            <pc:docMk/>
            <pc:sldMk cId="0" sldId="270"/>
            <ac:spMk id="12" creationId="{00000000-0000-0000-0000-000000000000}"/>
          </ac:spMkLst>
        </pc:spChg>
      </pc:sldChg>
      <pc:sldChg chg="modSp add del mod">
        <pc:chgData name="Aastha Kumar" userId="f94225b3-263d-47de-91f3-c17c89a7eef3" providerId="ADAL" clId="{ADF7DE27-68CE-493D-9308-B080E428286C}" dt="2024-02-14T07:59:58.353" v="18" actId="20577"/>
        <pc:sldMkLst>
          <pc:docMk/>
          <pc:sldMk cId="0" sldId="272"/>
        </pc:sldMkLst>
        <pc:spChg chg="mod">
          <ac:chgData name="Aastha Kumar" userId="f94225b3-263d-47de-91f3-c17c89a7eef3" providerId="ADAL" clId="{ADF7DE27-68CE-493D-9308-B080E428286C}" dt="2024-02-14T07:59:58.353" v="18" actId="20577"/>
          <ac:spMkLst>
            <pc:docMk/>
            <pc:sldMk cId="0" sldId="272"/>
            <ac:spMk id="1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05875" y="9524"/>
            <a:ext cx="123825" cy="2409825"/>
          </a:xfrm>
          <a:custGeom>
            <a:avLst/>
            <a:gdLst/>
            <a:ahLst/>
            <a:cxnLst/>
            <a:rect l="l" t="t" r="r" b="b"/>
            <a:pathLst>
              <a:path w="123825" h="2409825">
                <a:moveTo>
                  <a:pt x="123825" y="238125"/>
                </a:moveTo>
                <a:lnTo>
                  <a:pt x="0" y="238125"/>
                </a:lnTo>
                <a:lnTo>
                  <a:pt x="0" y="2409825"/>
                </a:lnTo>
                <a:lnTo>
                  <a:pt x="123825" y="2409825"/>
                </a:lnTo>
                <a:lnTo>
                  <a:pt x="123825" y="238125"/>
                </a:lnTo>
                <a:close/>
              </a:path>
              <a:path w="123825" h="2409825">
                <a:moveTo>
                  <a:pt x="123825" y="0"/>
                </a:moveTo>
                <a:lnTo>
                  <a:pt x="0" y="0"/>
                </a:lnTo>
                <a:lnTo>
                  <a:pt x="0" y="95250"/>
                </a:lnTo>
                <a:lnTo>
                  <a:pt x="123825" y="95250"/>
                </a:lnTo>
                <a:lnTo>
                  <a:pt x="123825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67275" y="104775"/>
            <a:ext cx="4276725" cy="142875"/>
          </a:xfrm>
          <a:custGeom>
            <a:avLst/>
            <a:gdLst/>
            <a:ahLst/>
            <a:cxnLst/>
            <a:rect l="l" t="t" r="r" b="b"/>
            <a:pathLst>
              <a:path w="4276725" h="142875">
                <a:moveTo>
                  <a:pt x="4276725" y="0"/>
                </a:moveTo>
                <a:lnTo>
                  <a:pt x="0" y="0"/>
                </a:lnTo>
                <a:lnTo>
                  <a:pt x="0" y="142875"/>
                </a:lnTo>
                <a:lnTo>
                  <a:pt x="4276725" y="142875"/>
                </a:lnTo>
                <a:lnTo>
                  <a:pt x="4276725" y="0"/>
                </a:lnTo>
                <a:close/>
              </a:path>
            </a:pathLst>
          </a:custGeom>
          <a:solidFill>
            <a:srgbClr val="FCEB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400" y="9525"/>
            <a:ext cx="123825" cy="2409825"/>
          </a:xfrm>
          <a:custGeom>
            <a:avLst/>
            <a:gdLst/>
            <a:ahLst/>
            <a:cxnLst/>
            <a:rect l="l" t="t" r="r" b="b"/>
            <a:pathLst>
              <a:path w="123825" h="2409825">
                <a:moveTo>
                  <a:pt x="123825" y="0"/>
                </a:moveTo>
                <a:lnTo>
                  <a:pt x="0" y="0"/>
                </a:lnTo>
                <a:lnTo>
                  <a:pt x="0" y="2409825"/>
                </a:lnTo>
                <a:lnTo>
                  <a:pt x="123825" y="2409825"/>
                </a:lnTo>
                <a:lnTo>
                  <a:pt x="123825" y="0"/>
                </a:lnTo>
                <a:close/>
              </a:path>
            </a:pathLst>
          </a:custGeom>
          <a:solidFill>
            <a:srgbClr val="FCEB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14312" y="14350"/>
            <a:ext cx="0" cy="2767330"/>
          </a:xfrm>
          <a:custGeom>
            <a:avLst/>
            <a:gdLst/>
            <a:ahLst/>
            <a:cxnLst/>
            <a:rect l="l" t="t" r="r" b="b"/>
            <a:pathLst>
              <a:path h="2767330">
                <a:moveTo>
                  <a:pt x="0" y="0"/>
                </a:moveTo>
                <a:lnTo>
                  <a:pt x="0" y="2766822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176776" y="176275"/>
            <a:ext cx="4965065" cy="0"/>
          </a:xfrm>
          <a:custGeom>
            <a:avLst/>
            <a:gdLst/>
            <a:ahLst/>
            <a:cxnLst/>
            <a:rect l="l" t="t" r="r" b="b"/>
            <a:pathLst>
              <a:path w="4965065">
                <a:moveTo>
                  <a:pt x="496493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77248" y="14350"/>
            <a:ext cx="635" cy="2767330"/>
          </a:xfrm>
          <a:custGeom>
            <a:avLst/>
            <a:gdLst/>
            <a:ahLst/>
            <a:cxnLst/>
            <a:rect l="l" t="t" r="r" b="b"/>
            <a:pathLst>
              <a:path w="634" h="2767330">
                <a:moveTo>
                  <a:pt x="126" y="0"/>
                </a:moveTo>
                <a:lnTo>
                  <a:pt x="0" y="2766822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367917" y="1741169"/>
            <a:ext cx="2752725" cy="370840"/>
          </a:xfrm>
          <a:custGeom>
            <a:avLst/>
            <a:gdLst/>
            <a:ahLst/>
            <a:cxnLst/>
            <a:rect l="l" t="t" r="r" b="b"/>
            <a:pathLst>
              <a:path w="2752725" h="370839">
                <a:moveTo>
                  <a:pt x="2752725" y="2540"/>
                </a:moveTo>
                <a:lnTo>
                  <a:pt x="2751963" y="2540"/>
                </a:lnTo>
                <a:lnTo>
                  <a:pt x="2751963" y="0"/>
                </a:lnTo>
                <a:lnTo>
                  <a:pt x="2713482" y="0"/>
                </a:lnTo>
                <a:lnTo>
                  <a:pt x="2713482" y="2540"/>
                </a:lnTo>
                <a:lnTo>
                  <a:pt x="2713482" y="5080"/>
                </a:lnTo>
                <a:lnTo>
                  <a:pt x="2713482" y="8890"/>
                </a:lnTo>
                <a:lnTo>
                  <a:pt x="2713482" y="321310"/>
                </a:lnTo>
                <a:lnTo>
                  <a:pt x="9525" y="321310"/>
                </a:lnTo>
                <a:lnTo>
                  <a:pt x="4699" y="321310"/>
                </a:lnTo>
                <a:lnTo>
                  <a:pt x="0" y="321310"/>
                </a:lnTo>
                <a:lnTo>
                  <a:pt x="0" y="361950"/>
                </a:lnTo>
                <a:lnTo>
                  <a:pt x="0" y="369570"/>
                </a:lnTo>
                <a:lnTo>
                  <a:pt x="939" y="369570"/>
                </a:lnTo>
                <a:lnTo>
                  <a:pt x="939" y="370840"/>
                </a:lnTo>
                <a:lnTo>
                  <a:pt x="2751772" y="370840"/>
                </a:lnTo>
                <a:lnTo>
                  <a:pt x="2751772" y="369570"/>
                </a:lnTo>
                <a:lnTo>
                  <a:pt x="2752725" y="369570"/>
                </a:lnTo>
                <a:lnTo>
                  <a:pt x="2752725" y="361950"/>
                </a:lnTo>
                <a:lnTo>
                  <a:pt x="2752725" y="8890"/>
                </a:lnTo>
                <a:lnTo>
                  <a:pt x="2752725" y="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38325" y="1700276"/>
            <a:ext cx="2743200" cy="361950"/>
          </a:xfrm>
          <a:custGeom>
            <a:avLst/>
            <a:gdLst/>
            <a:ahLst/>
            <a:cxnLst/>
            <a:rect l="l" t="t" r="r" b="b"/>
            <a:pathLst>
              <a:path w="2743200" h="361950">
                <a:moveTo>
                  <a:pt x="0" y="361950"/>
                </a:moveTo>
                <a:lnTo>
                  <a:pt x="2743200" y="361950"/>
                </a:lnTo>
                <a:lnTo>
                  <a:pt x="274320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101717" y="1741169"/>
            <a:ext cx="2752725" cy="370840"/>
          </a:xfrm>
          <a:custGeom>
            <a:avLst/>
            <a:gdLst/>
            <a:ahLst/>
            <a:cxnLst/>
            <a:rect l="l" t="t" r="r" b="b"/>
            <a:pathLst>
              <a:path w="2752725" h="370839">
                <a:moveTo>
                  <a:pt x="2752725" y="2540"/>
                </a:moveTo>
                <a:lnTo>
                  <a:pt x="2751963" y="2540"/>
                </a:lnTo>
                <a:lnTo>
                  <a:pt x="2751963" y="0"/>
                </a:lnTo>
                <a:lnTo>
                  <a:pt x="2713482" y="0"/>
                </a:lnTo>
                <a:lnTo>
                  <a:pt x="2713482" y="2540"/>
                </a:lnTo>
                <a:lnTo>
                  <a:pt x="2713482" y="5080"/>
                </a:lnTo>
                <a:lnTo>
                  <a:pt x="2713482" y="8890"/>
                </a:lnTo>
                <a:lnTo>
                  <a:pt x="2713482" y="321310"/>
                </a:lnTo>
                <a:lnTo>
                  <a:pt x="9525" y="321310"/>
                </a:lnTo>
                <a:lnTo>
                  <a:pt x="4699" y="321310"/>
                </a:lnTo>
                <a:lnTo>
                  <a:pt x="0" y="321310"/>
                </a:lnTo>
                <a:lnTo>
                  <a:pt x="0" y="361950"/>
                </a:lnTo>
                <a:lnTo>
                  <a:pt x="0" y="369570"/>
                </a:lnTo>
                <a:lnTo>
                  <a:pt x="939" y="369570"/>
                </a:lnTo>
                <a:lnTo>
                  <a:pt x="939" y="370840"/>
                </a:lnTo>
                <a:lnTo>
                  <a:pt x="2751772" y="370840"/>
                </a:lnTo>
                <a:lnTo>
                  <a:pt x="2751772" y="369570"/>
                </a:lnTo>
                <a:lnTo>
                  <a:pt x="2752725" y="369570"/>
                </a:lnTo>
                <a:lnTo>
                  <a:pt x="2752725" y="361950"/>
                </a:lnTo>
                <a:lnTo>
                  <a:pt x="2752725" y="8890"/>
                </a:lnTo>
                <a:lnTo>
                  <a:pt x="2752725" y="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072126" y="1700275"/>
            <a:ext cx="2743200" cy="361950"/>
          </a:xfrm>
          <a:custGeom>
            <a:avLst/>
            <a:gdLst/>
            <a:ahLst/>
            <a:cxnLst/>
            <a:rect l="l" t="t" r="r" b="b"/>
            <a:pathLst>
              <a:path w="2743200" h="361950">
                <a:moveTo>
                  <a:pt x="0" y="361950"/>
                </a:moveTo>
                <a:lnTo>
                  <a:pt x="2743200" y="361950"/>
                </a:lnTo>
                <a:lnTo>
                  <a:pt x="274320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4774"/>
            <a:ext cx="4276725" cy="142875"/>
          </a:xfrm>
          <a:custGeom>
            <a:avLst/>
            <a:gdLst/>
            <a:ahLst/>
            <a:cxnLst/>
            <a:rect l="l" t="t" r="r" b="b"/>
            <a:pathLst>
              <a:path w="4276725" h="142875">
                <a:moveTo>
                  <a:pt x="114300" y="0"/>
                </a:moveTo>
                <a:lnTo>
                  <a:pt x="0" y="0"/>
                </a:lnTo>
                <a:lnTo>
                  <a:pt x="0" y="142875"/>
                </a:lnTo>
                <a:lnTo>
                  <a:pt x="114300" y="142875"/>
                </a:lnTo>
                <a:lnTo>
                  <a:pt x="114300" y="0"/>
                </a:lnTo>
                <a:close/>
              </a:path>
              <a:path w="4276725" h="142875">
                <a:moveTo>
                  <a:pt x="4276725" y="0"/>
                </a:moveTo>
                <a:lnTo>
                  <a:pt x="238125" y="0"/>
                </a:lnTo>
                <a:lnTo>
                  <a:pt x="238125" y="142875"/>
                </a:lnTo>
                <a:lnTo>
                  <a:pt x="4276725" y="142875"/>
                </a:lnTo>
                <a:lnTo>
                  <a:pt x="4276725" y="0"/>
                </a:lnTo>
                <a:close/>
              </a:path>
            </a:pathLst>
          </a:custGeom>
          <a:solidFill>
            <a:srgbClr val="FCEB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300" y="9525"/>
            <a:ext cx="123825" cy="2409825"/>
          </a:xfrm>
          <a:custGeom>
            <a:avLst/>
            <a:gdLst/>
            <a:ahLst/>
            <a:cxnLst/>
            <a:rect l="l" t="t" r="r" b="b"/>
            <a:pathLst>
              <a:path w="123825" h="2409825">
                <a:moveTo>
                  <a:pt x="123825" y="0"/>
                </a:moveTo>
                <a:lnTo>
                  <a:pt x="0" y="0"/>
                </a:lnTo>
                <a:lnTo>
                  <a:pt x="0" y="2409825"/>
                </a:lnTo>
                <a:lnTo>
                  <a:pt x="123825" y="2409825"/>
                </a:lnTo>
                <a:lnTo>
                  <a:pt x="123825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287" y="14350"/>
            <a:ext cx="4965065" cy="2767330"/>
          </a:xfrm>
          <a:custGeom>
            <a:avLst/>
            <a:gdLst/>
            <a:ahLst/>
            <a:cxnLst/>
            <a:rect l="l" t="t" r="r" b="b"/>
            <a:pathLst>
              <a:path w="4965065" h="2767330">
                <a:moveTo>
                  <a:pt x="0" y="161925"/>
                </a:moveTo>
                <a:lnTo>
                  <a:pt x="4965001" y="161925"/>
                </a:lnTo>
              </a:path>
              <a:path w="4965065" h="2767330">
                <a:moveTo>
                  <a:pt x="161925" y="0"/>
                </a:moveTo>
                <a:lnTo>
                  <a:pt x="161925" y="2766822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9276" y="14350"/>
            <a:ext cx="0" cy="2767330"/>
          </a:xfrm>
          <a:custGeom>
            <a:avLst/>
            <a:gdLst/>
            <a:ahLst/>
            <a:cxnLst/>
            <a:rect l="l" t="t" r="r" b="b"/>
            <a:pathLst>
              <a:path h="2767330">
                <a:moveTo>
                  <a:pt x="0" y="0"/>
                </a:moveTo>
                <a:lnTo>
                  <a:pt x="0" y="2766822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7285" y="505396"/>
            <a:ext cx="1789429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047" y="1143317"/>
            <a:ext cx="8376284" cy="323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525"/>
            <a:ext cx="4267200" cy="2409825"/>
            <a:chOff x="0" y="9525"/>
            <a:chExt cx="4267200" cy="2409825"/>
          </a:xfrm>
        </p:grpSpPr>
        <p:sp>
          <p:nvSpPr>
            <p:cNvPr id="3" name="object 3"/>
            <p:cNvSpPr/>
            <p:nvPr/>
          </p:nvSpPr>
          <p:spPr>
            <a:xfrm>
              <a:off x="114300" y="9524"/>
              <a:ext cx="114300" cy="2409825"/>
            </a:xfrm>
            <a:custGeom>
              <a:avLst/>
              <a:gdLst/>
              <a:ahLst/>
              <a:cxnLst/>
              <a:rect l="l" t="t" r="r" b="b"/>
              <a:pathLst>
                <a:path w="114300" h="2409825">
                  <a:moveTo>
                    <a:pt x="114300" y="238125"/>
                  </a:moveTo>
                  <a:lnTo>
                    <a:pt x="0" y="238125"/>
                  </a:lnTo>
                  <a:lnTo>
                    <a:pt x="0" y="2409825"/>
                  </a:lnTo>
                  <a:lnTo>
                    <a:pt x="114300" y="2409825"/>
                  </a:lnTo>
                  <a:lnTo>
                    <a:pt x="114300" y="238125"/>
                  </a:lnTo>
                  <a:close/>
                </a:path>
                <a:path w="114300" h="2409825">
                  <a:moveTo>
                    <a:pt x="114300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114300" y="952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4775"/>
              <a:ext cx="4267200" cy="142875"/>
            </a:xfrm>
            <a:custGeom>
              <a:avLst/>
              <a:gdLst/>
              <a:ahLst/>
              <a:cxnLst/>
              <a:rect l="l" t="t" r="r" b="b"/>
              <a:pathLst>
                <a:path w="4267200" h="142875">
                  <a:moveTo>
                    <a:pt x="4267200" y="0"/>
                  </a:moveTo>
                  <a:lnTo>
                    <a:pt x="0" y="0"/>
                  </a:lnTo>
                  <a:lnTo>
                    <a:pt x="0" y="142875"/>
                  </a:lnTo>
                  <a:lnTo>
                    <a:pt x="4267200" y="142875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FCEB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867775" y="9525"/>
            <a:ext cx="123825" cy="2771775"/>
            <a:chOff x="8867775" y="9525"/>
            <a:chExt cx="123825" cy="2771775"/>
          </a:xfrm>
        </p:grpSpPr>
        <p:sp>
          <p:nvSpPr>
            <p:cNvPr id="6" name="object 6"/>
            <p:cNvSpPr/>
            <p:nvPr/>
          </p:nvSpPr>
          <p:spPr>
            <a:xfrm>
              <a:off x="8867775" y="9525"/>
              <a:ext cx="123825" cy="2409825"/>
            </a:xfrm>
            <a:custGeom>
              <a:avLst/>
              <a:gdLst/>
              <a:ahLst/>
              <a:cxnLst/>
              <a:rect l="l" t="t" r="r" b="b"/>
              <a:pathLst>
                <a:path w="123825" h="2409825">
                  <a:moveTo>
                    <a:pt x="123825" y="0"/>
                  </a:moveTo>
                  <a:lnTo>
                    <a:pt x="0" y="0"/>
                  </a:lnTo>
                  <a:lnTo>
                    <a:pt x="0" y="2409825"/>
                  </a:lnTo>
                  <a:lnTo>
                    <a:pt x="123825" y="240982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FCEB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29751" y="14350"/>
              <a:ext cx="0" cy="2767330"/>
            </a:xfrm>
            <a:custGeom>
              <a:avLst/>
              <a:gdLst/>
              <a:ahLst/>
              <a:cxnLst/>
              <a:rect l="l" t="t" r="r" b="b"/>
              <a:pathLst>
                <a:path h="2767330">
                  <a:moveTo>
                    <a:pt x="0" y="0"/>
                  </a:moveTo>
                  <a:lnTo>
                    <a:pt x="0" y="2766822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4287" y="14350"/>
            <a:ext cx="4965065" cy="2767330"/>
          </a:xfrm>
          <a:custGeom>
            <a:avLst/>
            <a:gdLst/>
            <a:ahLst/>
            <a:cxnLst/>
            <a:rect l="l" t="t" r="r" b="b"/>
            <a:pathLst>
              <a:path w="4965065" h="2767330">
                <a:moveTo>
                  <a:pt x="0" y="161925"/>
                </a:moveTo>
                <a:lnTo>
                  <a:pt x="4965001" y="161925"/>
                </a:lnTo>
              </a:path>
              <a:path w="4965065" h="2767330">
                <a:moveTo>
                  <a:pt x="161925" y="0"/>
                </a:moveTo>
                <a:lnTo>
                  <a:pt x="161925" y="2766822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67727" y="247650"/>
            <a:ext cx="67989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spc="25" dirty="0">
                <a:latin typeface="Times New Roman"/>
                <a:cs typeface="Times New Roman"/>
              </a:rPr>
              <a:t>1.1</a:t>
            </a:r>
            <a:r>
              <a:rPr sz="3200" b="0" spc="-95" dirty="0">
                <a:latin typeface="Times New Roman"/>
                <a:cs typeface="Times New Roman"/>
              </a:rPr>
              <a:t> </a:t>
            </a:r>
            <a:r>
              <a:rPr sz="3200" b="0" spc="-10" dirty="0">
                <a:latin typeface="Times New Roman"/>
                <a:cs typeface="Times New Roman"/>
              </a:rPr>
              <a:t>Evolution</a:t>
            </a:r>
            <a:r>
              <a:rPr sz="3200" b="0" spc="55" dirty="0">
                <a:latin typeface="Times New Roman"/>
                <a:cs typeface="Times New Roman"/>
              </a:rPr>
              <a:t> </a:t>
            </a:r>
            <a:r>
              <a:rPr sz="3200" b="0" spc="-10" dirty="0">
                <a:latin typeface="Times New Roman"/>
                <a:cs typeface="Times New Roman"/>
              </a:rPr>
              <a:t>of </a:t>
            </a:r>
            <a:r>
              <a:rPr sz="3200" b="0" spc="-35" dirty="0">
                <a:latin typeface="Times New Roman"/>
                <a:cs typeface="Times New Roman"/>
              </a:rPr>
              <a:t>consumer</a:t>
            </a:r>
            <a:r>
              <a:rPr sz="3200" b="0" spc="300" dirty="0">
                <a:latin typeface="Times New Roman"/>
                <a:cs typeface="Times New Roman"/>
              </a:rPr>
              <a:t> </a:t>
            </a:r>
            <a:r>
              <a:rPr sz="3200" b="0" spc="-10" dirty="0">
                <a:latin typeface="Times New Roman"/>
                <a:cs typeface="Times New Roman"/>
              </a:rPr>
              <a:t>behavior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512" y="831562"/>
            <a:ext cx="8515350" cy="381578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>
              <a:tabLst>
                <a:tab pos="213360" algn="l"/>
              </a:tabLst>
            </a:pPr>
            <a:r>
              <a:rPr sz="1900" spc="-10" dirty="0">
                <a:latin typeface="Times New Roman"/>
                <a:cs typeface="Times New Roman"/>
              </a:rPr>
              <a:t>Traditional Consumerism: mainly influenced by local markets, limited</a:t>
            </a:r>
            <a:r>
              <a:rPr lang="en-US" sz="1900" spc="-1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product choices</a:t>
            </a:r>
            <a:endParaRPr lang="en-US" sz="1900" spc="-10" dirty="0">
              <a:latin typeface="Times New Roman"/>
              <a:cs typeface="Times New Roman"/>
            </a:endParaRPr>
          </a:p>
          <a:p>
            <a:pPr marL="12065">
              <a:tabLst>
                <a:tab pos="213360" algn="l"/>
              </a:tabLst>
            </a:pPr>
            <a:endParaRPr lang="en-US" sz="1900" spc="-10" dirty="0">
              <a:latin typeface="Times New Roman"/>
              <a:cs typeface="Times New Roman"/>
            </a:endParaRPr>
          </a:p>
          <a:p>
            <a:pPr marL="12065">
              <a:tabLst>
                <a:tab pos="213360" algn="l"/>
              </a:tabLst>
            </a:pPr>
            <a:r>
              <a:rPr sz="1900" spc="-10" dirty="0">
                <a:latin typeface="Times New Roman"/>
                <a:cs typeface="Times New Roman"/>
              </a:rPr>
              <a:t>Industrial Revolution and Mass Production: increased</a:t>
            </a:r>
            <a:r>
              <a:rPr lang="en-US" sz="1900" spc="-1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product availability, and lower prices.</a:t>
            </a:r>
            <a:endParaRPr lang="en-US" sz="1900" spc="-10" dirty="0">
              <a:latin typeface="Times New Roman"/>
              <a:cs typeface="Times New Roman"/>
            </a:endParaRPr>
          </a:p>
          <a:p>
            <a:pPr marL="12065">
              <a:tabLst>
                <a:tab pos="213360" algn="l"/>
              </a:tabLst>
            </a:pPr>
            <a:endParaRPr lang="en-US" sz="1900" spc="-10" dirty="0">
              <a:latin typeface="Times New Roman"/>
              <a:cs typeface="Times New Roman"/>
            </a:endParaRPr>
          </a:p>
          <a:p>
            <a:pPr marL="12065">
              <a:tabLst>
                <a:tab pos="213360" algn="l"/>
              </a:tabLst>
            </a:pPr>
            <a:r>
              <a:rPr lang="en-US" sz="1900" spc="-10" dirty="0">
                <a:latin typeface="Times New Roman"/>
                <a:cs typeface="Times New Roman"/>
              </a:rPr>
              <a:t>E-commerce and Online Shopping:  ease of online transactions, diverse product availability, and personalized recommendations, buy from anywhere.</a:t>
            </a:r>
          </a:p>
          <a:p>
            <a:pPr marL="12065">
              <a:tabLst>
                <a:tab pos="213360" algn="l"/>
              </a:tabLst>
            </a:pPr>
            <a:endParaRPr lang="en-US" sz="1900" spc="-10" dirty="0">
              <a:latin typeface="Times New Roman"/>
              <a:cs typeface="Times New Roman"/>
            </a:endParaRPr>
          </a:p>
          <a:p>
            <a:pPr marL="12065">
              <a:tabLst>
                <a:tab pos="213360" algn="l"/>
              </a:tabLst>
            </a:pPr>
            <a:r>
              <a:rPr lang="en-US" sz="1900" spc="-10" dirty="0">
                <a:latin typeface="Times New Roman"/>
                <a:cs typeface="Times New Roman"/>
              </a:rPr>
              <a:t>Social Media Influence: Consumers seek product recommendations from influencers, engage with branded content, and share experiences with products or services.</a:t>
            </a:r>
          </a:p>
          <a:p>
            <a:pPr marL="12065">
              <a:tabLst>
                <a:tab pos="213360" algn="l"/>
              </a:tabLst>
            </a:pPr>
            <a:endParaRPr lang="en-US" sz="1900" spc="-10" dirty="0">
              <a:latin typeface="Times New Roman"/>
              <a:cs typeface="Times New Roman"/>
            </a:endParaRPr>
          </a:p>
          <a:p>
            <a:pPr marL="12065">
              <a:tabLst>
                <a:tab pos="213360" algn="l"/>
              </a:tabLst>
            </a:pPr>
            <a:r>
              <a:rPr lang="en-US" sz="1900" spc="-10" dirty="0">
                <a:latin typeface="Times New Roman"/>
                <a:cs typeface="Times New Roman"/>
              </a:rPr>
              <a:t>Environmental and Social Consciousness: Consumers are becoming more conscious of sustainability, ethical  practices, and social responsibility.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0975" y="9525"/>
            <a:ext cx="114300" cy="2771775"/>
            <a:chOff x="180975" y="9525"/>
            <a:chExt cx="114300" cy="2771775"/>
          </a:xfrm>
        </p:grpSpPr>
        <p:sp>
          <p:nvSpPr>
            <p:cNvPr id="3" name="object 3"/>
            <p:cNvSpPr/>
            <p:nvPr/>
          </p:nvSpPr>
          <p:spPr>
            <a:xfrm>
              <a:off x="180975" y="9525"/>
              <a:ext cx="114300" cy="2409825"/>
            </a:xfrm>
            <a:custGeom>
              <a:avLst/>
              <a:gdLst/>
              <a:ahLst/>
              <a:cxnLst/>
              <a:rect l="l" t="t" r="r" b="b"/>
              <a:pathLst>
                <a:path w="114300" h="2409825">
                  <a:moveTo>
                    <a:pt x="114300" y="0"/>
                  </a:moveTo>
                  <a:lnTo>
                    <a:pt x="0" y="0"/>
                  </a:lnTo>
                  <a:lnTo>
                    <a:pt x="0" y="2409825"/>
                  </a:lnTo>
                  <a:lnTo>
                    <a:pt x="114300" y="24098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CEB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887" y="14350"/>
              <a:ext cx="0" cy="2767330"/>
            </a:xfrm>
            <a:custGeom>
              <a:avLst/>
              <a:gdLst/>
              <a:ahLst/>
              <a:cxnLst/>
              <a:rect l="l" t="t" r="r" b="b"/>
              <a:pathLst>
                <a:path h="2767330">
                  <a:moveTo>
                    <a:pt x="0" y="0"/>
                  </a:moveTo>
                  <a:lnTo>
                    <a:pt x="0" y="2766822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4886325"/>
            <a:ext cx="5410200" cy="123825"/>
            <a:chOff x="0" y="4886325"/>
            <a:chExt cx="5410200" cy="123825"/>
          </a:xfrm>
        </p:grpSpPr>
        <p:sp>
          <p:nvSpPr>
            <p:cNvPr id="6" name="object 6"/>
            <p:cNvSpPr/>
            <p:nvPr/>
          </p:nvSpPr>
          <p:spPr>
            <a:xfrm>
              <a:off x="0" y="4886325"/>
              <a:ext cx="4505325" cy="123825"/>
            </a:xfrm>
            <a:custGeom>
              <a:avLst/>
              <a:gdLst/>
              <a:ahLst/>
              <a:cxnLst/>
              <a:rect l="l" t="t" r="r" b="b"/>
              <a:pathLst>
                <a:path w="4505325" h="123825">
                  <a:moveTo>
                    <a:pt x="4505325" y="0"/>
                  </a:moveTo>
                  <a:lnTo>
                    <a:pt x="0" y="0"/>
                  </a:lnTo>
                  <a:lnTo>
                    <a:pt x="0" y="123825"/>
                  </a:lnTo>
                  <a:lnTo>
                    <a:pt x="4505325" y="123825"/>
                  </a:lnTo>
                  <a:lnTo>
                    <a:pt x="4505325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943475"/>
              <a:ext cx="5410200" cy="9525"/>
            </a:xfrm>
            <a:custGeom>
              <a:avLst/>
              <a:gdLst/>
              <a:ahLst/>
              <a:cxnLst/>
              <a:rect l="l" t="t" r="r" b="b"/>
              <a:pathLst>
                <a:path w="5410200" h="9525">
                  <a:moveTo>
                    <a:pt x="540969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409692" y="9525"/>
                  </a:lnTo>
                  <a:lnTo>
                    <a:pt x="5409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2759" y="72638"/>
            <a:ext cx="69462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spc="25" dirty="0">
                <a:latin typeface="Times New Roman"/>
                <a:cs typeface="Times New Roman"/>
              </a:rPr>
              <a:t>1.2</a:t>
            </a:r>
            <a:r>
              <a:rPr sz="3200" b="0" spc="-95" dirty="0">
                <a:latin typeface="Times New Roman"/>
                <a:cs typeface="Times New Roman"/>
              </a:rPr>
              <a:t> </a:t>
            </a:r>
            <a:r>
              <a:rPr sz="3200" b="0" spc="-30" dirty="0">
                <a:latin typeface="Times New Roman"/>
                <a:cs typeface="Times New Roman"/>
              </a:rPr>
              <a:t>Dynamism</a:t>
            </a:r>
            <a:r>
              <a:rPr sz="3200" b="0" spc="204" dirty="0">
                <a:latin typeface="Times New Roman"/>
                <a:cs typeface="Times New Roman"/>
              </a:rPr>
              <a:t> </a:t>
            </a:r>
            <a:r>
              <a:rPr sz="3200" b="0" spc="10" dirty="0">
                <a:latin typeface="Times New Roman"/>
                <a:cs typeface="Times New Roman"/>
              </a:rPr>
              <a:t>in</a:t>
            </a:r>
            <a:r>
              <a:rPr sz="3200" b="0" spc="-15" dirty="0">
                <a:latin typeface="Times New Roman"/>
                <a:cs typeface="Times New Roman"/>
              </a:rPr>
              <a:t> </a:t>
            </a:r>
            <a:r>
              <a:rPr sz="3200" b="0" spc="-35" dirty="0">
                <a:latin typeface="Times New Roman"/>
                <a:cs typeface="Times New Roman"/>
              </a:rPr>
              <a:t>consumer</a:t>
            </a:r>
            <a:r>
              <a:rPr sz="3200" b="0" spc="215" dirty="0">
                <a:latin typeface="Times New Roman"/>
                <a:cs typeface="Times New Roman"/>
              </a:rPr>
              <a:t> </a:t>
            </a:r>
            <a:r>
              <a:rPr sz="3200" b="0" spc="-10" dirty="0">
                <a:latin typeface="Times New Roman"/>
                <a:cs typeface="Times New Roman"/>
              </a:rPr>
              <a:t>behavior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7516" y="1037039"/>
            <a:ext cx="8679815" cy="3316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16510">
              <a:lnSpc>
                <a:spcPct val="100600"/>
              </a:lnSpc>
              <a:spcBef>
                <a:spcPts val="5"/>
              </a:spcBef>
              <a:buSzPct val="110714"/>
              <a:tabLst>
                <a:tab pos="318135" algn="l"/>
              </a:tabLst>
            </a:pPr>
            <a:r>
              <a:rPr sz="1600" spc="-10" dirty="0">
                <a:latin typeface="Times New Roman"/>
                <a:cs typeface="Times New Roman"/>
              </a:rPr>
              <a:t>1.</a:t>
            </a:r>
            <a:r>
              <a:rPr sz="1600" spc="-5" dirty="0">
                <a:latin typeface="Times New Roman"/>
                <a:cs typeface="Times New Roman"/>
              </a:rPr>
              <a:t> Technological </a:t>
            </a:r>
            <a:r>
              <a:rPr sz="1600" spc="5" dirty="0">
                <a:latin typeface="Times New Roman"/>
                <a:cs typeface="Times New Roman"/>
              </a:rPr>
              <a:t>Advancements</a:t>
            </a:r>
            <a:r>
              <a:rPr lang="en-US" sz="1600" spc="5" dirty="0">
                <a:latin typeface="Times New Roman"/>
                <a:cs typeface="Times New Roman"/>
              </a:rPr>
              <a:t>: </a:t>
            </a:r>
            <a:r>
              <a:rPr lang="en-US" sz="1600" spc="-5" dirty="0">
                <a:latin typeface="Times New Roman"/>
                <a:cs typeface="Times New Roman"/>
              </a:rPr>
              <a:t>social </a:t>
            </a:r>
            <a:r>
              <a:rPr lang="en-US" sz="1600" dirty="0">
                <a:latin typeface="Times New Roman"/>
                <a:cs typeface="Times New Roman"/>
              </a:rPr>
              <a:t>media and e-commerce platforms </a:t>
            </a:r>
            <a:r>
              <a:rPr lang="en-US" sz="1600" spc="-15" dirty="0">
                <a:latin typeface="Times New Roman"/>
                <a:cs typeface="Times New Roman"/>
              </a:rPr>
              <a:t>has </a:t>
            </a:r>
            <a:r>
              <a:rPr lang="en-US" sz="1600" spc="-5" dirty="0">
                <a:latin typeface="Times New Roman"/>
                <a:cs typeface="Times New Roman"/>
              </a:rPr>
              <a:t>altered </a:t>
            </a:r>
            <a:r>
              <a:rPr lang="en-US" sz="1600" spc="10" dirty="0">
                <a:latin typeface="Times New Roman"/>
                <a:cs typeface="Times New Roman"/>
              </a:rPr>
              <a:t>how </a:t>
            </a:r>
            <a:r>
              <a:rPr lang="en-US" sz="1600" dirty="0">
                <a:latin typeface="Times New Roman"/>
                <a:cs typeface="Times New Roman"/>
              </a:rPr>
              <a:t>consumers </a:t>
            </a:r>
            <a:r>
              <a:rPr lang="en-US" sz="1600" spc="-5" dirty="0">
                <a:latin typeface="Times New Roman"/>
                <a:cs typeface="Times New Roman"/>
              </a:rPr>
              <a:t>research &amp; </a:t>
            </a:r>
            <a:r>
              <a:rPr lang="en-US" sz="1600" spc="25" dirty="0">
                <a:latin typeface="Times New Roman"/>
                <a:cs typeface="Times New Roman"/>
              </a:rPr>
              <a:t>shop</a:t>
            </a:r>
          </a:p>
          <a:p>
            <a:pPr marL="12065" marR="16510">
              <a:lnSpc>
                <a:spcPct val="100600"/>
              </a:lnSpc>
              <a:spcBef>
                <a:spcPts val="5"/>
              </a:spcBef>
              <a:buSzPct val="110714"/>
              <a:tabLst>
                <a:tab pos="318135" algn="l"/>
              </a:tabLst>
            </a:pPr>
            <a:endParaRPr lang="en-US" sz="1600" spc="25" dirty="0">
              <a:latin typeface="Times New Roman"/>
              <a:cs typeface="Times New Roman"/>
            </a:endParaRPr>
          </a:p>
          <a:p>
            <a:pPr marL="12065" marR="16510">
              <a:lnSpc>
                <a:spcPct val="100600"/>
              </a:lnSpc>
              <a:spcBef>
                <a:spcPts val="5"/>
              </a:spcBef>
              <a:buSzPct val="110714"/>
              <a:tabLst>
                <a:tab pos="318135" algn="l"/>
              </a:tabLst>
            </a:pPr>
            <a:r>
              <a:rPr lang="en-US" sz="1600" spc="-10" dirty="0">
                <a:latin typeface="Times New Roman"/>
                <a:cs typeface="Times New Roman"/>
              </a:rPr>
              <a:t>2. </a:t>
            </a:r>
            <a:r>
              <a:rPr lang="en-US" sz="1600" spc="-5" dirty="0">
                <a:latin typeface="Times New Roman"/>
                <a:cs typeface="Times New Roman"/>
              </a:rPr>
              <a:t>Changing </a:t>
            </a:r>
            <a:r>
              <a:rPr lang="en-US" sz="1600" spc="5" dirty="0">
                <a:latin typeface="Times New Roman"/>
                <a:cs typeface="Times New Roman"/>
              </a:rPr>
              <a:t>Demographics: </a:t>
            </a:r>
            <a:r>
              <a:rPr lang="en-US" sz="1600" spc="-10" dirty="0">
                <a:latin typeface="Times New Roman"/>
                <a:cs typeface="Times New Roman"/>
              </a:rPr>
              <a:t>changes </a:t>
            </a:r>
            <a:r>
              <a:rPr lang="en-US" sz="1600" spc="-5" dirty="0">
                <a:latin typeface="Times New Roman"/>
                <a:cs typeface="Times New Roman"/>
              </a:rPr>
              <a:t>in </a:t>
            </a:r>
            <a:r>
              <a:rPr lang="en-US" sz="1600" dirty="0">
                <a:latin typeface="Times New Roman"/>
                <a:cs typeface="Times New Roman"/>
              </a:rPr>
              <a:t>population </a:t>
            </a:r>
            <a:r>
              <a:rPr lang="en-US" sz="1600" spc="-20" dirty="0">
                <a:latin typeface="Times New Roman"/>
                <a:cs typeface="Times New Roman"/>
              </a:rPr>
              <a:t>age, 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ethnicity,</a:t>
            </a:r>
            <a:r>
              <a:rPr lang="en-US" sz="1600" spc="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income</a:t>
            </a:r>
            <a:r>
              <a:rPr lang="en-US" sz="1600" spc="300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levels,</a:t>
            </a:r>
            <a:r>
              <a:rPr lang="en-US" sz="1600" spc="280" dirty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and</a:t>
            </a:r>
            <a:r>
              <a:rPr lang="en-US" sz="1600" spc="29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cultural</a:t>
            </a:r>
            <a:r>
              <a:rPr lang="en-US" sz="1600" spc="16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diversity,</a:t>
            </a:r>
            <a:r>
              <a:rPr lang="en-US" sz="1600" spc="28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have</a:t>
            </a:r>
            <a:r>
              <a:rPr lang="en-US" sz="1600" spc="215" dirty="0">
                <a:latin typeface="Times New Roman"/>
                <a:cs typeface="Times New Roman"/>
              </a:rPr>
              <a:t> </a:t>
            </a:r>
            <a:r>
              <a:rPr lang="en-US" sz="1600" spc="10" dirty="0">
                <a:latin typeface="Times New Roman"/>
                <a:cs typeface="Times New Roman"/>
              </a:rPr>
              <a:t>a</a:t>
            </a:r>
            <a:r>
              <a:rPr lang="en-US" sz="1600" spc="220" dirty="0">
                <a:latin typeface="Times New Roman"/>
                <a:cs typeface="Times New Roman"/>
              </a:rPr>
              <a:t> </a:t>
            </a:r>
            <a:r>
              <a:rPr lang="en-US" sz="1600" spc="5" dirty="0">
                <a:latin typeface="Times New Roman"/>
                <a:cs typeface="Times New Roman"/>
              </a:rPr>
              <a:t>substantial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impact </a:t>
            </a:r>
            <a:r>
              <a:rPr sz="1600" spc="30" dirty="0">
                <a:latin typeface="Times New Roman"/>
                <a:cs typeface="Times New Roman"/>
              </a:rPr>
              <a:t>on </a:t>
            </a:r>
            <a:r>
              <a:rPr sz="1600" spc="-5" dirty="0">
                <a:latin typeface="Times New Roman"/>
                <a:cs typeface="Times New Roman"/>
              </a:rPr>
              <a:t>consumer </a:t>
            </a:r>
            <a:r>
              <a:rPr sz="1600" spc="-10" dirty="0">
                <a:latin typeface="Times New Roman"/>
                <a:cs typeface="Times New Roman"/>
              </a:rPr>
              <a:t>preferences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behaviors.</a:t>
            </a:r>
            <a:endParaRPr lang="en-US" sz="1600" spc="-10" dirty="0">
              <a:latin typeface="Times New Roman"/>
              <a:cs typeface="Times New Roman"/>
            </a:endParaRPr>
          </a:p>
          <a:p>
            <a:pPr marL="12065" marR="16510">
              <a:lnSpc>
                <a:spcPct val="100600"/>
              </a:lnSpc>
              <a:spcBef>
                <a:spcPts val="5"/>
              </a:spcBef>
              <a:buSzPct val="110714"/>
              <a:tabLst>
                <a:tab pos="318135" algn="l"/>
              </a:tabLst>
            </a:pPr>
            <a:endParaRPr lang="en-US" sz="1600" spc="-10" dirty="0">
              <a:latin typeface="Times New Roman"/>
              <a:cs typeface="Times New Roman"/>
            </a:endParaRPr>
          </a:p>
          <a:p>
            <a:pPr marL="12065" marR="16510">
              <a:lnSpc>
                <a:spcPts val="1650"/>
              </a:lnSpc>
              <a:spcBef>
                <a:spcPts val="50"/>
              </a:spcBef>
              <a:buSzPct val="110714"/>
              <a:tabLst>
                <a:tab pos="318135" algn="l"/>
              </a:tabLst>
            </a:pPr>
            <a:r>
              <a:rPr sz="1600" spc="-10" dirty="0">
                <a:latin typeface="Times New Roman"/>
                <a:cs typeface="Times New Roman"/>
              </a:rPr>
              <a:t>3. </a:t>
            </a:r>
            <a:r>
              <a:rPr sz="1600" spc="-15" dirty="0">
                <a:latin typeface="Times New Roman"/>
                <a:cs typeface="Times New Roman"/>
              </a:rPr>
              <a:t>Evolving </a:t>
            </a:r>
            <a:r>
              <a:rPr sz="1600" spc="-10" dirty="0">
                <a:latin typeface="Times New Roman"/>
                <a:cs typeface="Times New Roman"/>
              </a:rPr>
              <a:t>Lifestyles </a:t>
            </a:r>
            <a:r>
              <a:rPr sz="1600" spc="-1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Values: </a:t>
            </a:r>
            <a:r>
              <a:rPr sz="1600" spc="-15" dirty="0">
                <a:latin typeface="Times New Roman"/>
                <a:cs typeface="Times New Roman"/>
              </a:rPr>
              <a:t>Changes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societal norms, </a:t>
            </a:r>
            <a:r>
              <a:rPr sz="1600" spc="-10" dirty="0">
                <a:latin typeface="Times New Roman"/>
                <a:cs typeface="Times New Roman"/>
              </a:rPr>
              <a:t>lifestyles, </a:t>
            </a:r>
            <a:r>
              <a:rPr sz="1600" spc="-15" dirty="0">
                <a:latin typeface="Times New Roman"/>
                <a:cs typeface="Times New Roman"/>
              </a:rPr>
              <a:t>and </a:t>
            </a:r>
            <a:r>
              <a:rPr sz="1600" spc="-20" dirty="0">
                <a:latin typeface="Times New Roman"/>
                <a:cs typeface="Times New Roman"/>
              </a:rPr>
              <a:t>values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greatly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influence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consumer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behavior.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Consumers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are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prioritizing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sustainability,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convenience, </a:t>
            </a:r>
            <a:r>
              <a:rPr sz="1600" spc="-5" dirty="0">
                <a:latin typeface="Times New Roman"/>
                <a:cs typeface="Times New Roman"/>
              </a:rPr>
              <a:t>health </a:t>
            </a:r>
            <a:r>
              <a:rPr sz="1600" spc="-15" dirty="0">
                <a:latin typeface="Times New Roman"/>
                <a:cs typeface="Times New Roman"/>
              </a:rPr>
              <a:t>and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wellness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</a:p>
          <a:p>
            <a:pPr marL="12065" marR="16510">
              <a:lnSpc>
                <a:spcPts val="1650"/>
              </a:lnSpc>
              <a:spcBef>
                <a:spcPts val="50"/>
              </a:spcBef>
              <a:buSzPct val="110714"/>
              <a:tabLst>
                <a:tab pos="318135" algn="l"/>
              </a:tabLst>
            </a:pPr>
            <a:endParaRPr lang="en-US" sz="1600" dirty="0">
              <a:latin typeface="Times New Roman"/>
              <a:cs typeface="Times New Roman"/>
            </a:endParaRPr>
          </a:p>
          <a:p>
            <a:pPr marL="12065" marR="16510">
              <a:lnSpc>
                <a:spcPts val="1650"/>
              </a:lnSpc>
              <a:spcBef>
                <a:spcPts val="50"/>
              </a:spcBef>
              <a:buSzPct val="110714"/>
              <a:tabLst>
                <a:tab pos="31813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4. Economic Factors: such as inflation, unemployment rates,  income levels impact consumer’s spending patterns and priorities. </a:t>
            </a:r>
          </a:p>
          <a:p>
            <a:pPr marL="12065" marR="16510">
              <a:lnSpc>
                <a:spcPts val="1650"/>
              </a:lnSpc>
              <a:spcBef>
                <a:spcPts val="50"/>
              </a:spcBef>
              <a:buSzPct val="110714"/>
              <a:tabLst>
                <a:tab pos="318135" algn="l"/>
              </a:tabLst>
            </a:pPr>
            <a:endParaRPr lang="en-US" sz="1600" spc="-10" dirty="0">
              <a:latin typeface="Times New Roman"/>
              <a:cs typeface="Times New Roman"/>
            </a:endParaRPr>
          </a:p>
          <a:p>
            <a:pPr marL="12065" marR="16510">
              <a:lnSpc>
                <a:spcPts val="1650"/>
              </a:lnSpc>
              <a:spcBef>
                <a:spcPts val="50"/>
              </a:spcBef>
              <a:buSzPct val="110714"/>
              <a:tabLst>
                <a:tab pos="31813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5. Marketing and  Advertising Influence: Marketers continuously adapt  strategies to influence consumer behavior through targeted advertising, social media campaigns,  influencer marketing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52400" y="9525"/>
            <a:ext cx="123825" cy="2771775"/>
            <a:chOff x="152400" y="9525"/>
            <a:chExt cx="123825" cy="2771775"/>
          </a:xfrm>
        </p:grpSpPr>
        <p:sp>
          <p:nvSpPr>
            <p:cNvPr id="6" name="object 6"/>
            <p:cNvSpPr/>
            <p:nvPr/>
          </p:nvSpPr>
          <p:spPr>
            <a:xfrm>
              <a:off x="152400" y="9525"/>
              <a:ext cx="123825" cy="2409825"/>
            </a:xfrm>
            <a:custGeom>
              <a:avLst/>
              <a:gdLst/>
              <a:ahLst/>
              <a:cxnLst/>
              <a:rect l="l" t="t" r="r" b="b"/>
              <a:pathLst>
                <a:path w="123825" h="2409825">
                  <a:moveTo>
                    <a:pt x="123825" y="0"/>
                  </a:moveTo>
                  <a:lnTo>
                    <a:pt x="0" y="0"/>
                  </a:lnTo>
                  <a:lnTo>
                    <a:pt x="0" y="2409825"/>
                  </a:lnTo>
                  <a:lnTo>
                    <a:pt x="123825" y="240982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FCEB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312" y="14350"/>
              <a:ext cx="0" cy="2767330"/>
            </a:xfrm>
            <a:custGeom>
              <a:avLst/>
              <a:gdLst/>
              <a:ahLst/>
              <a:cxnLst/>
              <a:rect l="l" t="t" r="r" b="b"/>
              <a:pathLst>
                <a:path h="2767330">
                  <a:moveTo>
                    <a:pt x="0" y="0"/>
                  </a:moveTo>
                  <a:lnTo>
                    <a:pt x="0" y="2766822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10234" y="57150"/>
            <a:ext cx="73425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spc="25" dirty="0">
                <a:latin typeface="Times New Roman"/>
                <a:cs typeface="Times New Roman"/>
              </a:rPr>
              <a:t>1.3</a:t>
            </a:r>
            <a:r>
              <a:rPr sz="3200" b="0" spc="-85" dirty="0">
                <a:latin typeface="Times New Roman"/>
                <a:cs typeface="Times New Roman"/>
              </a:rPr>
              <a:t> </a:t>
            </a:r>
            <a:r>
              <a:rPr sz="3200" b="0" spc="-25" dirty="0">
                <a:latin typeface="Times New Roman"/>
                <a:cs typeface="Times New Roman"/>
              </a:rPr>
              <a:t>Consumer</a:t>
            </a:r>
            <a:r>
              <a:rPr sz="3200" b="0" spc="165" dirty="0">
                <a:latin typeface="Times New Roman"/>
                <a:cs typeface="Times New Roman"/>
              </a:rPr>
              <a:t> </a:t>
            </a:r>
            <a:r>
              <a:rPr sz="3200" b="0" spc="-10" dirty="0">
                <a:latin typeface="Times New Roman"/>
                <a:cs typeface="Times New Roman"/>
              </a:rPr>
              <a:t>behavior</a:t>
            </a:r>
            <a:r>
              <a:rPr sz="3200" b="0" spc="85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Times New Roman"/>
                <a:cs typeface="Times New Roman"/>
              </a:rPr>
              <a:t>and</a:t>
            </a:r>
            <a:r>
              <a:rPr sz="3200" b="0" spc="-10" dirty="0">
                <a:latin typeface="Times New Roman"/>
                <a:cs typeface="Times New Roman"/>
              </a:rPr>
              <a:t> </a:t>
            </a:r>
            <a:r>
              <a:rPr sz="3200" b="0" spc="-20" dirty="0">
                <a:latin typeface="Times New Roman"/>
                <a:cs typeface="Times New Roman"/>
              </a:rPr>
              <a:t>technology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3" y="795972"/>
            <a:ext cx="8534395" cy="359264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10795">
              <a:lnSpc>
                <a:spcPts val="1650"/>
              </a:lnSpc>
              <a:spcBef>
                <a:spcPts val="85"/>
              </a:spcBef>
              <a:tabLst>
                <a:tab pos="193675" algn="l"/>
              </a:tabLst>
            </a:pPr>
            <a:r>
              <a:rPr spc="-5" dirty="0">
                <a:latin typeface="Times New Roman"/>
                <a:cs typeface="Times New Roman"/>
              </a:rPr>
              <a:t>E-commerce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and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Online </a:t>
            </a:r>
            <a:r>
              <a:rPr spc="10" dirty="0">
                <a:latin typeface="Times New Roman"/>
                <a:cs typeface="Times New Roman"/>
              </a:rPr>
              <a:t>Shopping: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spc="-3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Consumers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now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have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the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convenience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25" dirty="0">
                <a:latin typeface="Times New Roman"/>
                <a:cs typeface="Times New Roman"/>
              </a:rPr>
              <a:t>of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browsing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and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purchasing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products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from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anywhere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at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any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time.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The </a:t>
            </a:r>
            <a:r>
              <a:rPr dirty="0">
                <a:latin typeface="Times New Roman"/>
                <a:cs typeface="Times New Roman"/>
              </a:rPr>
              <a:t>ease </a:t>
            </a:r>
            <a:r>
              <a:rPr spc="25" dirty="0">
                <a:latin typeface="Times New Roman"/>
                <a:cs typeface="Times New Roman"/>
              </a:rPr>
              <a:t>of </a:t>
            </a:r>
            <a:r>
              <a:rPr spc="-20" dirty="0">
                <a:latin typeface="Times New Roman"/>
                <a:cs typeface="Times New Roman"/>
              </a:rPr>
              <a:t>online </a:t>
            </a:r>
            <a:r>
              <a:rPr dirty="0">
                <a:latin typeface="Times New Roman"/>
                <a:cs typeface="Times New Roman"/>
              </a:rPr>
              <a:t>transactions, </a:t>
            </a:r>
            <a:r>
              <a:rPr spc="-10" dirty="0">
                <a:latin typeface="Times New Roman"/>
                <a:cs typeface="Times New Roman"/>
              </a:rPr>
              <a:t>diverse </a:t>
            </a:r>
            <a:r>
              <a:rPr spc="10" dirty="0">
                <a:latin typeface="Times New Roman"/>
                <a:cs typeface="Times New Roman"/>
              </a:rPr>
              <a:t>product </a:t>
            </a:r>
            <a:r>
              <a:rPr spc="-15" dirty="0">
                <a:latin typeface="Times New Roman"/>
                <a:cs typeface="Times New Roman"/>
              </a:rPr>
              <a:t>availability,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and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personalized</a:t>
            </a:r>
            <a:r>
              <a:rPr spc="3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recommendations</a:t>
            </a:r>
            <a:r>
              <a:rPr lang="en-US" spc="-5" dirty="0">
                <a:latin typeface="Times New Roman"/>
                <a:cs typeface="Times New Roman"/>
              </a:rPr>
              <a:t>.</a:t>
            </a:r>
          </a:p>
          <a:p>
            <a:pPr marL="193675" marR="10795" indent="-193675">
              <a:lnSpc>
                <a:spcPts val="1650"/>
              </a:lnSpc>
              <a:spcBef>
                <a:spcPts val="85"/>
              </a:spcBef>
              <a:buAutoNum type="arabicPeriod"/>
              <a:tabLst>
                <a:tab pos="193675" algn="l"/>
              </a:tabLst>
            </a:pPr>
            <a:endParaRPr lang="en-US" spc="-5" dirty="0">
              <a:latin typeface="Times New Roman"/>
              <a:cs typeface="Times New Roman"/>
            </a:endParaRPr>
          </a:p>
          <a:p>
            <a:pPr marR="10795">
              <a:lnSpc>
                <a:spcPts val="1650"/>
              </a:lnSpc>
              <a:spcBef>
                <a:spcPts val="85"/>
              </a:spcBef>
              <a:tabLst>
                <a:tab pos="193675" algn="l"/>
              </a:tabLst>
            </a:pPr>
            <a:r>
              <a:rPr lang="en-US" spc="-10" dirty="0">
                <a:latin typeface="Times New Roman"/>
                <a:cs typeface="Times New Roman"/>
              </a:rPr>
              <a:t>Social Media Influence: Consumers seek product recommendations from influencers, engage with branded content, and share experiences with products or services.</a:t>
            </a:r>
          </a:p>
          <a:p>
            <a:pPr marR="10795">
              <a:lnSpc>
                <a:spcPts val="1650"/>
              </a:lnSpc>
              <a:spcBef>
                <a:spcPts val="85"/>
              </a:spcBef>
              <a:tabLst>
                <a:tab pos="193675" algn="l"/>
              </a:tabLst>
            </a:pPr>
            <a:endParaRPr lang="en-US" spc="-10" dirty="0">
              <a:latin typeface="Times New Roman"/>
              <a:cs typeface="Times New Roman"/>
            </a:endParaRPr>
          </a:p>
          <a:p>
            <a:pPr marR="10795">
              <a:lnSpc>
                <a:spcPts val="1650"/>
              </a:lnSpc>
              <a:spcBef>
                <a:spcPts val="85"/>
              </a:spcBef>
              <a:tabLst>
                <a:tab pos="19367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Personalization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and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Customization: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Brands</a:t>
            </a:r>
            <a:r>
              <a:rPr lang="en-US" spc="15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utilize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data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analytics</a:t>
            </a:r>
            <a:r>
              <a:rPr lang="en-US" spc="17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and</a:t>
            </a:r>
            <a:r>
              <a:rPr lang="en-US" spc="14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AI </a:t>
            </a:r>
            <a:r>
              <a:rPr lang="en-US" spc="-5" dirty="0">
                <a:latin typeface="Times New Roman"/>
                <a:cs typeface="Times New Roman"/>
              </a:rPr>
              <a:t>to</a:t>
            </a:r>
            <a:r>
              <a:rPr lang="en-US" spc="15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personalize </a:t>
            </a:r>
            <a:r>
              <a:rPr lang="en-US" spc="20" dirty="0">
                <a:latin typeface="Times New Roman"/>
                <a:cs typeface="Times New Roman"/>
              </a:rPr>
              <a:t>product</a:t>
            </a:r>
            <a:r>
              <a:rPr lang="en-US" spc="-1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recommendations,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and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customer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interactions.</a:t>
            </a:r>
          </a:p>
          <a:p>
            <a:pPr marR="10795">
              <a:lnSpc>
                <a:spcPts val="1650"/>
              </a:lnSpc>
              <a:spcBef>
                <a:spcPts val="85"/>
              </a:spcBef>
              <a:tabLst>
                <a:tab pos="193675" algn="l"/>
              </a:tabLst>
            </a:pPr>
            <a:endParaRPr lang="en-US" spc="-15" dirty="0">
              <a:latin typeface="Times New Roman"/>
              <a:cs typeface="Times New Roman"/>
            </a:endParaRPr>
          </a:p>
          <a:p>
            <a:pPr marR="10795">
              <a:lnSpc>
                <a:spcPts val="1650"/>
              </a:lnSpc>
              <a:spcBef>
                <a:spcPts val="85"/>
              </a:spcBef>
              <a:tabLst>
                <a:tab pos="193675" algn="l"/>
              </a:tabLst>
            </a:pPr>
            <a:r>
              <a:rPr lang="en-US" dirty="0">
                <a:latin typeface="Times New Roman"/>
                <a:cs typeface="Times New Roman"/>
              </a:rPr>
              <a:t>Chabot's:</a:t>
            </a:r>
            <a:r>
              <a:rPr lang="en-US" spc="3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Chabot's</a:t>
            </a:r>
            <a:r>
              <a:rPr lang="en-US" spc="44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and</a:t>
            </a:r>
            <a:r>
              <a:rPr lang="en-US" spc="37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virtual </a:t>
            </a:r>
            <a:r>
              <a:rPr lang="en-US" dirty="0">
                <a:latin typeface="Times New Roman"/>
                <a:cs typeface="Times New Roman"/>
              </a:rPr>
              <a:t>assistants, provide </a:t>
            </a:r>
            <a:r>
              <a:rPr lang="en-US" spc="-10" dirty="0">
                <a:latin typeface="Times New Roman"/>
                <a:cs typeface="Times New Roman"/>
              </a:rPr>
              <a:t>personalized </a:t>
            </a:r>
            <a:r>
              <a:rPr lang="en-US" spc="-5" dirty="0">
                <a:latin typeface="Times New Roman"/>
                <a:cs typeface="Times New Roman"/>
              </a:rPr>
              <a:t>customer </a:t>
            </a:r>
            <a:r>
              <a:rPr lang="en-US" spc="-10" dirty="0">
                <a:latin typeface="Times New Roman"/>
                <a:cs typeface="Times New Roman"/>
              </a:rPr>
              <a:t>service </a:t>
            </a:r>
            <a:r>
              <a:rPr lang="en-US" spc="5" dirty="0">
                <a:latin typeface="Times New Roman"/>
                <a:cs typeface="Times New Roman"/>
              </a:rPr>
              <a:t>experiences. </a:t>
            </a:r>
            <a:r>
              <a:rPr lang="en-US" dirty="0">
                <a:latin typeface="Times New Roman"/>
                <a:cs typeface="Times New Roman"/>
              </a:rPr>
              <a:t>They </a:t>
            </a:r>
            <a:r>
              <a:rPr lang="en-US" spc="-5" dirty="0">
                <a:latin typeface="Times New Roman"/>
                <a:cs typeface="Times New Roman"/>
              </a:rPr>
              <a:t>assist </a:t>
            </a:r>
            <a:r>
              <a:rPr lang="en-US" spc="-10" dirty="0">
                <a:latin typeface="Times New Roman"/>
                <a:cs typeface="Times New Roman"/>
              </a:rPr>
              <a:t>consumers </a:t>
            </a:r>
            <a:r>
              <a:rPr lang="en-US" spc="-40" dirty="0">
                <a:latin typeface="Times New Roman"/>
                <a:cs typeface="Times New Roman"/>
              </a:rPr>
              <a:t>in </a:t>
            </a:r>
            <a:r>
              <a:rPr lang="en-US" spc="-10" dirty="0">
                <a:latin typeface="Times New Roman"/>
                <a:cs typeface="Times New Roman"/>
              </a:rPr>
              <a:t>finding </a:t>
            </a:r>
            <a:r>
              <a:rPr lang="en-US" spc="10" dirty="0">
                <a:latin typeface="Times New Roman"/>
                <a:cs typeface="Times New Roman"/>
              </a:rPr>
              <a:t>products, 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answering queries, </a:t>
            </a:r>
            <a:r>
              <a:rPr lang="en-US" spc="-15" dirty="0">
                <a:latin typeface="Times New Roman"/>
                <a:cs typeface="Times New Roman"/>
              </a:rPr>
              <a:t>and </a:t>
            </a:r>
            <a:r>
              <a:rPr lang="en-US" spc="-10" dirty="0">
                <a:latin typeface="Times New Roman"/>
                <a:cs typeface="Times New Roman"/>
              </a:rPr>
              <a:t>making </a:t>
            </a:r>
            <a:r>
              <a:rPr lang="en-US" spc="-5" dirty="0">
                <a:latin typeface="Times New Roman"/>
                <a:cs typeface="Times New Roman"/>
              </a:rPr>
              <a:t>recommendations, </a:t>
            </a:r>
            <a:r>
              <a:rPr lang="en-US" spc="-10" dirty="0">
                <a:latin typeface="Times New Roman"/>
                <a:cs typeface="Times New Roman"/>
              </a:rPr>
              <a:t>improving </a:t>
            </a:r>
            <a:r>
              <a:rPr lang="en-US" spc="5" dirty="0">
                <a:latin typeface="Times New Roman"/>
                <a:cs typeface="Times New Roman"/>
              </a:rPr>
              <a:t>customer </a:t>
            </a:r>
            <a:r>
              <a:rPr lang="en-US" dirty="0">
                <a:latin typeface="Times New Roman"/>
                <a:cs typeface="Times New Roman"/>
              </a:rPr>
              <a:t>satisfaction</a:t>
            </a:r>
          </a:p>
          <a:p>
            <a:pPr marR="10795">
              <a:lnSpc>
                <a:spcPts val="1650"/>
              </a:lnSpc>
              <a:spcBef>
                <a:spcPts val="85"/>
              </a:spcBef>
              <a:tabLst>
                <a:tab pos="193675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12065">
              <a:lnSpc>
                <a:spcPts val="1655"/>
              </a:lnSpc>
              <a:tabLst>
                <a:tab pos="241935" algn="l"/>
              </a:tabLst>
            </a:pPr>
            <a:r>
              <a:rPr lang="en-US" dirty="0">
                <a:latin typeface="Times New Roman"/>
                <a:cs typeface="Times New Roman"/>
              </a:rPr>
              <a:t>Virtual Reality </a:t>
            </a:r>
            <a:r>
              <a:rPr lang="en-US" spc="5" dirty="0">
                <a:latin typeface="Times New Roman"/>
                <a:cs typeface="Times New Roman"/>
              </a:rPr>
              <a:t>(VR): </a:t>
            </a:r>
            <a:r>
              <a:rPr lang="en-US" spc="-15" dirty="0">
                <a:latin typeface="Times New Roman"/>
                <a:cs typeface="Times New Roman"/>
              </a:rPr>
              <a:t>AR and VR </a:t>
            </a:r>
            <a:r>
              <a:rPr lang="en-US" spc="-10" dirty="0">
                <a:latin typeface="Times New Roman"/>
                <a:cs typeface="Times New Roman"/>
              </a:rPr>
              <a:t>technologies </a:t>
            </a:r>
            <a:r>
              <a:rPr lang="en-US" spc="-5" dirty="0">
                <a:latin typeface="Times New Roman"/>
                <a:cs typeface="Times New Roman"/>
              </a:rPr>
              <a:t>offer </a:t>
            </a:r>
            <a:r>
              <a:rPr lang="en-US" spc="-15" dirty="0">
                <a:latin typeface="Times New Roman"/>
                <a:cs typeface="Times New Roman"/>
              </a:rPr>
              <a:t>immersive </a:t>
            </a:r>
            <a:r>
              <a:rPr lang="en-US" dirty="0">
                <a:latin typeface="Times New Roman"/>
                <a:cs typeface="Times New Roman"/>
              </a:rPr>
              <a:t>experiences </a:t>
            </a:r>
            <a:r>
              <a:rPr lang="en-US" spc="10" dirty="0">
                <a:latin typeface="Times New Roman"/>
                <a:cs typeface="Times New Roman"/>
              </a:rPr>
              <a:t>for 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consumers, </a:t>
            </a:r>
            <a:r>
              <a:rPr lang="en-US" spc="-15" dirty="0">
                <a:latin typeface="Times New Roman"/>
                <a:cs typeface="Times New Roman"/>
              </a:rPr>
              <a:t>allowing </a:t>
            </a:r>
            <a:r>
              <a:rPr lang="en-US" spc="5" dirty="0">
                <a:latin typeface="Times New Roman"/>
                <a:cs typeface="Times New Roman"/>
              </a:rPr>
              <a:t>them </a:t>
            </a:r>
            <a:r>
              <a:rPr lang="en-US" spc="-5" dirty="0">
                <a:latin typeface="Times New Roman"/>
                <a:cs typeface="Times New Roman"/>
              </a:rPr>
              <a:t>to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visualize </a:t>
            </a:r>
            <a:r>
              <a:rPr lang="en-US" spc="5" dirty="0">
                <a:latin typeface="Times New Roman"/>
                <a:cs typeface="Times New Roman"/>
              </a:rPr>
              <a:t>products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40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real-world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scenarios.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67275" y="9525"/>
            <a:ext cx="4276725" cy="2409825"/>
            <a:chOff x="4867275" y="9525"/>
            <a:chExt cx="4276725" cy="2409825"/>
          </a:xfrm>
        </p:grpSpPr>
        <p:sp>
          <p:nvSpPr>
            <p:cNvPr id="3" name="object 3"/>
            <p:cNvSpPr/>
            <p:nvPr/>
          </p:nvSpPr>
          <p:spPr>
            <a:xfrm>
              <a:off x="8905875" y="9524"/>
              <a:ext cx="123825" cy="2409825"/>
            </a:xfrm>
            <a:custGeom>
              <a:avLst/>
              <a:gdLst/>
              <a:ahLst/>
              <a:cxnLst/>
              <a:rect l="l" t="t" r="r" b="b"/>
              <a:pathLst>
                <a:path w="123825" h="2409825">
                  <a:moveTo>
                    <a:pt x="123825" y="238125"/>
                  </a:moveTo>
                  <a:lnTo>
                    <a:pt x="0" y="238125"/>
                  </a:lnTo>
                  <a:lnTo>
                    <a:pt x="0" y="2409825"/>
                  </a:lnTo>
                  <a:lnTo>
                    <a:pt x="123825" y="2409825"/>
                  </a:lnTo>
                  <a:lnTo>
                    <a:pt x="123825" y="238125"/>
                  </a:lnTo>
                  <a:close/>
                </a:path>
                <a:path w="123825" h="2409825">
                  <a:moveTo>
                    <a:pt x="123825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123825" y="9525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67275" y="104775"/>
              <a:ext cx="4276725" cy="142875"/>
            </a:xfrm>
            <a:custGeom>
              <a:avLst/>
              <a:gdLst/>
              <a:ahLst/>
              <a:cxnLst/>
              <a:rect l="l" t="t" r="r" b="b"/>
              <a:pathLst>
                <a:path w="4276725" h="142875">
                  <a:moveTo>
                    <a:pt x="4276725" y="0"/>
                  </a:moveTo>
                  <a:lnTo>
                    <a:pt x="0" y="0"/>
                  </a:lnTo>
                  <a:lnTo>
                    <a:pt x="0" y="142875"/>
                  </a:lnTo>
                  <a:lnTo>
                    <a:pt x="4276725" y="142875"/>
                  </a:lnTo>
                  <a:lnTo>
                    <a:pt x="4276725" y="0"/>
                  </a:lnTo>
                  <a:close/>
                </a:path>
              </a:pathLst>
            </a:custGeom>
            <a:solidFill>
              <a:srgbClr val="FCEB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2400" y="9525"/>
            <a:ext cx="123825" cy="2771775"/>
            <a:chOff x="152400" y="9525"/>
            <a:chExt cx="123825" cy="2771775"/>
          </a:xfrm>
        </p:grpSpPr>
        <p:sp>
          <p:nvSpPr>
            <p:cNvPr id="6" name="object 6"/>
            <p:cNvSpPr/>
            <p:nvPr/>
          </p:nvSpPr>
          <p:spPr>
            <a:xfrm>
              <a:off x="152400" y="9525"/>
              <a:ext cx="123825" cy="2409825"/>
            </a:xfrm>
            <a:custGeom>
              <a:avLst/>
              <a:gdLst/>
              <a:ahLst/>
              <a:cxnLst/>
              <a:rect l="l" t="t" r="r" b="b"/>
              <a:pathLst>
                <a:path w="123825" h="2409825">
                  <a:moveTo>
                    <a:pt x="123825" y="0"/>
                  </a:moveTo>
                  <a:lnTo>
                    <a:pt x="0" y="0"/>
                  </a:lnTo>
                  <a:lnTo>
                    <a:pt x="0" y="2409825"/>
                  </a:lnTo>
                  <a:lnTo>
                    <a:pt x="123825" y="240982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FCEB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312" y="14350"/>
              <a:ext cx="0" cy="2767330"/>
            </a:xfrm>
            <a:custGeom>
              <a:avLst/>
              <a:gdLst/>
              <a:ahLst/>
              <a:cxnLst/>
              <a:rect l="l" t="t" r="r" b="b"/>
              <a:pathLst>
                <a:path h="2767330">
                  <a:moveTo>
                    <a:pt x="0" y="0"/>
                  </a:moveTo>
                  <a:lnTo>
                    <a:pt x="0" y="2766822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176776" y="14350"/>
            <a:ext cx="4965065" cy="2767330"/>
            <a:chOff x="4176776" y="14350"/>
            <a:chExt cx="4965065" cy="2767330"/>
          </a:xfrm>
        </p:grpSpPr>
        <p:sp>
          <p:nvSpPr>
            <p:cNvPr id="9" name="object 9"/>
            <p:cNvSpPr/>
            <p:nvPr/>
          </p:nvSpPr>
          <p:spPr>
            <a:xfrm>
              <a:off x="4176776" y="176275"/>
              <a:ext cx="4965065" cy="0"/>
            </a:xfrm>
            <a:custGeom>
              <a:avLst/>
              <a:gdLst/>
              <a:ahLst/>
              <a:cxnLst/>
              <a:rect l="l" t="t" r="r" b="b"/>
              <a:pathLst>
                <a:path w="4965065">
                  <a:moveTo>
                    <a:pt x="4964938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77248" y="14350"/>
              <a:ext cx="635" cy="2767330"/>
            </a:xfrm>
            <a:custGeom>
              <a:avLst/>
              <a:gdLst/>
              <a:ahLst/>
              <a:cxnLst/>
              <a:rect l="l" t="t" r="r" b="b"/>
              <a:pathLst>
                <a:path w="634" h="2767330">
                  <a:moveTo>
                    <a:pt x="126" y="0"/>
                  </a:moveTo>
                  <a:lnTo>
                    <a:pt x="0" y="2766822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47077" y="69468"/>
            <a:ext cx="7539355" cy="84382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45"/>
              </a:spcBef>
              <a:tabLst>
                <a:tab pos="4150360" algn="l"/>
              </a:tabLst>
            </a:pPr>
            <a:r>
              <a:rPr sz="2750" b="0" spc="15" dirty="0">
                <a:latin typeface="Times New Roman"/>
                <a:cs typeface="Times New Roman"/>
              </a:rPr>
              <a:t>1.4</a:t>
            </a:r>
            <a:r>
              <a:rPr sz="2750" b="0" spc="165" dirty="0">
                <a:latin typeface="Times New Roman"/>
                <a:cs typeface="Times New Roman"/>
              </a:rPr>
              <a:t> </a:t>
            </a:r>
            <a:r>
              <a:rPr sz="2750" b="0" spc="5" dirty="0">
                <a:latin typeface="Times New Roman"/>
                <a:cs typeface="Times New Roman"/>
              </a:rPr>
              <a:t>Market</a:t>
            </a:r>
            <a:r>
              <a:rPr sz="2750" b="0" spc="185" dirty="0">
                <a:latin typeface="Times New Roman"/>
                <a:cs typeface="Times New Roman"/>
              </a:rPr>
              <a:t> </a:t>
            </a:r>
            <a:r>
              <a:rPr sz="2750" b="0" spc="10" dirty="0">
                <a:latin typeface="Times New Roman"/>
                <a:cs typeface="Times New Roman"/>
              </a:rPr>
              <a:t>segmentation,</a:t>
            </a:r>
            <a:r>
              <a:rPr sz="2750" b="0" spc="125" dirty="0">
                <a:latin typeface="Times New Roman"/>
                <a:cs typeface="Times New Roman"/>
              </a:rPr>
              <a:t> </a:t>
            </a:r>
            <a:r>
              <a:rPr sz="2750" b="0" spc="15" dirty="0">
                <a:latin typeface="Times New Roman"/>
                <a:cs typeface="Times New Roman"/>
              </a:rPr>
              <a:t>targeting,</a:t>
            </a:r>
            <a:r>
              <a:rPr sz="2750" b="0" spc="135" dirty="0">
                <a:latin typeface="Times New Roman"/>
                <a:cs typeface="Times New Roman"/>
              </a:rPr>
              <a:t> </a:t>
            </a:r>
            <a:r>
              <a:rPr sz="2750" b="0" spc="10" dirty="0">
                <a:latin typeface="Times New Roman"/>
                <a:cs typeface="Times New Roman"/>
              </a:rPr>
              <a:t>and</a:t>
            </a:r>
            <a:r>
              <a:rPr sz="2750" b="0" spc="175" dirty="0">
                <a:latin typeface="Times New Roman"/>
                <a:cs typeface="Times New Roman"/>
              </a:rPr>
              <a:t> </a:t>
            </a:r>
            <a:r>
              <a:rPr sz="2750" b="0" spc="10" dirty="0">
                <a:latin typeface="Times New Roman"/>
                <a:cs typeface="Times New Roman"/>
              </a:rPr>
              <a:t>positioning, </a:t>
            </a:r>
            <a:r>
              <a:rPr sz="2750" b="0" spc="-675" dirty="0">
                <a:latin typeface="Times New Roman"/>
                <a:cs typeface="Times New Roman"/>
              </a:rPr>
              <a:t> </a:t>
            </a:r>
            <a:r>
              <a:rPr sz="2750" b="0" spc="-5" dirty="0">
                <a:latin typeface="Times New Roman"/>
                <a:cs typeface="Times New Roman"/>
              </a:rPr>
              <a:t>customer</a:t>
            </a:r>
            <a:r>
              <a:rPr sz="2750" b="0" spc="220" dirty="0">
                <a:latin typeface="Times New Roman"/>
                <a:cs typeface="Times New Roman"/>
              </a:rPr>
              <a:t> </a:t>
            </a:r>
            <a:r>
              <a:rPr sz="2750" b="0" spc="-20" dirty="0">
                <a:latin typeface="Times New Roman"/>
                <a:cs typeface="Times New Roman"/>
              </a:rPr>
              <a:t>value,</a:t>
            </a:r>
            <a:r>
              <a:rPr sz="2750" b="0" spc="210" dirty="0">
                <a:latin typeface="Times New Roman"/>
                <a:cs typeface="Times New Roman"/>
              </a:rPr>
              <a:t> </a:t>
            </a:r>
            <a:r>
              <a:rPr sz="2750" b="0" spc="-15" dirty="0">
                <a:latin typeface="Times New Roman"/>
                <a:cs typeface="Times New Roman"/>
              </a:rPr>
              <a:t>satisfaction,	</a:t>
            </a:r>
            <a:r>
              <a:rPr sz="2750" b="0" spc="10" dirty="0">
                <a:latin typeface="Times New Roman"/>
                <a:cs typeface="Times New Roman"/>
              </a:rPr>
              <a:t>and</a:t>
            </a:r>
            <a:r>
              <a:rPr sz="2750" b="0" spc="20" dirty="0">
                <a:latin typeface="Times New Roman"/>
                <a:cs typeface="Times New Roman"/>
              </a:rPr>
              <a:t> </a:t>
            </a:r>
            <a:r>
              <a:rPr sz="2750" b="0" spc="-20" dirty="0">
                <a:latin typeface="Times New Roman"/>
                <a:cs typeface="Times New Roman"/>
              </a:rPr>
              <a:t>retention</a:t>
            </a:r>
            <a:r>
              <a:rPr lang="en-US" sz="2750" b="0" spc="-20" dirty="0">
                <a:latin typeface="Times New Roman"/>
                <a:cs typeface="Times New Roman"/>
              </a:rPr>
              <a:t> (1/2)</a:t>
            </a: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001" y="1143317"/>
            <a:ext cx="8252776" cy="377648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buSzPct val="85714"/>
              <a:buAutoNum type="arabicPeriod"/>
              <a:tabLst>
                <a:tab pos="355600" algn="l"/>
                <a:tab pos="356235" algn="l"/>
              </a:tabLst>
            </a:pPr>
            <a:r>
              <a:rPr sz="1400" spc="-25" dirty="0">
                <a:latin typeface="Times New Roman"/>
                <a:cs typeface="Times New Roman"/>
              </a:rPr>
              <a:t>Market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Segmentation:</a:t>
            </a:r>
            <a:endParaRPr sz="1350" dirty="0">
              <a:latin typeface="Times New Roman"/>
              <a:cs typeface="Times New Roman"/>
            </a:endParaRPr>
          </a:p>
          <a:p>
            <a:pPr marL="441325" marR="13335" lvl="1" indent="-285750">
              <a:lnSpc>
                <a:spcPct val="102800"/>
              </a:lnSpc>
              <a:buFont typeface="Arial" panose="020B0604020202020204" pitchFamily="34" charset="0"/>
              <a:buChar char="-"/>
              <a:tabLst>
                <a:tab pos="280035" algn="l"/>
              </a:tabLst>
            </a:pPr>
            <a:r>
              <a:rPr sz="1400" spc="-15" dirty="0">
                <a:latin typeface="Times New Roman"/>
                <a:cs typeface="Times New Roman"/>
              </a:rPr>
              <a:t>involves dividing market into smaller, more manageable  segments based on similar characteristics, needs, behaviors</a:t>
            </a:r>
            <a:endParaRPr lang="en-US" sz="1400" spc="-15" dirty="0">
              <a:latin typeface="Times New Roman"/>
              <a:cs typeface="Times New Roman"/>
            </a:endParaRPr>
          </a:p>
          <a:p>
            <a:pPr marL="441325" marR="13335" lvl="1" indent="-285750">
              <a:lnSpc>
                <a:spcPct val="102800"/>
              </a:lnSpc>
              <a:buFont typeface="Arial" panose="020B0604020202020204" pitchFamily="34" charset="0"/>
              <a:buChar char="-"/>
              <a:tabLst>
                <a:tab pos="280035" algn="l"/>
              </a:tabLst>
            </a:pPr>
            <a:r>
              <a:rPr sz="1400" spc="-15" dirty="0">
                <a:latin typeface="Times New Roman"/>
                <a:cs typeface="Times New Roman"/>
              </a:rPr>
              <a:t>It helps in identifying specific groups of customers with similar preferences, allowing businesses to</a:t>
            </a:r>
            <a:r>
              <a:rPr lang="en-US" sz="1400" spc="-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tailor their marketing strategies, products,</a:t>
            </a:r>
            <a:r>
              <a:rPr lang="en-IN" sz="1400" spc="-15" dirty="0">
                <a:latin typeface="Times New Roman"/>
                <a:cs typeface="Times New Roman"/>
              </a:rPr>
              <a:t> and </a:t>
            </a:r>
            <a:r>
              <a:rPr lang="en-US" sz="1400" spc="-15" dirty="0">
                <a:latin typeface="Times New Roman"/>
                <a:cs typeface="Times New Roman"/>
              </a:rPr>
              <a:t>services</a:t>
            </a:r>
          </a:p>
          <a:p>
            <a:pPr marL="441325" marR="13335" lvl="1" indent="-285750">
              <a:lnSpc>
                <a:spcPct val="102800"/>
              </a:lnSpc>
              <a:buFont typeface="Arial" panose="020B0604020202020204" pitchFamily="34" charset="0"/>
              <a:buChar char="-"/>
              <a:tabLst>
                <a:tab pos="280035" algn="l"/>
              </a:tabLst>
            </a:pPr>
            <a:r>
              <a:rPr lang="en-US" sz="1400" spc="-15" dirty="0">
                <a:latin typeface="Times New Roman"/>
                <a:cs typeface="Times New Roman"/>
              </a:rPr>
              <a:t>Types of Segmentation: Segmentation can be based on various factors like demographic (age, gender, </a:t>
            </a:r>
            <a:r>
              <a:rPr sz="1400" spc="-15" dirty="0">
                <a:latin typeface="Times New Roman"/>
                <a:cs typeface="Times New Roman"/>
              </a:rPr>
              <a:t>income</a:t>
            </a:r>
            <a:r>
              <a:rPr lang="en-US" sz="1400" spc="-15" dirty="0">
                <a:latin typeface="Times New Roman"/>
                <a:cs typeface="Times New Roman"/>
              </a:rPr>
              <a:t>, social status, occupation</a:t>
            </a:r>
            <a:r>
              <a:rPr sz="1400" spc="-15" dirty="0">
                <a:latin typeface="Times New Roman"/>
                <a:cs typeface="Times New Roman"/>
              </a:rPr>
              <a:t>), psychographic (lifestyle, </a:t>
            </a:r>
            <a:r>
              <a:rPr lang="en-US" sz="1400" spc="-15" dirty="0">
                <a:latin typeface="Times New Roman"/>
                <a:cs typeface="Times New Roman"/>
              </a:rPr>
              <a:t>interests, personalities</a:t>
            </a:r>
            <a:r>
              <a:rPr sz="1400" spc="-15" dirty="0">
                <a:latin typeface="Times New Roman"/>
                <a:cs typeface="Times New Roman"/>
              </a:rPr>
              <a:t>), geographic (location</a:t>
            </a:r>
            <a:r>
              <a:rPr lang="en-US" sz="1400" spc="-15" dirty="0">
                <a:latin typeface="Times New Roman"/>
                <a:cs typeface="Times New Roman"/>
              </a:rPr>
              <a:t>, language, climate, population</a:t>
            </a:r>
            <a:r>
              <a:rPr sz="1400" spc="-15" dirty="0">
                <a:latin typeface="Times New Roman"/>
                <a:cs typeface="Times New Roman"/>
              </a:rPr>
              <a:t>), or behavioral (usage, loyalty</a:t>
            </a:r>
            <a:r>
              <a:rPr lang="en-US" sz="1400" spc="-15" dirty="0">
                <a:latin typeface="Times New Roman"/>
                <a:cs typeface="Times New Roman"/>
              </a:rPr>
              <a:t>, intent, engagement</a:t>
            </a:r>
            <a:r>
              <a:rPr sz="1400" spc="-15" dirty="0">
                <a:latin typeface="Times New Roman"/>
                <a:cs typeface="Times New Roman"/>
              </a:rPr>
              <a:t>).</a:t>
            </a:r>
            <a:endParaRPr lang="en-US" sz="1400" spc="-15" dirty="0">
              <a:latin typeface="Times New Roman"/>
              <a:cs typeface="Times New Roman"/>
            </a:endParaRPr>
          </a:p>
          <a:p>
            <a:pPr marL="155575" marR="13335" lvl="1">
              <a:lnSpc>
                <a:spcPct val="102800"/>
              </a:lnSpc>
              <a:tabLst>
                <a:tab pos="280035" algn="l"/>
              </a:tabLst>
            </a:pPr>
            <a:endParaRPr lang="en-IN" sz="1400" spc="-10" dirty="0">
              <a:latin typeface="Times New Roman"/>
              <a:cs typeface="Times New Roman"/>
            </a:endParaRPr>
          </a:p>
          <a:p>
            <a:pPr marL="193675" indent="-181610">
              <a:lnSpc>
                <a:spcPts val="1670"/>
              </a:lnSpc>
              <a:spcBef>
                <a:spcPts val="125"/>
              </a:spcBef>
              <a:buAutoNum type="arabicPeriod" startAt="2"/>
              <a:tabLst>
                <a:tab pos="194310" algn="l"/>
              </a:tabLst>
            </a:pPr>
            <a:r>
              <a:rPr lang="en-US" sz="1400" spc="-20" dirty="0">
                <a:latin typeface="Times New Roman"/>
                <a:cs typeface="Times New Roman"/>
              </a:rPr>
              <a:t>Targeting:</a:t>
            </a:r>
            <a:endParaRPr lang="en-US" sz="1400" dirty="0">
              <a:latin typeface="Times New Roman"/>
              <a:cs typeface="Times New Roman"/>
            </a:endParaRPr>
          </a:p>
          <a:p>
            <a:pPr marL="441325" marR="13335" lvl="1" indent="-285750">
              <a:lnSpc>
                <a:spcPct val="102800"/>
              </a:lnSpc>
              <a:spcBef>
                <a:spcPts val="5"/>
              </a:spcBef>
              <a:buFont typeface="Arial" panose="020B0604020202020204" pitchFamily="34" charset="0"/>
              <a:buChar char="-"/>
              <a:tabLst>
                <a:tab pos="280035" algn="l"/>
              </a:tabLst>
            </a:pPr>
            <a:r>
              <a:rPr lang="en-US" sz="1400" spc="-15" dirty="0">
                <a:latin typeface="Times New Roman"/>
                <a:cs typeface="Times New Roman"/>
              </a:rPr>
              <a:t>involves selecting specific segments from the market that a company wants to serve to concentrate their resources,  develop tailored marketing strategies, and deliver products or services that meet the needs of the chosen segments  effectively.</a:t>
            </a:r>
          </a:p>
          <a:p>
            <a:pPr marL="441325" marR="13335" lvl="1" indent="-285750">
              <a:lnSpc>
                <a:spcPct val="102800"/>
              </a:lnSpc>
              <a:buFont typeface="Arial" panose="020B0604020202020204" pitchFamily="34" charset="0"/>
              <a:buChar char="-"/>
              <a:tabLst>
                <a:tab pos="280035" algn="l"/>
              </a:tabLst>
            </a:pPr>
            <a:r>
              <a:rPr lang="en-US" sz="1400" spc="-15" dirty="0">
                <a:latin typeface="Times New Roman"/>
                <a:cs typeface="Times New Roman"/>
              </a:rPr>
              <a:t>Different targeting strategies include undifferentiated marketing (targeting the entire market with a single offer), differentiated marketing (targeting multiple segments with separate offerings),  and concentrated/niche marketing (targeting a specific niche market).</a:t>
            </a:r>
          </a:p>
          <a:p>
            <a:pPr marL="155575" marR="13335" lvl="1">
              <a:lnSpc>
                <a:spcPct val="102800"/>
              </a:lnSpc>
              <a:tabLst>
                <a:tab pos="280035" algn="l"/>
              </a:tabLst>
            </a:pPr>
            <a:endParaRPr sz="1400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52400" y="9525"/>
            <a:ext cx="123825" cy="2771775"/>
            <a:chOff x="152400" y="9525"/>
            <a:chExt cx="123825" cy="2771775"/>
          </a:xfrm>
        </p:grpSpPr>
        <p:sp>
          <p:nvSpPr>
            <p:cNvPr id="6" name="object 6"/>
            <p:cNvSpPr/>
            <p:nvPr/>
          </p:nvSpPr>
          <p:spPr>
            <a:xfrm>
              <a:off x="152400" y="9525"/>
              <a:ext cx="123825" cy="2409825"/>
            </a:xfrm>
            <a:custGeom>
              <a:avLst/>
              <a:gdLst/>
              <a:ahLst/>
              <a:cxnLst/>
              <a:rect l="l" t="t" r="r" b="b"/>
              <a:pathLst>
                <a:path w="123825" h="2409825">
                  <a:moveTo>
                    <a:pt x="123825" y="0"/>
                  </a:moveTo>
                  <a:lnTo>
                    <a:pt x="0" y="0"/>
                  </a:lnTo>
                  <a:lnTo>
                    <a:pt x="0" y="2409825"/>
                  </a:lnTo>
                  <a:lnTo>
                    <a:pt x="123825" y="240982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FCEB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312" y="14350"/>
              <a:ext cx="0" cy="2767330"/>
            </a:xfrm>
            <a:custGeom>
              <a:avLst/>
              <a:gdLst/>
              <a:ahLst/>
              <a:cxnLst/>
              <a:rect l="l" t="t" r="r" b="b"/>
              <a:pathLst>
                <a:path h="2767330">
                  <a:moveTo>
                    <a:pt x="0" y="0"/>
                  </a:moveTo>
                  <a:lnTo>
                    <a:pt x="0" y="2766822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8137" y="1177607"/>
            <a:ext cx="8777288" cy="34374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3675" indent="-181610">
              <a:lnSpc>
                <a:spcPts val="1664"/>
              </a:lnSpc>
              <a:buAutoNum type="arabicPeriod" startAt="3"/>
              <a:tabLst>
                <a:tab pos="194310" algn="l"/>
              </a:tabLst>
            </a:pPr>
            <a:r>
              <a:rPr lang="en-US" sz="1400" spc="-15" dirty="0">
                <a:latin typeface="Times New Roman"/>
                <a:cs typeface="Times New Roman"/>
              </a:rPr>
              <a:t>Positioning:</a:t>
            </a:r>
            <a:endParaRPr lang="en-US" sz="1400" dirty="0">
              <a:latin typeface="Times New Roman"/>
              <a:cs typeface="Times New Roman"/>
            </a:endParaRPr>
          </a:p>
          <a:p>
            <a:pPr marL="317500" marR="27305" lvl="1" indent="-161925">
              <a:lnSpc>
                <a:spcPts val="1730"/>
              </a:lnSpc>
              <a:spcBef>
                <a:spcPts val="5"/>
              </a:spcBef>
              <a:buChar char="-"/>
              <a:tabLst>
                <a:tab pos="289560" algn="l"/>
              </a:tabLst>
            </a:pPr>
            <a:r>
              <a:rPr lang="en-US" sz="1400" spc="-15" dirty="0">
                <a:latin typeface="Times New Roman"/>
                <a:cs typeface="Times New Roman"/>
              </a:rPr>
              <a:t>establishing</a:t>
            </a:r>
            <a:r>
              <a:rPr lang="en-US" sz="1400" spc="235" dirty="0">
                <a:latin typeface="Times New Roman"/>
                <a:cs typeface="Times New Roman"/>
              </a:rPr>
              <a:t> </a:t>
            </a:r>
            <a:r>
              <a:rPr lang="en-US" sz="1400" spc="10" dirty="0">
                <a:latin typeface="Times New Roman"/>
                <a:cs typeface="Times New Roman"/>
              </a:rPr>
              <a:t>a</a:t>
            </a:r>
            <a:r>
              <a:rPr lang="en-US" sz="1400" spc="225" dirty="0">
                <a:latin typeface="Times New Roman"/>
                <a:cs typeface="Times New Roman"/>
              </a:rPr>
              <a:t> </a:t>
            </a:r>
            <a:r>
              <a:rPr lang="en-US" sz="1400" spc="-10" dirty="0">
                <a:latin typeface="Times New Roman"/>
                <a:cs typeface="Times New Roman"/>
              </a:rPr>
              <a:t>distinctive</a:t>
            </a:r>
            <a:r>
              <a:rPr lang="en-US" sz="1400" spc="240" dirty="0">
                <a:latin typeface="Times New Roman"/>
                <a:cs typeface="Times New Roman"/>
              </a:rPr>
              <a:t> </a:t>
            </a:r>
            <a:r>
              <a:rPr lang="en-US" sz="1400" spc="10" dirty="0">
                <a:latin typeface="Times New Roman"/>
                <a:cs typeface="Times New Roman"/>
              </a:rPr>
              <a:t>place</a:t>
            </a:r>
            <a:r>
              <a:rPr lang="en-US" sz="1400" spc="225" dirty="0">
                <a:latin typeface="Times New Roman"/>
                <a:cs typeface="Times New Roman"/>
              </a:rPr>
              <a:t> </a:t>
            </a:r>
            <a:r>
              <a:rPr lang="en-US" sz="1400" spc="25" dirty="0">
                <a:latin typeface="Times New Roman"/>
                <a:cs typeface="Times New Roman"/>
              </a:rPr>
              <a:t>or</a:t>
            </a:r>
            <a:r>
              <a:rPr lang="en-US" sz="1400" spc="16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perception</a:t>
            </a:r>
            <a:r>
              <a:rPr lang="en-US" sz="1400" spc="160" dirty="0">
                <a:latin typeface="Times New Roman"/>
                <a:cs typeface="Times New Roman"/>
              </a:rPr>
              <a:t> </a:t>
            </a:r>
            <a:r>
              <a:rPr lang="en-US" sz="1400" spc="25" dirty="0">
                <a:latin typeface="Times New Roman"/>
                <a:cs typeface="Times New Roman"/>
              </a:rPr>
              <a:t>of</a:t>
            </a:r>
            <a:r>
              <a:rPr lang="en-US" sz="1400" spc="229" dirty="0">
                <a:latin typeface="Times New Roman"/>
                <a:cs typeface="Times New Roman"/>
              </a:rPr>
              <a:t> </a:t>
            </a:r>
            <a:r>
              <a:rPr lang="en-US" sz="1400" spc="10" dirty="0">
                <a:latin typeface="Times New Roman"/>
                <a:cs typeface="Times New Roman"/>
              </a:rPr>
              <a:t>a</a:t>
            </a:r>
            <a:r>
              <a:rPr lang="en-US" sz="1400" spc="14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brand</a:t>
            </a:r>
            <a:r>
              <a:rPr lang="en-US" sz="1400" spc="225" dirty="0">
                <a:latin typeface="Times New Roman"/>
                <a:cs typeface="Times New Roman"/>
              </a:rPr>
              <a:t> </a:t>
            </a:r>
            <a:r>
              <a:rPr lang="en-US" sz="1400" spc="25" dirty="0">
                <a:latin typeface="Times New Roman"/>
                <a:cs typeface="Times New Roman"/>
              </a:rPr>
              <a:t>or</a:t>
            </a:r>
            <a:r>
              <a:rPr lang="en-US" sz="1400" spc="155" dirty="0">
                <a:latin typeface="Times New Roman"/>
                <a:cs typeface="Times New Roman"/>
              </a:rPr>
              <a:t> </a:t>
            </a:r>
            <a:r>
              <a:rPr lang="en-US" sz="1400" spc="10" dirty="0">
                <a:latin typeface="Times New Roman"/>
                <a:cs typeface="Times New Roman"/>
              </a:rPr>
              <a:t>product</a:t>
            </a:r>
            <a:r>
              <a:rPr lang="en-US" sz="1400" spc="165" dirty="0">
                <a:latin typeface="Times New Roman"/>
                <a:cs typeface="Times New Roman"/>
              </a:rPr>
              <a:t> </a:t>
            </a:r>
            <a:r>
              <a:rPr lang="en-US" sz="1400" spc="-40" dirty="0">
                <a:latin typeface="Times New Roman"/>
                <a:cs typeface="Times New Roman"/>
              </a:rPr>
              <a:t>in</a:t>
            </a:r>
            <a:r>
              <a:rPr lang="en-US" sz="1400" spc="220" dirty="0">
                <a:latin typeface="Times New Roman"/>
                <a:cs typeface="Times New Roman"/>
              </a:rPr>
              <a:t> </a:t>
            </a:r>
            <a:r>
              <a:rPr lang="en-US" sz="1400" spc="-15" dirty="0">
                <a:latin typeface="Times New Roman"/>
                <a:cs typeface="Times New Roman"/>
              </a:rPr>
              <a:t>the </a:t>
            </a:r>
            <a:r>
              <a:rPr lang="en-US" sz="1400" spc="-335" dirty="0">
                <a:latin typeface="Times New Roman"/>
                <a:cs typeface="Times New Roman"/>
              </a:rPr>
              <a:t> </a:t>
            </a:r>
            <a:r>
              <a:rPr lang="en-US" sz="1400" spc="-25" dirty="0">
                <a:latin typeface="Times New Roman"/>
                <a:cs typeface="Times New Roman"/>
              </a:rPr>
              <a:t>minds</a:t>
            </a:r>
            <a:r>
              <a:rPr lang="en-US" sz="1400" spc="70" dirty="0">
                <a:latin typeface="Times New Roman"/>
                <a:cs typeface="Times New Roman"/>
              </a:rPr>
              <a:t> </a:t>
            </a:r>
            <a:r>
              <a:rPr lang="en-US" sz="1400" spc="25" dirty="0">
                <a:latin typeface="Times New Roman"/>
                <a:cs typeface="Times New Roman"/>
              </a:rPr>
              <a:t>of</a:t>
            </a:r>
            <a:r>
              <a:rPr lang="en-US" sz="1400" spc="-80" dirty="0">
                <a:latin typeface="Times New Roman"/>
                <a:cs typeface="Times New Roman"/>
              </a:rPr>
              <a:t> </a:t>
            </a:r>
            <a:r>
              <a:rPr lang="en-US" sz="1400" spc="-15" dirty="0">
                <a:latin typeface="Times New Roman"/>
                <a:cs typeface="Times New Roman"/>
              </a:rPr>
              <a:t>the</a:t>
            </a:r>
            <a:r>
              <a:rPr lang="en-US" sz="1400" spc="65" dirty="0">
                <a:latin typeface="Times New Roman"/>
                <a:cs typeface="Times New Roman"/>
              </a:rPr>
              <a:t> </a:t>
            </a:r>
            <a:r>
              <a:rPr lang="en-US" sz="1400" spc="-20" dirty="0">
                <a:latin typeface="Times New Roman"/>
                <a:cs typeface="Times New Roman"/>
              </a:rPr>
              <a:t>target</a:t>
            </a:r>
            <a:r>
              <a:rPr lang="en-US" sz="1400" spc="8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customers</a:t>
            </a:r>
          </a:p>
          <a:p>
            <a:pPr marL="288925" lvl="1" indent="-133985">
              <a:lnSpc>
                <a:spcPts val="1585"/>
              </a:lnSpc>
              <a:buChar char="-"/>
              <a:tabLst>
                <a:tab pos="289560" algn="l"/>
              </a:tabLst>
            </a:pPr>
            <a:r>
              <a:rPr lang="en-US" sz="1400" spc="-5" dirty="0">
                <a:latin typeface="Times New Roman"/>
                <a:cs typeface="Times New Roman"/>
              </a:rPr>
              <a:t>helps</a:t>
            </a:r>
            <a:r>
              <a:rPr lang="en-US" sz="1400" spc="31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in</a:t>
            </a:r>
            <a:r>
              <a:rPr lang="en-US" sz="1400" spc="22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creating</a:t>
            </a:r>
            <a:r>
              <a:rPr lang="en-US" sz="1400" spc="229" dirty="0">
                <a:latin typeface="Times New Roman"/>
                <a:cs typeface="Times New Roman"/>
              </a:rPr>
              <a:t> </a:t>
            </a:r>
            <a:r>
              <a:rPr lang="en-US" sz="1400" spc="10" dirty="0">
                <a:latin typeface="Times New Roman"/>
                <a:cs typeface="Times New Roman"/>
              </a:rPr>
              <a:t>a</a:t>
            </a:r>
            <a:r>
              <a:rPr lang="en-US" sz="1400" spc="30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unique</a:t>
            </a:r>
            <a:r>
              <a:rPr lang="en-US" sz="1400" spc="300" dirty="0">
                <a:latin typeface="Times New Roman"/>
                <a:cs typeface="Times New Roman"/>
              </a:rPr>
              <a:t> </a:t>
            </a:r>
            <a:r>
              <a:rPr lang="en-US" sz="1400" spc="-15" dirty="0">
                <a:latin typeface="Times New Roman"/>
                <a:cs typeface="Times New Roman"/>
              </a:rPr>
              <a:t>and</a:t>
            </a:r>
            <a:r>
              <a:rPr lang="en-US" sz="1400" spc="29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favorable</a:t>
            </a:r>
            <a:r>
              <a:rPr lang="en-US" sz="1400" spc="30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image</a:t>
            </a:r>
            <a:r>
              <a:rPr lang="en-US" sz="1400" spc="225" dirty="0">
                <a:latin typeface="Times New Roman"/>
                <a:cs typeface="Times New Roman"/>
              </a:rPr>
              <a:t> </a:t>
            </a:r>
            <a:r>
              <a:rPr lang="en-US" sz="1400" spc="25" dirty="0">
                <a:latin typeface="Times New Roman"/>
                <a:cs typeface="Times New Roman"/>
              </a:rPr>
              <a:t>of</a:t>
            </a:r>
            <a:r>
              <a:rPr lang="en-US" sz="1400" spc="229" dirty="0">
                <a:latin typeface="Times New Roman"/>
                <a:cs typeface="Times New Roman"/>
              </a:rPr>
              <a:t> </a:t>
            </a:r>
            <a:r>
              <a:rPr lang="en-US" sz="1400" spc="10" dirty="0">
                <a:latin typeface="Times New Roman"/>
                <a:cs typeface="Times New Roman"/>
              </a:rPr>
              <a:t>the</a:t>
            </a:r>
            <a:r>
              <a:rPr lang="en-US" sz="1400" spc="229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brand</a:t>
            </a:r>
            <a:r>
              <a:rPr lang="en-US" sz="1400" spc="305" dirty="0">
                <a:latin typeface="Times New Roman"/>
                <a:cs typeface="Times New Roman"/>
              </a:rPr>
              <a:t>/</a:t>
            </a:r>
            <a:r>
              <a:rPr lang="en-US" sz="1400" spc="5" dirty="0">
                <a:latin typeface="Times New Roman"/>
                <a:cs typeface="Times New Roman"/>
              </a:rPr>
              <a:t>product by </a:t>
            </a:r>
            <a:r>
              <a:rPr lang="en-US" sz="1400" spc="-10" dirty="0">
                <a:latin typeface="Times New Roman"/>
                <a:cs typeface="Times New Roman"/>
              </a:rPr>
              <a:t>highlighting</a:t>
            </a:r>
            <a:r>
              <a:rPr lang="en-US" sz="1400" spc="275" dirty="0">
                <a:latin typeface="Times New Roman"/>
                <a:cs typeface="Times New Roman"/>
              </a:rPr>
              <a:t> </a:t>
            </a:r>
            <a:r>
              <a:rPr lang="en-US" sz="1400" spc="-30" dirty="0">
                <a:latin typeface="Times New Roman"/>
                <a:cs typeface="Times New Roman"/>
              </a:rPr>
              <a:t>its</a:t>
            </a:r>
            <a:r>
              <a:rPr lang="en-US" sz="1400" spc="290" dirty="0">
                <a:latin typeface="Times New Roman"/>
                <a:cs typeface="Times New Roman"/>
              </a:rPr>
              <a:t> </a:t>
            </a:r>
            <a:r>
              <a:rPr lang="en-US" sz="1400" spc="-10" dirty="0">
                <a:latin typeface="Times New Roman"/>
                <a:cs typeface="Times New Roman"/>
              </a:rPr>
              <a:t>benefits</a:t>
            </a:r>
          </a:p>
          <a:p>
            <a:pPr marL="154940" lvl="1">
              <a:lnSpc>
                <a:spcPts val="1585"/>
              </a:lnSpc>
              <a:tabLst>
                <a:tab pos="289560" algn="l"/>
              </a:tabLst>
            </a:pPr>
            <a:endParaRPr lang="en-US" sz="1400" dirty="0">
              <a:latin typeface="Times New Roman"/>
              <a:cs typeface="Times New Roman"/>
            </a:endParaRPr>
          </a:p>
          <a:p>
            <a:pPr marL="193675" indent="-181610">
              <a:lnSpc>
                <a:spcPts val="1664"/>
              </a:lnSpc>
              <a:spcBef>
                <a:spcPts val="125"/>
              </a:spcBef>
              <a:buAutoNum type="arabicPeriod" startAt="4"/>
              <a:tabLst>
                <a:tab pos="194310" algn="l"/>
              </a:tabLst>
            </a:pPr>
            <a:r>
              <a:rPr sz="1400" dirty="0">
                <a:latin typeface="Times New Roman"/>
                <a:cs typeface="Times New Roman"/>
              </a:rPr>
              <a:t>Customer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Value:</a:t>
            </a:r>
            <a:endParaRPr sz="1400" dirty="0">
              <a:latin typeface="Times New Roman"/>
              <a:cs typeface="Times New Roman"/>
            </a:endParaRPr>
          </a:p>
          <a:p>
            <a:pPr marL="317500" marR="19050" lvl="1" indent="-161925">
              <a:lnSpc>
                <a:spcPts val="1730"/>
              </a:lnSpc>
              <a:spcBef>
                <a:spcPts val="5"/>
              </a:spcBef>
              <a:buChar char="-"/>
              <a:tabLst>
                <a:tab pos="270510" algn="l"/>
              </a:tabLst>
            </a:pPr>
            <a:r>
              <a:rPr sz="1400" spc="-5" dirty="0">
                <a:latin typeface="Times New Roman"/>
                <a:cs typeface="Times New Roman"/>
              </a:rPr>
              <a:t>refers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perceived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benefits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customers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receive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from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product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service</a:t>
            </a:r>
            <a:r>
              <a:rPr sz="1400" spc="-3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269875" lvl="1" indent="-114935">
              <a:lnSpc>
                <a:spcPts val="1585"/>
              </a:lnSpc>
              <a:buChar char="-"/>
              <a:tabLst>
                <a:tab pos="270510" algn="l"/>
              </a:tabLst>
            </a:pP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involves</a:t>
            </a:r>
            <a:r>
              <a:rPr lang="en-US"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understanding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customer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needs,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delivering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quality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products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or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services,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offering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superior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experience</a:t>
            </a:r>
            <a:endParaRPr lang="en-US" sz="1400" spc="-10" dirty="0">
              <a:latin typeface="Times New Roman"/>
              <a:cs typeface="Times New Roman"/>
            </a:endParaRPr>
          </a:p>
          <a:p>
            <a:pPr marL="154940" lvl="1">
              <a:lnSpc>
                <a:spcPts val="1585"/>
              </a:lnSpc>
              <a:tabLst>
                <a:tab pos="270510" algn="l"/>
              </a:tabLst>
            </a:pPr>
            <a:endParaRPr sz="1400" dirty="0">
              <a:latin typeface="Times New Roman"/>
              <a:cs typeface="Times New Roman"/>
            </a:endParaRPr>
          </a:p>
          <a:p>
            <a:pPr marL="193675" indent="-181610">
              <a:lnSpc>
                <a:spcPts val="1664"/>
              </a:lnSpc>
              <a:buAutoNum type="arabicPeriod" startAt="5"/>
              <a:tabLst>
                <a:tab pos="194310" algn="l"/>
              </a:tabLst>
            </a:pPr>
            <a:r>
              <a:rPr sz="1400" dirty="0">
                <a:latin typeface="Times New Roman"/>
                <a:cs typeface="Times New Roman"/>
              </a:rPr>
              <a:t>Customer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Satisfaction:</a:t>
            </a:r>
            <a:endParaRPr sz="1400" dirty="0">
              <a:latin typeface="Times New Roman"/>
              <a:cs typeface="Times New Roman"/>
            </a:endParaRPr>
          </a:p>
          <a:p>
            <a:pPr marL="317500" marR="5080" lvl="1" indent="-161925">
              <a:lnSpc>
                <a:spcPts val="1730"/>
              </a:lnSpc>
              <a:spcBef>
                <a:spcPts val="5"/>
              </a:spcBef>
              <a:buChar char="-"/>
              <a:tabLst>
                <a:tab pos="270510" algn="l"/>
              </a:tabLst>
            </a:pPr>
            <a:r>
              <a:rPr sz="1400" dirty="0">
                <a:latin typeface="Times New Roman"/>
                <a:cs typeface="Times New Roman"/>
              </a:rPr>
              <a:t>measure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how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products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services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provided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by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company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meet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exceed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customer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expectations.</a:t>
            </a:r>
            <a:endParaRPr sz="1400" dirty="0">
              <a:latin typeface="Times New Roman"/>
              <a:cs typeface="Times New Roman"/>
            </a:endParaRPr>
          </a:p>
          <a:p>
            <a:pPr marL="260350" lvl="1" indent="-105410">
              <a:lnSpc>
                <a:spcPts val="1575"/>
              </a:lnSpc>
              <a:buChar char="-"/>
              <a:tabLst>
                <a:tab pos="260985" algn="l"/>
              </a:tabLst>
            </a:pPr>
            <a:r>
              <a:rPr sz="1400" spc="-10" dirty="0">
                <a:latin typeface="Times New Roman"/>
                <a:cs typeface="Times New Roman"/>
              </a:rPr>
              <a:t>Satisfied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customers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are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likely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become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loyal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repeat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customers</a:t>
            </a:r>
            <a:endParaRPr lang="en-US" sz="1400" spc="5" dirty="0">
              <a:latin typeface="Times New Roman"/>
              <a:cs typeface="Times New Roman"/>
            </a:endParaRPr>
          </a:p>
          <a:p>
            <a:pPr marL="154940" lvl="1">
              <a:lnSpc>
                <a:spcPts val="1575"/>
              </a:lnSpc>
              <a:tabLst>
                <a:tab pos="260985" algn="l"/>
              </a:tabLst>
            </a:pPr>
            <a:endParaRPr sz="1450" dirty="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buAutoNum type="arabicPeriod" startAt="6"/>
              <a:tabLst>
                <a:tab pos="194310" algn="l"/>
              </a:tabLst>
            </a:pPr>
            <a:r>
              <a:rPr sz="1400" dirty="0">
                <a:latin typeface="Times New Roman"/>
                <a:cs typeface="Times New Roman"/>
              </a:rPr>
              <a:t>Customer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Retention:</a:t>
            </a:r>
            <a:endParaRPr sz="1400" dirty="0">
              <a:latin typeface="Times New Roman"/>
              <a:cs typeface="Times New Roman"/>
            </a:endParaRPr>
          </a:p>
          <a:p>
            <a:pPr marL="317500" marR="19050" lvl="1" indent="-161925">
              <a:lnSpc>
                <a:spcPts val="1650"/>
              </a:lnSpc>
              <a:spcBef>
                <a:spcPts val="130"/>
              </a:spcBef>
              <a:buChar char="-"/>
              <a:tabLst>
                <a:tab pos="260985" algn="l"/>
              </a:tabLst>
            </a:pPr>
            <a:r>
              <a:rPr sz="1400" spc="30" dirty="0">
                <a:latin typeface="Times New Roman"/>
                <a:cs typeface="Times New Roman"/>
              </a:rPr>
              <a:t>on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maintaining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long-term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relationships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with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by</a:t>
            </a:r>
            <a:r>
              <a:rPr sz="1400" spc="-10" dirty="0">
                <a:latin typeface="Times New Roman"/>
                <a:cs typeface="Times New Roman"/>
              </a:rPr>
              <a:t> consistently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meeting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their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needs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providing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superior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value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service.</a:t>
            </a:r>
            <a:endParaRPr sz="1400" dirty="0">
              <a:latin typeface="Times New Roman"/>
              <a:cs typeface="Times New Roman"/>
            </a:endParaRPr>
          </a:p>
          <a:p>
            <a:pPr marL="260350" lvl="1" indent="-105410">
              <a:lnSpc>
                <a:spcPts val="1605"/>
              </a:lnSpc>
              <a:buChar char="-"/>
              <a:tabLst>
                <a:tab pos="260985" algn="l"/>
              </a:tabLst>
            </a:pPr>
            <a:r>
              <a:rPr sz="1400" spc="-10" dirty="0">
                <a:latin typeface="Times New Roman"/>
                <a:cs typeface="Times New Roman"/>
              </a:rPr>
              <a:t>Businesses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aim</a:t>
            </a:r>
            <a:r>
              <a:rPr lang="en-US"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30" dirty="0">
                <a:latin typeface="Times New Roman"/>
                <a:cs typeface="Times New Roman"/>
              </a:rPr>
              <a:t>retain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customers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through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loyalty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programs,</a:t>
            </a:r>
            <a:r>
              <a:rPr sz="1400" spc="-30" dirty="0">
                <a:latin typeface="Times New Roman"/>
                <a:cs typeface="Times New Roman"/>
              </a:rPr>
              <a:t> excellent</a:t>
            </a:r>
            <a:r>
              <a:rPr sz="1400" spc="254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customer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service</a:t>
            </a:r>
            <a:r>
              <a:rPr lang="en-US" sz="1400" spc="-10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4410746B-3B8B-A9BD-674F-A774696FAF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289" y="69468"/>
            <a:ext cx="8596311" cy="84382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45"/>
              </a:spcBef>
              <a:tabLst>
                <a:tab pos="4150360" algn="l"/>
              </a:tabLst>
            </a:pPr>
            <a:r>
              <a:rPr sz="2750" b="0" spc="15" dirty="0">
                <a:latin typeface="Times New Roman"/>
                <a:cs typeface="Times New Roman"/>
              </a:rPr>
              <a:t>1.4</a:t>
            </a:r>
            <a:r>
              <a:rPr sz="2750" b="0" spc="165" dirty="0">
                <a:latin typeface="Times New Roman"/>
                <a:cs typeface="Times New Roman"/>
              </a:rPr>
              <a:t> </a:t>
            </a:r>
            <a:r>
              <a:rPr sz="2750" b="0" spc="5" dirty="0">
                <a:latin typeface="Times New Roman"/>
                <a:cs typeface="Times New Roman"/>
              </a:rPr>
              <a:t>Market</a:t>
            </a:r>
            <a:r>
              <a:rPr sz="2750" b="0" spc="185" dirty="0">
                <a:latin typeface="Times New Roman"/>
                <a:cs typeface="Times New Roman"/>
              </a:rPr>
              <a:t> </a:t>
            </a:r>
            <a:r>
              <a:rPr sz="2750" b="0" spc="10" dirty="0">
                <a:latin typeface="Times New Roman"/>
                <a:cs typeface="Times New Roman"/>
              </a:rPr>
              <a:t>segmentation,</a:t>
            </a:r>
            <a:r>
              <a:rPr sz="2750" b="0" spc="125" dirty="0">
                <a:latin typeface="Times New Roman"/>
                <a:cs typeface="Times New Roman"/>
              </a:rPr>
              <a:t> </a:t>
            </a:r>
            <a:r>
              <a:rPr sz="2750" b="0" spc="15" dirty="0">
                <a:latin typeface="Times New Roman"/>
                <a:cs typeface="Times New Roman"/>
              </a:rPr>
              <a:t>targeting,</a:t>
            </a:r>
            <a:r>
              <a:rPr sz="2750" b="0" spc="135" dirty="0">
                <a:latin typeface="Times New Roman"/>
                <a:cs typeface="Times New Roman"/>
              </a:rPr>
              <a:t> </a:t>
            </a:r>
            <a:r>
              <a:rPr sz="2750" b="0" spc="10" dirty="0">
                <a:latin typeface="Times New Roman"/>
                <a:cs typeface="Times New Roman"/>
              </a:rPr>
              <a:t>and</a:t>
            </a:r>
            <a:r>
              <a:rPr sz="2750" b="0" spc="175" dirty="0">
                <a:latin typeface="Times New Roman"/>
                <a:cs typeface="Times New Roman"/>
              </a:rPr>
              <a:t> </a:t>
            </a:r>
            <a:r>
              <a:rPr sz="2750" b="0" spc="10" dirty="0">
                <a:latin typeface="Times New Roman"/>
                <a:cs typeface="Times New Roman"/>
              </a:rPr>
              <a:t>positioning, </a:t>
            </a:r>
            <a:r>
              <a:rPr sz="2750" b="0" spc="-675" dirty="0">
                <a:latin typeface="Times New Roman"/>
                <a:cs typeface="Times New Roman"/>
              </a:rPr>
              <a:t> </a:t>
            </a:r>
            <a:r>
              <a:rPr sz="2750" b="0" spc="-5" dirty="0">
                <a:latin typeface="Times New Roman"/>
                <a:cs typeface="Times New Roman"/>
              </a:rPr>
              <a:t>customer</a:t>
            </a:r>
            <a:r>
              <a:rPr sz="2750" b="0" spc="220" dirty="0">
                <a:latin typeface="Times New Roman"/>
                <a:cs typeface="Times New Roman"/>
              </a:rPr>
              <a:t> </a:t>
            </a:r>
            <a:r>
              <a:rPr sz="2750" b="0" spc="-20" dirty="0">
                <a:latin typeface="Times New Roman"/>
                <a:cs typeface="Times New Roman"/>
              </a:rPr>
              <a:t>value,</a:t>
            </a:r>
            <a:r>
              <a:rPr sz="2750" b="0" spc="210" dirty="0">
                <a:latin typeface="Times New Roman"/>
                <a:cs typeface="Times New Roman"/>
              </a:rPr>
              <a:t> </a:t>
            </a:r>
            <a:r>
              <a:rPr sz="2750" b="0" spc="-15" dirty="0">
                <a:latin typeface="Times New Roman"/>
                <a:cs typeface="Times New Roman"/>
              </a:rPr>
              <a:t>satisfaction,	</a:t>
            </a:r>
            <a:r>
              <a:rPr sz="2750" b="0" spc="10" dirty="0">
                <a:latin typeface="Times New Roman"/>
                <a:cs typeface="Times New Roman"/>
              </a:rPr>
              <a:t>and</a:t>
            </a:r>
            <a:r>
              <a:rPr sz="2750" b="0" spc="20" dirty="0">
                <a:latin typeface="Times New Roman"/>
                <a:cs typeface="Times New Roman"/>
              </a:rPr>
              <a:t> </a:t>
            </a:r>
            <a:r>
              <a:rPr sz="2750" b="0" spc="-20" dirty="0">
                <a:latin typeface="Times New Roman"/>
                <a:cs typeface="Times New Roman"/>
              </a:rPr>
              <a:t>retention</a:t>
            </a:r>
            <a:r>
              <a:rPr lang="en-US" sz="2750" b="0" spc="-20" dirty="0">
                <a:latin typeface="Times New Roman"/>
                <a:cs typeface="Times New Roman"/>
              </a:rPr>
              <a:t> (2/2)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95400" y="19050"/>
            <a:ext cx="69926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47005" algn="l"/>
              </a:tabLst>
            </a:pPr>
            <a:r>
              <a:rPr sz="2400" b="0" spc="-5" dirty="0">
                <a:latin typeface="Times New Roman"/>
                <a:cs typeface="Times New Roman"/>
              </a:rPr>
              <a:t>1.5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Times New Roman"/>
                <a:cs typeface="Times New Roman"/>
              </a:rPr>
              <a:t>Effects</a:t>
            </a:r>
            <a:r>
              <a:rPr sz="2400" b="0" spc="5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of</a:t>
            </a:r>
            <a:r>
              <a:rPr sz="2400" b="0" spc="30" dirty="0">
                <a:latin typeface="Times New Roman"/>
                <a:cs typeface="Times New Roman"/>
              </a:rPr>
              <a:t> </a:t>
            </a:r>
            <a:r>
              <a:rPr sz="2400" b="0" spc="-25" dirty="0">
                <a:latin typeface="Times New Roman"/>
                <a:cs typeface="Times New Roman"/>
              </a:rPr>
              <a:t>marketing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50" dirty="0">
                <a:latin typeface="Times New Roman"/>
                <a:cs typeface="Times New Roman"/>
              </a:rPr>
              <a:t>mix</a:t>
            </a:r>
            <a:r>
              <a:rPr sz="2400" b="0" spc="9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on</a:t>
            </a:r>
            <a:r>
              <a:rPr sz="2400" b="0" spc="5" dirty="0">
                <a:latin typeface="Times New Roman"/>
                <a:cs typeface="Times New Roman"/>
              </a:rPr>
              <a:t> </a:t>
            </a:r>
            <a:r>
              <a:rPr sz="2400" b="0" spc="-50" dirty="0">
                <a:latin typeface="Times New Roman"/>
                <a:cs typeface="Times New Roman"/>
              </a:rPr>
              <a:t>consumer	</a:t>
            </a:r>
            <a:r>
              <a:rPr sz="2400" b="0" spc="-25" dirty="0">
                <a:latin typeface="Times New Roman"/>
                <a:cs typeface="Times New Roman"/>
              </a:rPr>
              <a:t>behavior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00" y="680687"/>
            <a:ext cx="8915399" cy="396332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17500" marR="15240" indent="-305435" algn="just">
              <a:lnSpc>
                <a:spcPct val="100600"/>
              </a:lnSpc>
              <a:spcBef>
                <a:spcPts val="114"/>
              </a:spcBef>
            </a:pPr>
            <a:r>
              <a:rPr sz="1300" spc="5" dirty="0">
                <a:latin typeface="Times New Roman"/>
                <a:cs typeface="Times New Roman"/>
              </a:rPr>
              <a:t>The </a:t>
            </a:r>
            <a:r>
              <a:rPr sz="1300" spc="-5" dirty="0">
                <a:latin typeface="Times New Roman"/>
                <a:cs typeface="Times New Roman"/>
              </a:rPr>
              <a:t>marketing mix, </a:t>
            </a:r>
            <a:r>
              <a:rPr sz="1300" dirty="0">
                <a:latin typeface="Times New Roman"/>
                <a:cs typeface="Times New Roman"/>
              </a:rPr>
              <a:t>often referred </a:t>
            </a:r>
            <a:r>
              <a:rPr sz="1300" spc="-5" dirty="0">
                <a:latin typeface="Times New Roman"/>
                <a:cs typeface="Times New Roman"/>
              </a:rPr>
              <a:t>to </a:t>
            </a:r>
            <a:r>
              <a:rPr sz="1300" spc="-10" dirty="0">
                <a:latin typeface="Times New Roman"/>
                <a:cs typeface="Times New Roman"/>
              </a:rPr>
              <a:t>as </a:t>
            </a:r>
            <a:r>
              <a:rPr sz="1300" spc="-15" dirty="0">
                <a:latin typeface="Times New Roman"/>
                <a:cs typeface="Times New Roman"/>
              </a:rPr>
              <a:t>the </a:t>
            </a:r>
            <a:r>
              <a:rPr sz="1300" spc="5" dirty="0">
                <a:latin typeface="Times New Roman"/>
                <a:cs typeface="Times New Roman"/>
              </a:rPr>
              <a:t>4Ps </a:t>
            </a:r>
            <a:r>
              <a:rPr sz="1300" dirty="0">
                <a:latin typeface="Times New Roman"/>
                <a:cs typeface="Times New Roman"/>
              </a:rPr>
              <a:t>(Product, </a:t>
            </a:r>
            <a:r>
              <a:rPr sz="1300" spc="-10" dirty="0">
                <a:latin typeface="Times New Roman"/>
                <a:cs typeface="Times New Roman"/>
              </a:rPr>
              <a:t>Price, Place, </a:t>
            </a:r>
            <a:r>
              <a:rPr sz="1300" spc="-5" dirty="0">
                <a:latin typeface="Times New Roman"/>
                <a:cs typeface="Times New Roman"/>
              </a:rPr>
              <a:t>Promotion</a:t>
            </a:r>
            <a:r>
              <a:rPr lang="en-US" sz="1300" spc="-5" dirty="0">
                <a:latin typeface="Times New Roman"/>
                <a:cs typeface="Times New Roman"/>
              </a:rPr>
              <a:t>)</a:t>
            </a:r>
            <a:r>
              <a:rPr sz="1300" dirty="0">
                <a:latin typeface="Times New Roman"/>
                <a:cs typeface="Times New Roman"/>
              </a:rPr>
              <a:t>:</a:t>
            </a:r>
            <a:endParaRPr lang="en-US" sz="1300" dirty="0">
              <a:latin typeface="Times New Roman"/>
              <a:cs typeface="Times New Roman"/>
            </a:endParaRPr>
          </a:p>
          <a:p>
            <a:pPr marL="317500" marR="15240" indent="-305435" algn="just">
              <a:lnSpc>
                <a:spcPct val="100600"/>
              </a:lnSpc>
              <a:spcBef>
                <a:spcPts val="114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93675" indent="-181610" algn="just">
              <a:lnSpc>
                <a:spcPts val="1655"/>
              </a:lnSpc>
              <a:buAutoNum type="arabicPeriod"/>
              <a:tabLst>
                <a:tab pos="194310" algn="l"/>
              </a:tabLst>
            </a:pPr>
            <a:r>
              <a:rPr sz="1300" spc="15" dirty="0">
                <a:latin typeface="Times New Roman"/>
                <a:cs typeface="Times New Roman"/>
              </a:rPr>
              <a:t>Product:</a:t>
            </a:r>
            <a:r>
              <a:rPr lang="en-US"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Factors such </a:t>
            </a:r>
            <a:r>
              <a:rPr sz="1300" spc="-25" dirty="0">
                <a:latin typeface="Times New Roman"/>
                <a:cs typeface="Times New Roman"/>
              </a:rPr>
              <a:t>as 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quality, </a:t>
            </a:r>
            <a:r>
              <a:rPr sz="1300" spc="5" dirty="0">
                <a:latin typeface="Times New Roman"/>
                <a:cs typeface="Times New Roman"/>
              </a:rPr>
              <a:t>features, </a:t>
            </a:r>
            <a:r>
              <a:rPr sz="1300" spc="-15" dirty="0">
                <a:latin typeface="Times New Roman"/>
                <a:cs typeface="Times New Roman"/>
              </a:rPr>
              <a:t>branding, </a:t>
            </a:r>
            <a:r>
              <a:rPr sz="1300" dirty="0">
                <a:latin typeface="Times New Roman"/>
                <a:cs typeface="Times New Roman"/>
              </a:rPr>
              <a:t>packaging, </a:t>
            </a:r>
            <a:r>
              <a:rPr sz="1300" spc="10" dirty="0">
                <a:latin typeface="Times New Roman"/>
                <a:cs typeface="Times New Roman"/>
              </a:rPr>
              <a:t>and </a:t>
            </a:r>
            <a:r>
              <a:rPr sz="1300" spc="-15" dirty="0">
                <a:latin typeface="Times New Roman"/>
                <a:cs typeface="Times New Roman"/>
              </a:rPr>
              <a:t>perceived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benefits</a:t>
            </a:r>
            <a:r>
              <a:rPr lang="en-US" sz="1300" dirty="0">
                <a:latin typeface="Times New Roman"/>
                <a:cs typeface="Times New Roman"/>
              </a:rPr>
              <a:t>. </a:t>
            </a:r>
            <a:r>
              <a:rPr sz="1300" spc="-10" dirty="0">
                <a:latin typeface="Times New Roman"/>
                <a:cs typeface="Times New Roman"/>
              </a:rPr>
              <a:t>Consumers</a:t>
            </a:r>
            <a:r>
              <a:rPr sz="1300" spc="3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evaluate </a:t>
            </a:r>
            <a:r>
              <a:rPr sz="1300" spc="5" dirty="0">
                <a:latin typeface="Times New Roman"/>
                <a:cs typeface="Times New Roman"/>
              </a:rPr>
              <a:t>products </a:t>
            </a:r>
            <a:r>
              <a:rPr sz="1300" spc="-5" dirty="0">
                <a:latin typeface="Times New Roman"/>
                <a:cs typeface="Times New Roman"/>
              </a:rPr>
              <a:t>based </a:t>
            </a:r>
            <a:r>
              <a:rPr sz="1300" spc="30" dirty="0">
                <a:latin typeface="Times New Roman"/>
                <a:cs typeface="Times New Roman"/>
              </a:rPr>
              <a:t>on </a:t>
            </a:r>
            <a:r>
              <a:rPr sz="1300" spc="10" dirty="0">
                <a:latin typeface="Times New Roman"/>
                <a:cs typeface="Times New Roman"/>
              </a:rPr>
              <a:t>how </a:t>
            </a:r>
            <a:r>
              <a:rPr sz="1300" spc="-20" dirty="0">
                <a:latin typeface="Times New Roman"/>
                <a:cs typeface="Times New Roman"/>
              </a:rPr>
              <a:t>well </a:t>
            </a:r>
            <a:r>
              <a:rPr sz="1300" dirty="0">
                <a:latin typeface="Times New Roman"/>
                <a:cs typeface="Times New Roman"/>
              </a:rPr>
              <a:t>they fulfill </a:t>
            </a:r>
            <a:r>
              <a:rPr sz="1300" spc="-5" dirty="0">
                <a:latin typeface="Times New Roman"/>
                <a:cs typeface="Times New Roman"/>
              </a:rPr>
              <a:t>their </a:t>
            </a:r>
            <a:r>
              <a:rPr sz="1300" spc="15" dirty="0">
                <a:latin typeface="Times New Roman"/>
                <a:cs typeface="Times New Roman"/>
              </a:rPr>
              <a:t>needs, </a:t>
            </a:r>
            <a:r>
              <a:rPr sz="1300" spc="-15" dirty="0">
                <a:latin typeface="Times New Roman"/>
                <a:cs typeface="Times New Roman"/>
              </a:rPr>
              <a:t>solve </a:t>
            </a:r>
            <a:r>
              <a:rPr sz="1300" spc="-5" dirty="0">
                <a:latin typeface="Times New Roman"/>
                <a:cs typeface="Times New Roman"/>
              </a:rPr>
              <a:t>their </a:t>
            </a:r>
            <a:r>
              <a:rPr sz="1300" dirty="0">
                <a:latin typeface="Times New Roman"/>
                <a:cs typeface="Times New Roman"/>
              </a:rPr>
              <a:t>problems,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25" dirty="0">
                <a:latin typeface="Times New Roman"/>
                <a:cs typeface="Times New Roman"/>
              </a:rPr>
              <a:t>or</a:t>
            </a:r>
            <a:r>
              <a:rPr sz="1300" spc="-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provide </a:t>
            </a:r>
            <a:r>
              <a:rPr sz="1300" spc="-35" dirty="0">
                <a:latin typeface="Times New Roman"/>
                <a:cs typeface="Times New Roman"/>
              </a:rPr>
              <a:t>value</a:t>
            </a:r>
            <a:endParaRPr lang="en-US" sz="1300" spc="-35" dirty="0">
              <a:latin typeface="Times New Roman"/>
              <a:cs typeface="Times New Roman"/>
            </a:endParaRPr>
          </a:p>
          <a:p>
            <a:pPr marL="12065" algn="just">
              <a:lnSpc>
                <a:spcPts val="1655"/>
              </a:lnSpc>
              <a:tabLst>
                <a:tab pos="194310" algn="l"/>
              </a:tabLst>
            </a:pPr>
            <a:endParaRPr sz="1300" dirty="0">
              <a:latin typeface="Times New Roman"/>
              <a:cs typeface="Times New Roman"/>
            </a:endParaRPr>
          </a:p>
          <a:p>
            <a:pPr marL="193675" indent="-181610" algn="just">
              <a:lnSpc>
                <a:spcPts val="1650"/>
              </a:lnSpc>
              <a:buAutoNum type="arabicPeriod"/>
              <a:tabLst>
                <a:tab pos="194310" algn="l"/>
              </a:tabLst>
            </a:pPr>
            <a:r>
              <a:rPr sz="1300" spc="-5" dirty="0">
                <a:latin typeface="Times New Roman"/>
                <a:cs typeface="Times New Roman"/>
              </a:rPr>
              <a:t>Price:</a:t>
            </a:r>
            <a:r>
              <a:rPr lang="en-US"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It </a:t>
            </a:r>
            <a:r>
              <a:rPr sz="1300" spc="-5" dirty="0">
                <a:latin typeface="Times New Roman"/>
                <a:cs typeface="Times New Roman"/>
              </a:rPr>
              <a:t>influences perceptions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25" dirty="0">
                <a:latin typeface="Times New Roman"/>
                <a:cs typeface="Times New Roman"/>
              </a:rPr>
              <a:t>of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35" dirty="0">
                <a:latin typeface="Times New Roman"/>
                <a:cs typeface="Times New Roman"/>
              </a:rPr>
              <a:t>value,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quality,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and</a:t>
            </a:r>
            <a:r>
              <a:rPr sz="1300" spc="-10" dirty="0">
                <a:latin typeface="Times New Roman"/>
                <a:cs typeface="Times New Roman"/>
              </a:rPr>
              <a:t> affordability.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Consumers</a:t>
            </a:r>
            <a:r>
              <a:rPr sz="1300" spc="33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may </a:t>
            </a:r>
            <a:r>
              <a:rPr sz="1300" spc="-10" dirty="0">
                <a:latin typeface="Times New Roman"/>
                <a:cs typeface="Times New Roman"/>
              </a:rPr>
              <a:t>associate </a:t>
            </a:r>
            <a:r>
              <a:rPr sz="1300" spc="-20" dirty="0">
                <a:latin typeface="Times New Roman"/>
                <a:cs typeface="Times New Roman"/>
              </a:rPr>
              <a:t>higher </a:t>
            </a:r>
            <a:r>
              <a:rPr sz="1300" spc="-5" dirty="0">
                <a:latin typeface="Times New Roman"/>
                <a:cs typeface="Times New Roman"/>
              </a:rPr>
              <a:t>prices</a:t>
            </a:r>
            <a:r>
              <a:rPr sz="1300" spc="34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with </a:t>
            </a:r>
            <a:r>
              <a:rPr sz="1300" spc="-5" dirty="0">
                <a:latin typeface="Times New Roman"/>
                <a:cs typeface="Times New Roman"/>
              </a:rPr>
              <a:t>superior </a:t>
            </a:r>
            <a:r>
              <a:rPr sz="1300" spc="-10" dirty="0">
                <a:latin typeface="Times New Roman"/>
                <a:cs typeface="Times New Roman"/>
              </a:rPr>
              <a:t>quality 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25" dirty="0">
                <a:latin typeface="Times New Roman"/>
                <a:cs typeface="Times New Roman"/>
              </a:rPr>
              <a:t>or</a:t>
            </a:r>
            <a:r>
              <a:rPr sz="1300" spc="-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perceive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lower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prices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</a:t>
            </a:r>
            <a:r>
              <a:rPr sz="1300" spc="-5" dirty="0">
                <a:latin typeface="Times New Roman"/>
                <a:cs typeface="Times New Roman"/>
              </a:rPr>
              <a:t> better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deal</a:t>
            </a:r>
            <a:r>
              <a:rPr lang="en-US" sz="1300" spc="-20" dirty="0">
                <a:latin typeface="Times New Roman"/>
                <a:cs typeface="Times New Roman"/>
              </a:rPr>
              <a:t>.</a:t>
            </a:r>
          </a:p>
          <a:p>
            <a:pPr marL="317500" marR="6350" lvl="1" indent="-161925" algn="just">
              <a:lnSpc>
                <a:spcPct val="99500"/>
              </a:lnSpc>
              <a:spcBef>
                <a:spcPts val="55"/>
              </a:spcBef>
              <a:buChar char="-"/>
              <a:tabLst>
                <a:tab pos="260985" algn="l"/>
              </a:tabLst>
            </a:pPr>
            <a:endParaRPr lang="en-US" sz="1300" dirty="0">
              <a:latin typeface="Times New Roman"/>
              <a:cs typeface="Times New Roman"/>
            </a:endParaRPr>
          </a:p>
          <a:p>
            <a:pPr marL="193675" indent="-181610" algn="just">
              <a:lnSpc>
                <a:spcPts val="1664"/>
              </a:lnSpc>
              <a:spcBef>
                <a:spcPts val="50"/>
              </a:spcBef>
              <a:buAutoNum type="arabicPeriod"/>
              <a:tabLst>
                <a:tab pos="194310" algn="l"/>
              </a:tabLst>
            </a:pPr>
            <a:r>
              <a:rPr lang="en-US" sz="1300" spc="-5" dirty="0">
                <a:latin typeface="Times New Roman"/>
                <a:cs typeface="Times New Roman"/>
              </a:rPr>
              <a:t>Place</a:t>
            </a:r>
            <a:r>
              <a:rPr lang="en-US" sz="1300" spc="-40" dirty="0">
                <a:latin typeface="Times New Roman"/>
                <a:cs typeface="Times New Roman"/>
              </a:rPr>
              <a:t> </a:t>
            </a:r>
            <a:r>
              <a:rPr lang="en-US" sz="1300" spc="-20" dirty="0">
                <a:latin typeface="Times New Roman"/>
                <a:cs typeface="Times New Roman"/>
              </a:rPr>
              <a:t>(Distribution): </a:t>
            </a:r>
            <a:r>
              <a:rPr sz="1300" spc="5" dirty="0">
                <a:latin typeface="Times New Roman"/>
                <a:cs typeface="Times New Roman"/>
              </a:rPr>
              <a:t>The </a:t>
            </a:r>
            <a:r>
              <a:rPr sz="1300" spc="-10" dirty="0">
                <a:latin typeface="Times New Roman"/>
                <a:cs typeface="Times New Roman"/>
              </a:rPr>
              <a:t>availability </a:t>
            </a:r>
            <a:r>
              <a:rPr sz="1300" spc="-15" dirty="0">
                <a:latin typeface="Times New Roman"/>
                <a:cs typeface="Times New Roman"/>
              </a:rPr>
              <a:t>and </a:t>
            </a:r>
            <a:r>
              <a:rPr sz="1300" spc="-10" dirty="0">
                <a:latin typeface="Times New Roman"/>
                <a:cs typeface="Times New Roman"/>
              </a:rPr>
              <a:t>accessibility </a:t>
            </a:r>
            <a:r>
              <a:rPr sz="1300" spc="25" dirty="0">
                <a:latin typeface="Times New Roman"/>
                <a:cs typeface="Times New Roman"/>
              </a:rPr>
              <a:t>of </a:t>
            </a:r>
            <a:r>
              <a:rPr sz="1300" spc="-5" dirty="0">
                <a:latin typeface="Times New Roman"/>
                <a:cs typeface="Times New Roman"/>
              </a:rPr>
              <a:t>products </a:t>
            </a:r>
            <a:r>
              <a:rPr sz="1300" spc="-10" dirty="0">
                <a:latin typeface="Times New Roman"/>
                <a:cs typeface="Times New Roman"/>
              </a:rPr>
              <a:t>impact </a:t>
            </a:r>
            <a:r>
              <a:rPr sz="1300" spc="-5" dirty="0">
                <a:latin typeface="Times New Roman"/>
                <a:cs typeface="Times New Roman"/>
              </a:rPr>
              <a:t>consumer behavior. </a:t>
            </a:r>
            <a:r>
              <a:rPr lang="en-US" sz="1300" spc="-5" dirty="0">
                <a:latin typeface="Times New Roman"/>
                <a:cs typeface="Times New Roman"/>
              </a:rPr>
              <a:t>C</a:t>
            </a:r>
            <a:r>
              <a:rPr sz="1300" spc="-5" dirty="0">
                <a:latin typeface="Times New Roman"/>
                <a:cs typeface="Times New Roman"/>
              </a:rPr>
              <a:t>onvenience</a:t>
            </a:r>
            <a:r>
              <a:rPr sz="1300" spc="235" dirty="0">
                <a:latin typeface="Times New Roman"/>
                <a:cs typeface="Times New Roman"/>
              </a:rPr>
              <a:t> </a:t>
            </a:r>
            <a:r>
              <a:rPr sz="1300" spc="25" dirty="0">
                <a:latin typeface="Times New Roman"/>
                <a:cs typeface="Times New Roman"/>
              </a:rPr>
              <a:t>of</a:t>
            </a:r>
            <a:r>
              <a:rPr sz="1300" spc="15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purchase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(online</a:t>
            </a:r>
            <a:r>
              <a:rPr sz="1300" spc="2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vs.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offline),</a:t>
            </a:r>
            <a:r>
              <a:rPr sz="1300" spc="2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retail</a:t>
            </a:r>
            <a:r>
              <a:rPr sz="1300" spc="24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location,</a:t>
            </a:r>
            <a:r>
              <a:rPr sz="1300" spc="29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and</a:t>
            </a:r>
            <a:r>
              <a:rPr sz="1300" spc="29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ease</a:t>
            </a:r>
            <a:r>
              <a:rPr sz="1300" spc="150" dirty="0">
                <a:latin typeface="Times New Roman"/>
                <a:cs typeface="Times New Roman"/>
              </a:rPr>
              <a:t> </a:t>
            </a:r>
            <a:r>
              <a:rPr sz="1300" spc="25" dirty="0">
                <a:latin typeface="Times New Roman"/>
                <a:cs typeface="Times New Roman"/>
              </a:rPr>
              <a:t>of</a:t>
            </a:r>
            <a:r>
              <a:rPr sz="1300" spc="229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access</a:t>
            </a:r>
            <a:r>
              <a:rPr sz="1300" spc="2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to</a:t>
            </a:r>
            <a:r>
              <a:rPr lang="en-US"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products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25" dirty="0">
                <a:latin typeface="Times New Roman"/>
                <a:cs typeface="Times New Roman"/>
              </a:rPr>
              <a:t>or </a:t>
            </a:r>
            <a:r>
              <a:rPr sz="1300" spc="-10" dirty="0">
                <a:latin typeface="Times New Roman"/>
                <a:cs typeface="Times New Roman"/>
              </a:rPr>
              <a:t>services</a:t>
            </a:r>
            <a:endParaRPr lang="en-US" sz="1300" spc="-10" dirty="0">
              <a:latin typeface="Times New Roman"/>
              <a:cs typeface="Times New Roman"/>
            </a:endParaRPr>
          </a:p>
          <a:p>
            <a:pPr marL="12065" algn="just">
              <a:lnSpc>
                <a:spcPts val="1664"/>
              </a:lnSpc>
              <a:spcBef>
                <a:spcPts val="50"/>
              </a:spcBef>
              <a:tabLst>
                <a:tab pos="194310" algn="l"/>
              </a:tabLst>
            </a:pPr>
            <a:endParaRPr lang="en-US" sz="1300" spc="5" dirty="0">
              <a:latin typeface="Times New Roman"/>
              <a:cs typeface="Times New Roman"/>
            </a:endParaRPr>
          </a:p>
          <a:p>
            <a:pPr marL="12700" algn="just">
              <a:lnSpc>
                <a:spcPts val="1664"/>
              </a:lnSpc>
              <a:spcBef>
                <a:spcPts val="125"/>
              </a:spcBef>
            </a:pPr>
            <a:r>
              <a:rPr lang="en-US" sz="1300" spc="-10" dirty="0">
                <a:latin typeface="Times New Roman"/>
                <a:cs typeface="Times New Roman"/>
              </a:rPr>
              <a:t>4.</a:t>
            </a:r>
            <a:r>
              <a:rPr lang="en-US" sz="1300" spc="20" dirty="0">
                <a:latin typeface="Times New Roman"/>
                <a:cs typeface="Times New Roman"/>
              </a:rPr>
              <a:t> </a:t>
            </a:r>
            <a:r>
              <a:rPr lang="en-US" sz="1300" spc="-5" dirty="0">
                <a:latin typeface="Times New Roman"/>
                <a:cs typeface="Times New Roman"/>
              </a:rPr>
              <a:t>Promotion: </a:t>
            </a:r>
            <a:r>
              <a:rPr lang="en-US" sz="1300" spc="-10" dirty="0">
                <a:latin typeface="Times New Roman"/>
                <a:cs typeface="Times New Roman"/>
              </a:rPr>
              <a:t>Advertisements,</a:t>
            </a:r>
            <a:r>
              <a:rPr lang="en-US" sz="1300" spc="-5" dirty="0">
                <a:latin typeface="Times New Roman"/>
                <a:cs typeface="Times New Roman"/>
              </a:rPr>
              <a:t> </a:t>
            </a:r>
            <a:r>
              <a:rPr lang="en-US" sz="1300" spc="-10" dirty="0">
                <a:latin typeface="Times New Roman"/>
                <a:cs typeface="Times New Roman"/>
              </a:rPr>
              <a:t>endorsements,</a:t>
            </a:r>
            <a:r>
              <a:rPr lang="en-US" sz="1300" spc="-5" dirty="0">
                <a:latin typeface="Times New Roman"/>
                <a:cs typeface="Times New Roman"/>
              </a:rPr>
              <a:t> </a:t>
            </a:r>
            <a:r>
              <a:rPr lang="en-US" sz="1300" spc="-10" dirty="0">
                <a:latin typeface="Times New Roman"/>
                <a:cs typeface="Times New Roman"/>
              </a:rPr>
              <a:t>social</a:t>
            </a:r>
            <a:r>
              <a:rPr lang="en-US" sz="1300" spc="-5" dirty="0">
                <a:latin typeface="Times New Roman"/>
                <a:cs typeface="Times New Roman"/>
              </a:rPr>
              <a:t> media</a:t>
            </a:r>
            <a:r>
              <a:rPr lang="en-US" sz="1300" dirty="0">
                <a:latin typeface="Times New Roman"/>
                <a:cs typeface="Times New Roman"/>
              </a:rPr>
              <a:t> </a:t>
            </a:r>
            <a:r>
              <a:rPr lang="en-US" sz="1300" spc="-5" dirty="0">
                <a:latin typeface="Times New Roman"/>
                <a:cs typeface="Times New Roman"/>
              </a:rPr>
              <a:t>campaigns,</a:t>
            </a:r>
            <a:r>
              <a:rPr lang="en-US" sz="1300" dirty="0">
                <a:latin typeface="Times New Roman"/>
                <a:cs typeface="Times New Roman"/>
              </a:rPr>
              <a:t> </a:t>
            </a:r>
            <a:r>
              <a:rPr lang="en-US" sz="1300" spc="-15" dirty="0">
                <a:latin typeface="Times New Roman"/>
                <a:cs typeface="Times New Roman"/>
              </a:rPr>
              <a:t>and</a:t>
            </a:r>
            <a:r>
              <a:rPr lang="en-US" sz="1300" spc="-10" dirty="0">
                <a:latin typeface="Times New Roman"/>
                <a:cs typeface="Times New Roman"/>
              </a:rPr>
              <a:t> </a:t>
            </a:r>
            <a:r>
              <a:rPr lang="en-US" sz="1300" spc="-5" dirty="0">
                <a:latin typeface="Times New Roman"/>
                <a:cs typeface="Times New Roman"/>
              </a:rPr>
              <a:t>other </a:t>
            </a:r>
            <a:r>
              <a:rPr lang="en-US" sz="1300" dirty="0">
                <a:latin typeface="Times New Roman"/>
                <a:cs typeface="Times New Roman"/>
              </a:rPr>
              <a:t> </a:t>
            </a:r>
            <a:r>
              <a:rPr lang="en-US" sz="1300" spc="-5" dirty="0">
                <a:latin typeface="Times New Roman"/>
                <a:cs typeface="Times New Roman"/>
              </a:rPr>
              <a:t>promotional</a:t>
            </a:r>
            <a:r>
              <a:rPr lang="en-US" sz="1300" spc="15" dirty="0">
                <a:latin typeface="Times New Roman"/>
                <a:cs typeface="Times New Roman"/>
              </a:rPr>
              <a:t> </a:t>
            </a:r>
            <a:r>
              <a:rPr lang="en-US" sz="1300" spc="-10" dirty="0">
                <a:latin typeface="Times New Roman"/>
                <a:cs typeface="Times New Roman"/>
              </a:rPr>
              <a:t>efforts</a:t>
            </a:r>
            <a:r>
              <a:rPr lang="en-US" sz="1300" dirty="0">
                <a:latin typeface="Times New Roman"/>
                <a:cs typeface="Times New Roman"/>
              </a:rPr>
              <a:t> </a:t>
            </a:r>
            <a:r>
              <a:rPr lang="en-US" sz="1300" spc="10" dirty="0">
                <a:latin typeface="Times New Roman"/>
                <a:cs typeface="Times New Roman"/>
              </a:rPr>
              <a:t>shape</a:t>
            </a:r>
            <a:r>
              <a:rPr lang="en-US" sz="1300" spc="-80" dirty="0">
                <a:latin typeface="Times New Roman"/>
                <a:cs typeface="Times New Roman"/>
              </a:rPr>
              <a:t> </a:t>
            </a:r>
            <a:r>
              <a:rPr lang="en-US" sz="1300" spc="5" dirty="0">
                <a:latin typeface="Times New Roman"/>
                <a:cs typeface="Times New Roman"/>
              </a:rPr>
              <a:t>consumer</a:t>
            </a:r>
            <a:r>
              <a:rPr lang="en-US" sz="1300" spc="-5" dirty="0">
                <a:latin typeface="Times New Roman"/>
                <a:cs typeface="Times New Roman"/>
              </a:rPr>
              <a:t> </a:t>
            </a:r>
            <a:r>
              <a:rPr lang="en-US" sz="1300" spc="-15" dirty="0">
                <a:latin typeface="Times New Roman"/>
                <a:cs typeface="Times New Roman"/>
              </a:rPr>
              <a:t>attitudes,</a:t>
            </a:r>
            <a:r>
              <a:rPr lang="en-US" sz="1300" spc="50" dirty="0">
                <a:latin typeface="Times New Roman"/>
                <a:cs typeface="Times New Roman"/>
              </a:rPr>
              <a:t> </a:t>
            </a:r>
            <a:r>
              <a:rPr lang="en-US" sz="1300" spc="-5" dirty="0">
                <a:latin typeface="Times New Roman"/>
                <a:cs typeface="Times New Roman"/>
              </a:rPr>
              <a:t>preferences,</a:t>
            </a:r>
            <a:r>
              <a:rPr lang="en-US" sz="1300" spc="55" dirty="0">
                <a:latin typeface="Times New Roman"/>
                <a:cs typeface="Times New Roman"/>
              </a:rPr>
              <a:t> </a:t>
            </a:r>
            <a:r>
              <a:rPr lang="en-US" sz="1300" spc="-15" dirty="0">
                <a:latin typeface="Times New Roman"/>
                <a:cs typeface="Times New Roman"/>
              </a:rPr>
              <a:t>and</a:t>
            </a:r>
            <a:r>
              <a:rPr lang="en-US" sz="1300" spc="65" dirty="0">
                <a:latin typeface="Times New Roman"/>
                <a:cs typeface="Times New Roman"/>
              </a:rPr>
              <a:t> </a:t>
            </a:r>
            <a:r>
              <a:rPr lang="en-US" sz="1300" dirty="0">
                <a:latin typeface="Times New Roman"/>
                <a:cs typeface="Times New Roman"/>
              </a:rPr>
              <a:t>perceptions,</a:t>
            </a:r>
            <a:r>
              <a:rPr lang="en-US" sz="1300" spc="355" dirty="0">
                <a:latin typeface="Times New Roman"/>
                <a:cs typeface="Times New Roman"/>
              </a:rPr>
              <a:t> </a:t>
            </a:r>
            <a:r>
              <a:rPr lang="en-US" sz="1300" spc="-5" dirty="0">
                <a:latin typeface="Times New Roman"/>
                <a:cs typeface="Times New Roman"/>
              </a:rPr>
              <a:t>brand </a:t>
            </a:r>
            <a:r>
              <a:rPr lang="en-US" sz="1300" dirty="0">
                <a:latin typeface="Times New Roman"/>
                <a:cs typeface="Times New Roman"/>
              </a:rPr>
              <a:t> awareness,</a:t>
            </a:r>
            <a:r>
              <a:rPr lang="en-US" sz="1300" spc="5" dirty="0">
                <a:latin typeface="Times New Roman"/>
                <a:cs typeface="Times New Roman"/>
              </a:rPr>
              <a:t> </a:t>
            </a:r>
            <a:r>
              <a:rPr lang="en-US" sz="1300" spc="-15" dirty="0">
                <a:latin typeface="Times New Roman"/>
                <a:cs typeface="Times New Roman"/>
              </a:rPr>
              <a:t>and</a:t>
            </a:r>
            <a:r>
              <a:rPr lang="en-US" sz="1300" spc="-10" dirty="0">
                <a:latin typeface="Times New Roman"/>
                <a:cs typeface="Times New Roman"/>
              </a:rPr>
              <a:t> </a:t>
            </a:r>
            <a:r>
              <a:rPr lang="en-US" sz="1300" spc="-5" dirty="0">
                <a:latin typeface="Times New Roman"/>
                <a:cs typeface="Times New Roman"/>
              </a:rPr>
              <a:t>purchase </a:t>
            </a:r>
            <a:r>
              <a:rPr lang="en-US" sz="1300" dirty="0">
                <a:latin typeface="Times New Roman"/>
                <a:cs typeface="Times New Roman"/>
              </a:rPr>
              <a:t>decisions.</a:t>
            </a:r>
          </a:p>
          <a:p>
            <a:pPr marL="12700" algn="just">
              <a:lnSpc>
                <a:spcPts val="1664"/>
              </a:lnSpc>
              <a:spcBef>
                <a:spcPts val="125"/>
              </a:spcBef>
            </a:pPr>
            <a:endParaRPr lang="en-US" sz="1300" dirty="0">
              <a:latin typeface="Times New Roman"/>
              <a:cs typeface="Times New Roman"/>
            </a:endParaRPr>
          </a:p>
          <a:p>
            <a:pPr marL="117475" indent="-105410" algn="just">
              <a:lnSpc>
                <a:spcPts val="1655"/>
              </a:lnSpc>
              <a:buChar char="-"/>
              <a:tabLst>
                <a:tab pos="118110" algn="l"/>
              </a:tabLst>
            </a:pPr>
            <a:r>
              <a:rPr lang="en-US" sz="1300" spc="-10" dirty="0">
                <a:latin typeface="Times New Roman"/>
                <a:cs typeface="Times New Roman"/>
              </a:rPr>
              <a:t>Integrated Effect: The combination and coordination of the 4Ps: a well-designed product complemented by an appropriate  price point, promoted through effective marketing channels, and made easily available, can attract and  persuade consumers more effectively.</a:t>
            </a:r>
          </a:p>
          <a:p>
            <a:pPr marL="146685" marR="22860" indent="-146685" algn="just">
              <a:lnSpc>
                <a:spcPts val="1650"/>
              </a:lnSpc>
              <a:spcBef>
                <a:spcPts val="85"/>
              </a:spcBef>
              <a:buChar char="-"/>
              <a:tabLst>
                <a:tab pos="146685" algn="l"/>
              </a:tabLst>
            </a:pPr>
            <a:r>
              <a:rPr lang="en-US" sz="1300" spc="-10" dirty="0">
                <a:latin typeface="Times New Roman"/>
                <a:cs typeface="Times New Roman"/>
              </a:rPr>
              <a:t>Segment-Specific Effect: Tailoring the marketing mix elements to different consumer segments: For instance, pricing strategies might be adjusted to suit different income segments, while promotional tactics might vary based on demographics or psychographics.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67275" y="9525"/>
            <a:ext cx="4276725" cy="2409825"/>
            <a:chOff x="4867275" y="9525"/>
            <a:chExt cx="4276725" cy="2409825"/>
          </a:xfrm>
        </p:grpSpPr>
        <p:sp>
          <p:nvSpPr>
            <p:cNvPr id="3" name="object 3"/>
            <p:cNvSpPr/>
            <p:nvPr/>
          </p:nvSpPr>
          <p:spPr>
            <a:xfrm>
              <a:off x="8905875" y="9524"/>
              <a:ext cx="123825" cy="2409825"/>
            </a:xfrm>
            <a:custGeom>
              <a:avLst/>
              <a:gdLst/>
              <a:ahLst/>
              <a:cxnLst/>
              <a:rect l="l" t="t" r="r" b="b"/>
              <a:pathLst>
                <a:path w="123825" h="2409825">
                  <a:moveTo>
                    <a:pt x="123825" y="238125"/>
                  </a:moveTo>
                  <a:lnTo>
                    <a:pt x="0" y="238125"/>
                  </a:lnTo>
                  <a:lnTo>
                    <a:pt x="0" y="2409825"/>
                  </a:lnTo>
                  <a:lnTo>
                    <a:pt x="123825" y="2409825"/>
                  </a:lnTo>
                  <a:lnTo>
                    <a:pt x="123825" y="238125"/>
                  </a:lnTo>
                  <a:close/>
                </a:path>
                <a:path w="123825" h="2409825">
                  <a:moveTo>
                    <a:pt x="123825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123825" y="9525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67275" y="104775"/>
              <a:ext cx="4276725" cy="142875"/>
            </a:xfrm>
            <a:custGeom>
              <a:avLst/>
              <a:gdLst/>
              <a:ahLst/>
              <a:cxnLst/>
              <a:rect l="l" t="t" r="r" b="b"/>
              <a:pathLst>
                <a:path w="4276725" h="142875">
                  <a:moveTo>
                    <a:pt x="4276725" y="0"/>
                  </a:moveTo>
                  <a:lnTo>
                    <a:pt x="0" y="0"/>
                  </a:lnTo>
                  <a:lnTo>
                    <a:pt x="0" y="142875"/>
                  </a:lnTo>
                  <a:lnTo>
                    <a:pt x="4276725" y="142875"/>
                  </a:lnTo>
                  <a:lnTo>
                    <a:pt x="4276725" y="0"/>
                  </a:lnTo>
                  <a:close/>
                </a:path>
              </a:pathLst>
            </a:custGeom>
            <a:solidFill>
              <a:srgbClr val="FCEB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2400" y="9525"/>
            <a:ext cx="123825" cy="2771775"/>
            <a:chOff x="152400" y="9525"/>
            <a:chExt cx="123825" cy="2771775"/>
          </a:xfrm>
        </p:grpSpPr>
        <p:sp>
          <p:nvSpPr>
            <p:cNvPr id="6" name="object 6"/>
            <p:cNvSpPr/>
            <p:nvPr/>
          </p:nvSpPr>
          <p:spPr>
            <a:xfrm>
              <a:off x="152400" y="9525"/>
              <a:ext cx="123825" cy="2409825"/>
            </a:xfrm>
            <a:custGeom>
              <a:avLst/>
              <a:gdLst/>
              <a:ahLst/>
              <a:cxnLst/>
              <a:rect l="l" t="t" r="r" b="b"/>
              <a:pathLst>
                <a:path w="123825" h="2409825">
                  <a:moveTo>
                    <a:pt x="123825" y="0"/>
                  </a:moveTo>
                  <a:lnTo>
                    <a:pt x="0" y="0"/>
                  </a:lnTo>
                  <a:lnTo>
                    <a:pt x="0" y="2409825"/>
                  </a:lnTo>
                  <a:lnTo>
                    <a:pt x="123825" y="240982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FCEB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312" y="14350"/>
              <a:ext cx="0" cy="2767330"/>
            </a:xfrm>
            <a:custGeom>
              <a:avLst/>
              <a:gdLst/>
              <a:ahLst/>
              <a:cxnLst/>
              <a:rect l="l" t="t" r="r" b="b"/>
              <a:pathLst>
                <a:path h="2767330">
                  <a:moveTo>
                    <a:pt x="0" y="0"/>
                  </a:moveTo>
                  <a:lnTo>
                    <a:pt x="0" y="2766822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176776" y="14350"/>
            <a:ext cx="4965065" cy="2767330"/>
            <a:chOff x="4176776" y="14350"/>
            <a:chExt cx="4965065" cy="2767330"/>
          </a:xfrm>
        </p:grpSpPr>
        <p:sp>
          <p:nvSpPr>
            <p:cNvPr id="9" name="object 9"/>
            <p:cNvSpPr/>
            <p:nvPr/>
          </p:nvSpPr>
          <p:spPr>
            <a:xfrm>
              <a:off x="4176776" y="176275"/>
              <a:ext cx="4965065" cy="0"/>
            </a:xfrm>
            <a:custGeom>
              <a:avLst/>
              <a:gdLst/>
              <a:ahLst/>
              <a:cxnLst/>
              <a:rect l="l" t="t" r="r" b="b"/>
              <a:pathLst>
                <a:path w="4965065">
                  <a:moveTo>
                    <a:pt x="4964938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77248" y="14350"/>
              <a:ext cx="635" cy="2767330"/>
            </a:xfrm>
            <a:custGeom>
              <a:avLst/>
              <a:gdLst/>
              <a:ahLst/>
              <a:cxnLst/>
              <a:rect l="l" t="t" r="r" b="b"/>
              <a:pathLst>
                <a:path w="634" h="2767330">
                  <a:moveTo>
                    <a:pt x="126" y="0"/>
                  </a:moveTo>
                  <a:lnTo>
                    <a:pt x="0" y="2766822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7349" y="186436"/>
            <a:ext cx="8538081" cy="7543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5"/>
              </a:spcBef>
              <a:tabLst>
                <a:tab pos="593725" algn="l"/>
                <a:tab pos="2043430" algn="l"/>
                <a:tab pos="3263900" algn="l"/>
                <a:tab pos="4370070" algn="l"/>
                <a:tab pos="5008880" algn="l"/>
                <a:tab pos="6524625" algn="l"/>
                <a:tab pos="6991984" algn="l"/>
              </a:tabLst>
            </a:pPr>
            <a:r>
              <a:rPr sz="2300" b="0" dirty="0">
                <a:latin typeface="Times New Roman"/>
                <a:cs typeface="Times New Roman"/>
              </a:rPr>
              <a:t>1</a:t>
            </a:r>
            <a:r>
              <a:rPr sz="2300" b="0" spc="-5" dirty="0">
                <a:latin typeface="Times New Roman"/>
                <a:cs typeface="Times New Roman"/>
              </a:rPr>
              <a:t>.</a:t>
            </a:r>
            <a:r>
              <a:rPr sz="2300" b="0" dirty="0">
                <a:latin typeface="Times New Roman"/>
                <a:cs typeface="Times New Roman"/>
              </a:rPr>
              <a:t>6	</a:t>
            </a:r>
            <a:r>
              <a:rPr sz="2300" b="0" spc="-30" dirty="0">
                <a:latin typeface="Times New Roman"/>
                <a:cs typeface="Times New Roman"/>
              </a:rPr>
              <a:t>C</a:t>
            </a:r>
            <a:r>
              <a:rPr sz="2300" b="0" dirty="0">
                <a:latin typeface="Times New Roman"/>
                <a:cs typeface="Times New Roman"/>
              </a:rPr>
              <a:t>on</a:t>
            </a:r>
            <a:r>
              <a:rPr sz="2300" b="0" spc="-35" dirty="0">
                <a:latin typeface="Times New Roman"/>
                <a:cs typeface="Times New Roman"/>
              </a:rPr>
              <a:t>s</a:t>
            </a:r>
            <a:r>
              <a:rPr sz="2300" b="0" spc="70" dirty="0">
                <a:latin typeface="Times New Roman"/>
                <a:cs typeface="Times New Roman"/>
              </a:rPr>
              <a:t>u</a:t>
            </a:r>
            <a:r>
              <a:rPr sz="2300" b="0" spc="-70" dirty="0">
                <a:latin typeface="Times New Roman"/>
                <a:cs typeface="Times New Roman"/>
              </a:rPr>
              <a:t>m</a:t>
            </a:r>
            <a:r>
              <a:rPr sz="2300" b="0" spc="-15" dirty="0">
                <a:latin typeface="Times New Roman"/>
                <a:cs typeface="Times New Roman"/>
              </a:rPr>
              <a:t>e</a:t>
            </a:r>
            <a:r>
              <a:rPr sz="2300" b="0" dirty="0">
                <a:latin typeface="Times New Roman"/>
                <a:cs typeface="Times New Roman"/>
              </a:rPr>
              <a:t>r	d</a:t>
            </a:r>
            <a:r>
              <a:rPr sz="2300" b="0" spc="-20" dirty="0">
                <a:latin typeface="Times New Roman"/>
                <a:cs typeface="Times New Roman"/>
              </a:rPr>
              <a:t>ec</a:t>
            </a:r>
            <a:r>
              <a:rPr sz="2300" b="0" spc="75" dirty="0">
                <a:latin typeface="Times New Roman"/>
                <a:cs typeface="Times New Roman"/>
              </a:rPr>
              <a:t>i</a:t>
            </a:r>
            <a:r>
              <a:rPr sz="2300" b="0" spc="-114" dirty="0">
                <a:latin typeface="Times New Roman"/>
                <a:cs typeface="Times New Roman"/>
              </a:rPr>
              <a:t>s</a:t>
            </a:r>
            <a:r>
              <a:rPr sz="2300" b="0" dirty="0">
                <a:latin typeface="Times New Roman"/>
                <a:cs typeface="Times New Roman"/>
              </a:rPr>
              <a:t>i</a:t>
            </a:r>
            <a:r>
              <a:rPr sz="2300" b="0" spc="75" dirty="0">
                <a:latin typeface="Times New Roman"/>
                <a:cs typeface="Times New Roman"/>
              </a:rPr>
              <a:t>o</a:t>
            </a:r>
            <a:r>
              <a:rPr sz="2300" b="0" dirty="0">
                <a:latin typeface="Times New Roman"/>
                <a:cs typeface="Times New Roman"/>
              </a:rPr>
              <a:t>n	</a:t>
            </a:r>
            <a:r>
              <a:rPr sz="2300" b="0" spc="-70" dirty="0">
                <a:latin typeface="Times New Roman"/>
                <a:cs typeface="Times New Roman"/>
              </a:rPr>
              <a:t>m</a:t>
            </a:r>
            <a:r>
              <a:rPr sz="2300" b="0" spc="-20" dirty="0">
                <a:latin typeface="Times New Roman"/>
                <a:cs typeface="Times New Roman"/>
              </a:rPr>
              <a:t>a</a:t>
            </a:r>
            <a:r>
              <a:rPr sz="2300" b="0" dirty="0">
                <a:latin typeface="Times New Roman"/>
                <a:cs typeface="Times New Roman"/>
              </a:rPr>
              <a:t>k</a:t>
            </a:r>
            <a:r>
              <a:rPr sz="2300" b="0" spc="75" dirty="0">
                <a:latin typeface="Times New Roman"/>
                <a:cs typeface="Times New Roman"/>
              </a:rPr>
              <a:t>i</a:t>
            </a:r>
            <a:r>
              <a:rPr sz="2300" b="0" dirty="0">
                <a:latin typeface="Times New Roman"/>
                <a:cs typeface="Times New Roman"/>
              </a:rPr>
              <a:t>ng	</a:t>
            </a:r>
            <a:r>
              <a:rPr sz="2300" b="0" spc="55" dirty="0">
                <a:latin typeface="Times New Roman"/>
                <a:cs typeface="Times New Roman"/>
              </a:rPr>
              <a:t>a</a:t>
            </a:r>
            <a:r>
              <a:rPr sz="2300" b="0" spc="-80" dirty="0">
                <a:latin typeface="Times New Roman"/>
                <a:cs typeface="Times New Roman"/>
              </a:rPr>
              <a:t>n</a:t>
            </a:r>
            <a:r>
              <a:rPr sz="2300" b="0" dirty="0">
                <a:latin typeface="Times New Roman"/>
                <a:cs typeface="Times New Roman"/>
              </a:rPr>
              <a:t>d	</a:t>
            </a:r>
            <a:r>
              <a:rPr sz="2300" b="0" spc="75" dirty="0">
                <a:latin typeface="Times New Roman"/>
                <a:cs typeface="Times New Roman"/>
              </a:rPr>
              <a:t>i</a:t>
            </a:r>
            <a:r>
              <a:rPr sz="2300" b="0" spc="-80" dirty="0">
                <a:latin typeface="Times New Roman"/>
                <a:cs typeface="Times New Roman"/>
              </a:rPr>
              <a:t>n</a:t>
            </a:r>
            <a:r>
              <a:rPr sz="2300" b="0" dirty="0">
                <a:latin typeface="Times New Roman"/>
                <a:cs typeface="Times New Roman"/>
              </a:rPr>
              <a:t>t</a:t>
            </a:r>
            <a:r>
              <a:rPr sz="2300" b="0" spc="60" dirty="0">
                <a:latin typeface="Times New Roman"/>
                <a:cs typeface="Times New Roman"/>
              </a:rPr>
              <a:t>e</a:t>
            </a:r>
            <a:r>
              <a:rPr sz="2300" b="0" spc="-80" dirty="0">
                <a:latin typeface="Times New Roman"/>
                <a:cs typeface="Times New Roman"/>
              </a:rPr>
              <a:t>g</a:t>
            </a:r>
            <a:r>
              <a:rPr sz="2300" b="0" spc="20" dirty="0">
                <a:latin typeface="Times New Roman"/>
                <a:cs typeface="Times New Roman"/>
              </a:rPr>
              <a:t>r</a:t>
            </a:r>
            <a:r>
              <a:rPr sz="2300" b="0" spc="-20" dirty="0">
                <a:latin typeface="Times New Roman"/>
                <a:cs typeface="Times New Roman"/>
              </a:rPr>
              <a:t>a</a:t>
            </a:r>
            <a:r>
              <a:rPr sz="2300" b="0" dirty="0">
                <a:latin typeface="Times New Roman"/>
                <a:cs typeface="Times New Roman"/>
              </a:rPr>
              <a:t>t</a:t>
            </a:r>
            <a:r>
              <a:rPr sz="2300" b="0" spc="5" dirty="0">
                <a:latin typeface="Times New Roman"/>
                <a:cs typeface="Times New Roman"/>
              </a:rPr>
              <a:t>i</a:t>
            </a:r>
            <a:r>
              <a:rPr sz="2300" b="0" dirty="0">
                <a:latin typeface="Times New Roman"/>
                <a:cs typeface="Times New Roman"/>
              </a:rPr>
              <a:t>on	</a:t>
            </a:r>
            <a:r>
              <a:rPr sz="2300" b="0" spc="70" dirty="0">
                <a:latin typeface="Times New Roman"/>
                <a:cs typeface="Times New Roman"/>
              </a:rPr>
              <a:t>o</a:t>
            </a:r>
            <a:r>
              <a:rPr sz="2300" b="0" dirty="0">
                <a:latin typeface="Times New Roman"/>
                <a:cs typeface="Times New Roman"/>
              </a:rPr>
              <a:t>f	</a:t>
            </a:r>
            <a:r>
              <a:rPr sz="2300" b="0" spc="-75" dirty="0">
                <a:latin typeface="Times New Roman"/>
                <a:cs typeface="Times New Roman"/>
              </a:rPr>
              <a:t>v</a:t>
            </a:r>
            <a:r>
              <a:rPr sz="2300" b="0" spc="-15" dirty="0">
                <a:latin typeface="Times New Roman"/>
                <a:cs typeface="Times New Roman"/>
              </a:rPr>
              <a:t>a</a:t>
            </a:r>
            <a:r>
              <a:rPr sz="2300" b="0" spc="20" dirty="0">
                <a:latin typeface="Times New Roman"/>
                <a:cs typeface="Times New Roman"/>
              </a:rPr>
              <a:t>r</a:t>
            </a:r>
            <a:r>
              <a:rPr sz="2300" b="0" dirty="0">
                <a:latin typeface="Times New Roman"/>
                <a:cs typeface="Times New Roman"/>
              </a:rPr>
              <a:t>i</a:t>
            </a:r>
            <a:r>
              <a:rPr sz="2300" b="0" spc="75" dirty="0">
                <a:latin typeface="Times New Roman"/>
                <a:cs typeface="Times New Roman"/>
              </a:rPr>
              <a:t>o</a:t>
            </a:r>
            <a:r>
              <a:rPr sz="2300" b="0" dirty="0">
                <a:latin typeface="Times New Roman"/>
                <a:cs typeface="Times New Roman"/>
              </a:rPr>
              <a:t>us  </a:t>
            </a:r>
            <a:r>
              <a:rPr sz="2300" b="0" spc="-20" dirty="0">
                <a:latin typeface="Times New Roman"/>
                <a:cs typeface="Times New Roman"/>
              </a:rPr>
              <a:t>disciplines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820" y="1012761"/>
            <a:ext cx="8575675" cy="353282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675" indent="-181610" algn="just">
              <a:lnSpc>
                <a:spcPct val="150000"/>
              </a:lnSpc>
              <a:spcBef>
                <a:spcPts val="1250"/>
              </a:spcBef>
              <a:buAutoNum type="arabicPeriod"/>
              <a:tabLst>
                <a:tab pos="194310" algn="l"/>
              </a:tabLst>
            </a:pPr>
            <a:r>
              <a:rPr sz="1400" spc="-5" dirty="0">
                <a:latin typeface="Times New Roman"/>
                <a:cs typeface="Times New Roman"/>
              </a:rPr>
              <a:t>Psychology:</a:t>
            </a:r>
            <a:r>
              <a:rPr lang="en-US"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 delves into how</a:t>
            </a:r>
            <a:r>
              <a:rPr lang="en-US"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individuals perceive information, make judgments, form preferences</a:t>
            </a:r>
            <a:r>
              <a:rPr lang="en-US" sz="1400" spc="-5" dirty="0">
                <a:latin typeface="Times New Roman"/>
                <a:cs typeface="Times New Roman"/>
              </a:rPr>
              <a:t>. </a:t>
            </a:r>
            <a:r>
              <a:rPr sz="1400" spc="-5" dirty="0">
                <a:latin typeface="Times New Roman"/>
                <a:cs typeface="Times New Roman"/>
              </a:rPr>
              <a:t>Concepts like perception, motivation, learning, memory, and emotions significantly impact consumer  choices.</a:t>
            </a:r>
          </a:p>
          <a:p>
            <a:pPr marL="193675" indent="-181610" algn="just">
              <a:lnSpc>
                <a:spcPct val="150000"/>
              </a:lnSpc>
              <a:buAutoNum type="arabicPeriod" startAt="2"/>
              <a:tabLst>
                <a:tab pos="194310" algn="l"/>
              </a:tabLst>
            </a:pPr>
            <a:r>
              <a:rPr sz="1400" spc="-5" dirty="0">
                <a:latin typeface="Times New Roman"/>
                <a:cs typeface="Times New Roman"/>
              </a:rPr>
              <a:t>Behavioral Economics:</a:t>
            </a:r>
            <a:r>
              <a:rPr lang="en-US"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combines insights from economics and psychology to understand irrational behaviors </a:t>
            </a:r>
            <a:r>
              <a:rPr lang="en-US" sz="1400" spc="-5" dirty="0">
                <a:latin typeface="Times New Roman"/>
                <a:cs typeface="Times New Roman"/>
              </a:rPr>
              <a:t>(</a:t>
            </a:r>
            <a:r>
              <a:rPr sz="1400" spc="-5" dirty="0">
                <a:latin typeface="Times New Roman"/>
                <a:cs typeface="Times New Roman"/>
              </a:rPr>
              <a:t>how individuals deviate from</a:t>
            </a:r>
            <a:r>
              <a:rPr lang="en-US"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rational decision-making models</a:t>
            </a:r>
            <a:r>
              <a:rPr lang="en-US" sz="1400" spc="-5" dirty="0">
                <a:latin typeface="Times New Roman"/>
                <a:cs typeface="Times New Roman"/>
              </a:rPr>
              <a:t>). </a:t>
            </a:r>
          </a:p>
          <a:p>
            <a:pPr marL="193675" indent="-181610" algn="just">
              <a:lnSpc>
                <a:spcPct val="150000"/>
              </a:lnSpc>
              <a:buAutoNum type="arabicPeriod" startAt="2"/>
              <a:tabLst>
                <a:tab pos="194310" algn="l"/>
              </a:tabLst>
            </a:pPr>
            <a:r>
              <a:rPr sz="1400" spc="-5" dirty="0">
                <a:latin typeface="Times New Roman"/>
                <a:cs typeface="Times New Roman"/>
              </a:rPr>
              <a:t>Sociology:</a:t>
            </a:r>
            <a:r>
              <a:rPr lang="en-US"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focus on societal and cultural influences on consumer behavior. They  study social structures, and cultural contexts that shape consumer preferences, behaviors, and  buying patterns.</a:t>
            </a:r>
            <a:endParaRPr lang="en-US" sz="1400" spc="-5" dirty="0">
              <a:latin typeface="Times New Roman"/>
              <a:cs typeface="Times New Roman"/>
            </a:endParaRPr>
          </a:p>
          <a:p>
            <a:pPr marL="193675" indent="-181610" algn="just">
              <a:lnSpc>
                <a:spcPct val="150000"/>
              </a:lnSpc>
              <a:buAutoNum type="arabicPeriod" startAt="2"/>
              <a:tabLst>
                <a:tab pos="194310" algn="l"/>
              </a:tabLst>
            </a:pPr>
            <a:r>
              <a:rPr lang="en-US" sz="1400" spc="-5" dirty="0">
                <a:latin typeface="Times New Roman"/>
                <a:cs typeface="Times New Roman"/>
              </a:rPr>
              <a:t>Data Analytics: offer tools and techniques to gather, analyze, and interpret large volumes of consumer data. They aid in understanding consumer preferences, behaviors, and trends through  data-driven insights, enabling businesses to personalize marketing strategies and optimize customer experiences.</a:t>
            </a:r>
          </a:p>
          <a:p>
            <a:pPr marL="193675" indent="-181610" algn="just">
              <a:lnSpc>
                <a:spcPct val="150000"/>
              </a:lnSpc>
              <a:buAutoNum type="arabicPeriod" startAt="2"/>
              <a:tabLst>
                <a:tab pos="194310" algn="l"/>
              </a:tabLst>
            </a:pPr>
            <a:r>
              <a:rPr lang="en-US" sz="1400" spc="-5" dirty="0">
                <a:latin typeface="Times New Roman"/>
                <a:cs typeface="Times New Roman"/>
              </a:rPr>
              <a:t>Environmental Studies and Sustainability: shed light on how consumer decisions are  influenced by environmental concerns, ethical considerations, and sustainability preferences. 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2400" y="9525"/>
            <a:ext cx="123825" cy="2409825"/>
          </a:xfrm>
          <a:custGeom>
            <a:avLst/>
            <a:gdLst/>
            <a:ahLst/>
            <a:cxnLst/>
            <a:rect l="l" t="t" r="r" b="b"/>
            <a:pathLst>
              <a:path w="123825" h="2409825">
                <a:moveTo>
                  <a:pt x="123825" y="0"/>
                </a:moveTo>
                <a:lnTo>
                  <a:pt x="0" y="0"/>
                </a:lnTo>
                <a:lnTo>
                  <a:pt x="0" y="2409825"/>
                </a:lnTo>
                <a:lnTo>
                  <a:pt x="123825" y="2409825"/>
                </a:lnTo>
                <a:lnTo>
                  <a:pt x="123825" y="0"/>
                </a:lnTo>
                <a:close/>
              </a:path>
            </a:pathLst>
          </a:custGeom>
          <a:solidFill>
            <a:srgbClr val="FCEB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4312" y="14350"/>
            <a:ext cx="0" cy="2767330"/>
          </a:xfrm>
          <a:custGeom>
            <a:avLst/>
            <a:gdLst/>
            <a:ahLst/>
            <a:cxnLst/>
            <a:rect l="l" t="t" r="r" b="b"/>
            <a:pathLst>
              <a:path h="2767330">
                <a:moveTo>
                  <a:pt x="0" y="0"/>
                </a:moveTo>
                <a:lnTo>
                  <a:pt x="0" y="2766822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6077" y="69214"/>
            <a:ext cx="479742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0" dirty="0">
                <a:latin typeface="Times New Roman"/>
                <a:cs typeface="Times New Roman"/>
              </a:rPr>
              <a:t>1.7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spc="-50" dirty="0">
                <a:latin typeface="Times New Roman"/>
                <a:cs typeface="Times New Roman"/>
              </a:rPr>
              <a:t>Consumer</a:t>
            </a:r>
            <a:r>
              <a:rPr sz="2400" b="0" spc="31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Times New Roman"/>
                <a:cs typeface="Times New Roman"/>
              </a:rPr>
              <a:t>decision</a:t>
            </a:r>
            <a:r>
              <a:rPr sz="2400" b="0" spc="135" dirty="0">
                <a:latin typeface="Times New Roman"/>
                <a:cs typeface="Times New Roman"/>
              </a:rPr>
              <a:t> </a:t>
            </a:r>
            <a:r>
              <a:rPr sz="2400" b="0" spc="-40" dirty="0">
                <a:latin typeface="Times New Roman"/>
                <a:cs typeface="Times New Roman"/>
              </a:rPr>
              <a:t>making</a:t>
            </a:r>
            <a:r>
              <a:rPr sz="2400" b="0" spc="22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274" y="1131387"/>
            <a:ext cx="8390414" cy="2880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74625" indent="-161925">
              <a:lnSpc>
                <a:spcPct val="150000"/>
              </a:lnSpc>
              <a:spcBef>
                <a:spcPts val="80"/>
              </a:spcBef>
              <a:buAutoNum type="arabicPeriod"/>
              <a:tabLst>
                <a:tab pos="174625" algn="l"/>
              </a:tabLst>
            </a:pPr>
            <a:r>
              <a:rPr sz="1400" spc="20" dirty="0">
                <a:latin typeface="Times New Roman"/>
                <a:cs typeface="Times New Roman"/>
              </a:rPr>
              <a:t>Recognition of Need:</a:t>
            </a:r>
            <a:r>
              <a:rPr lang="en-US" sz="1400" spc="2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This could arise from an internal trigger (such as hunger,</a:t>
            </a:r>
            <a:r>
              <a:rPr lang="en-US" sz="1400" spc="2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thirst, desire for self-improvement) or an external trigger (like advertising, social influences, or product  recommendations).</a:t>
            </a:r>
          </a:p>
          <a:p>
            <a:pPr marL="174625" indent="-161925">
              <a:lnSpc>
                <a:spcPct val="150000"/>
              </a:lnSpc>
              <a:spcBef>
                <a:spcPts val="5"/>
              </a:spcBef>
              <a:buAutoNum type="arabicPeriod" startAt="2"/>
              <a:tabLst>
                <a:tab pos="174625" algn="l"/>
              </a:tabLst>
            </a:pPr>
            <a:r>
              <a:rPr sz="1400" spc="20" dirty="0">
                <a:latin typeface="Times New Roman"/>
                <a:cs typeface="Times New Roman"/>
              </a:rPr>
              <a:t>Information Search:</a:t>
            </a:r>
            <a:r>
              <a:rPr lang="en-US" sz="1400" spc="2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consumers search for information to fulfill the need. They gather information  from personal experiences, online research, reviews,  advertisements</a:t>
            </a:r>
            <a:endParaRPr lang="en-US" sz="1400" spc="20" dirty="0">
              <a:latin typeface="Times New Roman"/>
              <a:cs typeface="Times New Roman"/>
            </a:endParaRPr>
          </a:p>
          <a:p>
            <a:pPr marL="174625" indent="-161925">
              <a:lnSpc>
                <a:spcPct val="150000"/>
              </a:lnSpc>
              <a:spcBef>
                <a:spcPts val="5"/>
              </a:spcBef>
              <a:buAutoNum type="arabicPeriod" startAt="2"/>
              <a:tabLst>
                <a:tab pos="174625" algn="l"/>
              </a:tabLst>
            </a:pPr>
            <a:r>
              <a:rPr sz="1400" spc="20" dirty="0">
                <a:latin typeface="Times New Roman"/>
                <a:cs typeface="Times New Roman"/>
              </a:rPr>
              <a:t>Evaluation of Alternatives:</a:t>
            </a:r>
            <a:r>
              <a:rPr lang="en-US" sz="1400" spc="2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They compare products or</a:t>
            </a:r>
            <a:r>
              <a:rPr lang="en-US" sz="1400" spc="2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services based on attributes such as price, quality, features, brand reputation, and benefits.</a:t>
            </a:r>
            <a:endParaRPr lang="en-US" sz="1400" spc="20" dirty="0">
              <a:latin typeface="Times New Roman"/>
              <a:cs typeface="Times New Roman"/>
            </a:endParaRPr>
          </a:p>
          <a:p>
            <a:pPr marL="174625" indent="-161925">
              <a:lnSpc>
                <a:spcPct val="150000"/>
              </a:lnSpc>
              <a:spcBef>
                <a:spcPts val="5"/>
              </a:spcBef>
              <a:buAutoNum type="arabicPeriod" startAt="2"/>
              <a:tabLst>
                <a:tab pos="174625" algn="l"/>
              </a:tabLst>
            </a:pPr>
            <a:r>
              <a:rPr sz="1400" spc="20" dirty="0">
                <a:latin typeface="Times New Roman"/>
                <a:cs typeface="Times New Roman"/>
              </a:rPr>
              <a:t>Purchase Decision:</a:t>
            </a:r>
            <a:r>
              <a:rPr lang="en-US" sz="1400" spc="20" dirty="0">
                <a:latin typeface="Times New Roman"/>
                <a:cs typeface="Times New Roman"/>
              </a:rPr>
              <a:t> P</a:t>
            </a:r>
            <a:r>
              <a:rPr sz="1400" spc="20" dirty="0">
                <a:latin typeface="Times New Roman"/>
                <a:cs typeface="Times New Roman"/>
              </a:rPr>
              <a:t>ricing, availability, convenience,  brand  loyalty, promotions.</a:t>
            </a:r>
            <a:endParaRPr lang="en-US" sz="1400" spc="20" dirty="0">
              <a:latin typeface="Times New Roman"/>
              <a:cs typeface="Times New Roman"/>
            </a:endParaRPr>
          </a:p>
          <a:p>
            <a:pPr marL="174625" indent="-161925">
              <a:lnSpc>
                <a:spcPct val="150000"/>
              </a:lnSpc>
              <a:spcBef>
                <a:spcPts val="5"/>
              </a:spcBef>
              <a:buAutoNum type="arabicPeriod" startAt="2"/>
              <a:tabLst>
                <a:tab pos="174625" algn="l"/>
              </a:tabLst>
            </a:pPr>
            <a:r>
              <a:rPr sz="1400" spc="20" dirty="0">
                <a:latin typeface="Times New Roman"/>
                <a:cs typeface="Times New Roman"/>
              </a:rPr>
              <a:t>Post-Purchase Evaluation:</a:t>
            </a:r>
            <a:r>
              <a:rPr lang="en-US" sz="1400" spc="2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consumers assess whether the product or service meets their expectations</a:t>
            </a:r>
            <a:r>
              <a:rPr lang="en-US" sz="1400" spc="20" dirty="0">
                <a:latin typeface="Times New Roman"/>
                <a:cs typeface="Times New Roman"/>
              </a:rPr>
              <a:t> post-purchase resulting in </a:t>
            </a:r>
            <a:r>
              <a:rPr sz="1400" spc="20" dirty="0">
                <a:latin typeface="Times New Roman"/>
                <a:cs typeface="Times New Roman"/>
              </a:rPr>
              <a:t>satisfaction</a:t>
            </a:r>
            <a:r>
              <a:rPr lang="en-US" sz="1400" spc="20" dirty="0">
                <a:latin typeface="Times New Roman"/>
                <a:cs typeface="Times New Roman"/>
              </a:rPr>
              <a:t> and loyalty</a:t>
            </a:r>
            <a:r>
              <a:rPr sz="1400" spc="20" dirty="0">
                <a:latin typeface="Times New Roman"/>
                <a:cs typeface="Times New Roman"/>
              </a:rPr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1254</Words>
  <Application>Microsoft Office PowerPoint</Application>
  <PresentationFormat>On-screen Show (16:9)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Office Theme</vt:lpstr>
      <vt:lpstr>1.1 Evolution of consumer behavior</vt:lpstr>
      <vt:lpstr>1.2 Dynamism in consumer behavior</vt:lpstr>
      <vt:lpstr>1.3 Consumer behavior and technology</vt:lpstr>
      <vt:lpstr>1.4 Market segmentation, targeting, and positioning,  customer value, satisfaction, and retention (1/2)</vt:lpstr>
      <vt:lpstr>1.4 Market segmentation, targeting, and positioning,  customer value, satisfaction, and retention (2/2)</vt:lpstr>
      <vt:lpstr>1.5 Effects of marketing mix on consumer behavior</vt:lpstr>
      <vt:lpstr>1.6 Consumer decision making and integration of various  disciplines</vt:lpstr>
      <vt:lpstr>1.7 Consumer decision making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Evolution of consumer behavior</dc:title>
  <cp:lastModifiedBy>Aastha Kumar</cp:lastModifiedBy>
  <cp:revision>14</cp:revision>
  <dcterms:created xsi:type="dcterms:W3CDTF">2024-01-24T15:35:29Z</dcterms:created>
  <dcterms:modified xsi:type="dcterms:W3CDTF">2024-05-13T09:52:03Z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2024-01-12T00:00:00Z</vt:filetime>
  </property>
  <property fmtid="{D5CDD505-2E9C-101B-9397-08002B2CF9AE}" pid="3" name="LastSaved">
    <vt:filetime>2024-01-24T00:00:00Z</vt:filetime>
  </property>
</Properties>
</file>