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3" r:id="rId3"/>
    <p:sldId id="272" r:id="rId4"/>
    <p:sldId id="264" r:id="rId5"/>
    <p:sldId id="267" r:id="rId6"/>
    <p:sldId id="279" r:id="rId7"/>
    <p:sldId id="276" r:id="rId8"/>
    <p:sldId id="282" r:id="rId9"/>
    <p:sldId id="288" r:id="rId10"/>
    <p:sldId id="296" r:id="rId11"/>
    <p:sldId id="300" r:id="rId12"/>
    <p:sldId id="3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C1E33D2E-09FB-4298-827C-7B453356511B}"/>
    <pc:docChg chg="custSel delSld modSld sldOrd">
      <pc:chgData name="Aastha Kumar" userId="f94225b3-263d-47de-91f3-c17c89a7eef3" providerId="ADAL" clId="{C1E33D2E-09FB-4298-827C-7B453356511B}" dt="2024-05-13T19:52:11.283" v="20" actId="27636"/>
      <pc:docMkLst>
        <pc:docMk/>
      </pc:docMkLst>
      <pc:sldChg chg="modSp mod">
        <pc:chgData name="Aastha Kumar" userId="f94225b3-263d-47de-91f3-c17c89a7eef3" providerId="ADAL" clId="{C1E33D2E-09FB-4298-827C-7B453356511B}" dt="2024-05-13T17:37:42.390" v="16" actId="27636"/>
        <pc:sldMkLst>
          <pc:docMk/>
          <pc:sldMk cId="143096112" sldId="264"/>
        </pc:sldMkLst>
        <pc:spChg chg="mod">
          <ac:chgData name="Aastha Kumar" userId="f94225b3-263d-47de-91f3-c17c89a7eef3" providerId="ADAL" clId="{C1E33D2E-09FB-4298-827C-7B453356511B}" dt="2024-05-13T17:37:42.390" v="16" actId="27636"/>
          <ac:spMkLst>
            <pc:docMk/>
            <pc:sldMk cId="143096112" sldId="264"/>
            <ac:spMk id="3" creationId="{F97981A0-35D2-C98F-A466-8A6FBE109D18}"/>
          </ac:spMkLst>
        </pc:spChg>
      </pc:sldChg>
      <pc:sldChg chg="modSp mod">
        <pc:chgData name="Aastha Kumar" userId="f94225b3-263d-47de-91f3-c17c89a7eef3" providerId="ADAL" clId="{C1E33D2E-09FB-4298-827C-7B453356511B}" dt="2024-05-13T19:52:11.283" v="20" actId="27636"/>
        <pc:sldMkLst>
          <pc:docMk/>
          <pc:sldMk cId="1998457461" sldId="272"/>
        </pc:sldMkLst>
        <pc:spChg chg="mod">
          <ac:chgData name="Aastha Kumar" userId="f94225b3-263d-47de-91f3-c17c89a7eef3" providerId="ADAL" clId="{C1E33D2E-09FB-4298-827C-7B453356511B}" dt="2024-05-13T19:52:11.283" v="20" actId="27636"/>
          <ac:spMkLst>
            <pc:docMk/>
            <pc:sldMk cId="1998457461" sldId="272"/>
            <ac:spMk id="3" creationId="{1E3BC849-038E-E324-33FA-D252828937DB}"/>
          </ac:spMkLst>
        </pc:spChg>
      </pc:sldChg>
      <pc:sldChg chg="modSp mod ord">
        <pc:chgData name="Aastha Kumar" userId="f94225b3-263d-47de-91f3-c17c89a7eef3" providerId="ADAL" clId="{C1E33D2E-09FB-4298-827C-7B453356511B}" dt="2024-05-13T13:05:58.368" v="4"/>
        <pc:sldMkLst>
          <pc:docMk/>
          <pc:sldMk cId="1389129102" sldId="279"/>
        </pc:sldMkLst>
        <pc:spChg chg="mod">
          <ac:chgData name="Aastha Kumar" userId="f94225b3-263d-47de-91f3-c17c89a7eef3" providerId="ADAL" clId="{C1E33D2E-09FB-4298-827C-7B453356511B}" dt="2024-05-13T13:05:24.585" v="2" actId="27636"/>
          <ac:spMkLst>
            <pc:docMk/>
            <pc:sldMk cId="1389129102" sldId="279"/>
            <ac:spMk id="3" creationId="{09FCAEE3-747F-3195-75E5-A90A1107EDB8}"/>
          </ac:spMkLst>
        </pc:spChg>
      </pc:sldChg>
      <pc:sldChg chg="modSp mod">
        <pc:chgData name="Aastha Kumar" userId="f94225b3-263d-47de-91f3-c17c89a7eef3" providerId="ADAL" clId="{C1E33D2E-09FB-4298-827C-7B453356511B}" dt="2024-05-13T13:11:21.729" v="14" actId="20577"/>
        <pc:sldMkLst>
          <pc:docMk/>
          <pc:sldMk cId="579063142" sldId="302"/>
        </pc:sldMkLst>
        <pc:spChg chg="mod">
          <ac:chgData name="Aastha Kumar" userId="f94225b3-263d-47de-91f3-c17c89a7eef3" providerId="ADAL" clId="{C1E33D2E-09FB-4298-827C-7B453356511B}" dt="2024-05-13T13:11:21.729" v="14" actId="20577"/>
          <ac:spMkLst>
            <pc:docMk/>
            <pc:sldMk cId="579063142" sldId="302"/>
            <ac:spMk id="3" creationId="{1BB88510-325E-17BC-09A9-A62F648D801E}"/>
          </ac:spMkLst>
        </pc:spChg>
      </pc:sldChg>
      <pc:sldChg chg="del">
        <pc:chgData name="Aastha Kumar" userId="f94225b3-263d-47de-91f3-c17c89a7eef3" providerId="ADAL" clId="{C1E33D2E-09FB-4298-827C-7B453356511B}" dt="2024-05-13T06:38:18.753" v="0" actId="47"/>
        <pc:sldMkLst>
          <pc:docMk/>
          <pc:sldMk cId="1652675441" sldId="306"/>
        </pc:sldMkLst>
      </pc:sldChg>
    </pc:docChg>
  </pc:docChgLst>
  <pc:docChgLst>
    <pc:chgData name="Aastha Kumar" userId="f94225b3-263d-47de-91f3-c17c89a7eef3" providerId="ADAL" clId="{EA121662-EB4A-484A-9E07-9C0B3C5517E2}"/>
    <pc:docChg chg="custSel modSld">
      <pc:chgData name="Aastha Kumar" userId="f94225b3-263d-47de-91f3-c17c89a7eef3" providerId="ADAL" clId="{EA121662-EB4A-484A-9E07-9C0B3C5517E2}" dt="2024-03-23T17:34:59.922" v="13" actId="1076"/>
      <pc:docMkLst>
        <pc:docMk/>
      </pc:docMkLst>
      <pc:sldChg chg="modSp mod">
        <pc:chgData name="Aastha Kumar" userId="f94225b3-263d-47de-91f3-c17c89a7eef3" providerId="ADAL" clId="{EA121662-EB4A-484A-9E07-9C0B3C5517E2}" dt="2024-03-23T17:32:57.781" v="7" actId="6549"/>
        <pc:sldMkLst>
          <pc:docMk/>
          <pc:sldMk cId="1998457461" sldId="272"/>
        </pc:sldMkLst>
        <pc:spChg chg="mod">
          <ac:chgData name="Aastha Kumar" userId="f94225b3-263d-47de-91f3-c17c89a7eef3" providerId="ADAL" clId="{EA121662-EB4A-484A-9E07-9C0B3C5517E2}" dt="2024-03-23T17:32:57.781" v="7" actId="6549"/>
          <ac:spMkLst>
            <pc:docMk/>
            <pc:sldMk cId="1998457461" sldId="272"/>
            <ac:spMk id="3" creationId="{1E3BC849-038E-E324-33FA-D252828937DB}"/>
          </ac:spMkLst>
        </pc:spChg>
      </pc:sldChg>
      <pc:sldChg chg="modSp mod">
        <pc:chgData name="Aastha Kumar" userId="f94225b3-263d-47de-91f3-c17c89a7eef3" providerId="ADAL" clId="{EA121662-EB4A-484A-9E07-9C0B3C5517E2}" dt="2024-03-23T17:33:38.766" v="10" actId="27636"/>
        <pc:sldMkLst>
          <pc:docMk/>
          <pc:sldMk cId="1389129102" sldId="279"/>
        </pc:sldMkLst>
        <pc:spChg chg="mod">
          <ac:chgData name="Aastha Kumar" userId="f94225b3-263d-47de-91f3-c17c89a7eef3" providerId="ADAL" clId="{EA121662-EB4A-484A-9E07-9C0B3C5517E2}" dt="2024-03-23T17:33:38.766" v="10" actId="27636"/>
          <ac:spMkLst>
            <pc:docMk/>
            <pc:sldMk cId="1389129102" sldId="279"/>
            <ac:spMk id="3" creationId="{09FCAEE3-747F-3195-75E5-A90A1107EDB8}"/>
          </ac:spMkLst>
        </pc:spChg>
      </pc:sldChg>
      <pc:sldChg chg="modSp mod">
        <pc:chgData name="Aastha Kumar" userId="f94225b3-263d-47de-91f3-c17c89a7eef3" providerId="ADAL" clId="{EA121662-EB4A-484A-9E07-9C0B3C5517E2}" dt="2024-03-23T17:33:52.628" v="11" actId="20577"/>
        <pc:sldMkLst>
          <pc:docMk/>
          <pc:sldMk cId="3870630731" sldId="282"/>
        </pc:sldMkLst>
        <pc:spChg chg="mod">
          <ac:chgData name="Aastha Kumar" userId="f94225b3-263d-47de-91f3-c17c89a7eef3" providerId="ADAL" clId="{EA121662-EB4A-484A-9E07-9C0B3C5517E2}" dt="2024-03-23T17:33:52.628" v="11" actId="20577"/>
          <ac:spMkLst>
            <pc:docMk/>
            <pc:sldMk cId="3870630731" sldId="282"/>
            <ac:spMk id="7" creationId="{973103C9-6054-1B10-DC7E-4744D7DB5A02}"/>
          </ac:spMkLst>
        </pc:spChg>
      </pc:sldChg>
      <pc:sldChg chg="modSp mod">
        <pc:chgData name="Aastha Kumar" userId="f94225b3-263d-47de-91f3-c17c89a7eef3" providerId="ADAL" clId="{EA121662-EB4A-484A-9E07-9C0B3C5517E2}" dt="2024-03-23T17:34:10.600" v="12" actId="20577"/>
        <pc:sldMkLst>
          <pc:docMk/>
          <pc:sldMk cId="3574520597" sldId="288"/>
        </pc:sldMkLst>
        <pc:spChg chg="mod">
          <ac:chgData name="Aastha Kumar" userId="f94225b3-263d-47de-91f3-c17c89a7eef3" providerId="ADAL" clId="{EA121662-EB4A-484A-9E07-9C0B3C5517E2}" dt="2024-03-23T17:34:10.600" v="12" actId="20577"/>
          <ac:spMkLst>
            <pc:docMk/>
            <pc:sldMk cId="3574520597" sldId="288"/>
            <ac:spMk id="3" creationId="{57F25D8B-0E82-D486-127A-83B2E3FB81B3}"/>
          </ac:spMkLst>
        </pc:spChg>
      </pc:sldChg>
      <pc:sldChg chg="modSp mod">
        <pc:chgData name="Aastha Kumar" userId="f94225b3-263d-47de-91f3-c17c89a7eef3" providerId="ADAL" clId="{EA121662-EB4A-484A-9E07-9C0B3C5517E2}" dt="2024-03-23T17:34:59.922" v="13" actId="1076"/>
        <pc:sldMkLst>
          <pc:docMk/>
          <pc:sldMk cId="1642293766" sldId="296"/>
        </pc:sldMkLst>
        <pc:spChg chg="mod">
          <ac:chgData name="Aastha Kumar" userId="f94225b3-263d-47de-91f3-c17c89a7eef3" providerId="ADAL" clId="{EA121662-EB4A-484A-9E07-9C0B3C5517E2}" dt="2024-03-23T17:34:59.922" v="13" actId="1076"/>
          <ac:spMkLst>
            <pc:docMk/>
            <pc:sldMk cId="1642293766" sldId="296"/>
            <ac:spMk id="2" creationId="{0FAE21E7-9AE6-7B45-D2C7-235236C7E6BD}"/>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18:46:00.74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30,'716'0,"-658"-3,60-10,-46 4,11 4,88 6,-59 1,309-2,-398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18:46:32.475"/>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1 172,'1119'0,"-666"-28,-19 0,-161 27,329-6,1231-11,-1219 20,150-2,-659-5,173-31,48-4,-322 40,7 0,-1-1,20-3,-13-2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18:46:03.168"/>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30,'1'-1,"-1"0,0 0,0 0,1 1,-1-1,1 0,-1 0,1 0,-1 0,1 0,-1 1,1-1,0 0,0 1,-1-1,1 0,0 1,0-1,0 1,-1-1,1 1,0-1,0 1,0 0,0-1,0 1,1 0,30-6,-30 6,80-5,84 5,-65 2,2545-1,-1364-2,-1025 17,-148-7,363 43,-259-16,-114-17,136 8,116-25,-181-4,-2 16,-28-1,73-12,-179-1,-5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18:46:07.518"/>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29,'184'-12,"-39"0,545 7,-384 7,-231-3,87 3,-140 2,-5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18:46:09.448"/>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0 134,'556'-26,"-90"1,-288 23,208-8,453-35,-617 34,123-2,-207 12,127 3,-120 12,-70-5,20 3,-31-3,83 0,123-9,159-2,-381 1,0-2,90-18,-108 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18:46:14.612"/>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0 107,'5'-1,"0"0,0-1,-1 1,1-1,-1 0,0-1,1 1,-1-1,0 0,7-6,6-4,-8 8,0 0,1 1,0 0,-1 0,1 1,1 0,13-2,77-3,-40 4,467-16,-503 22,50 9,10 1,74 0,182 5,-318-17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18:46:17.098"/>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0 188,'1276'0,"-1139"-6,137-25,-68 6,233-17,-256 18,142-9,91 32,190-7,640-10,-867 20,-320 1,118 21,-111-12,79 3,-11-3,5-1,669-7,-434-6,-327 4,52 10,-34-4,35 4,135 10,-207-22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18:46:22.254"/>
    </inkml:context>
    <inkml:brush xml:id="br0">
      <inkml:brushProperty name="width" value="0.5" units="cm"/>
      <inkml:brushProperty name="height" value="1" units="cm"/>
      <inkml:brushProperty name="color" value="#FF40FF"/>
      <inkml:brushProperty name="tip" value="rectangle"/>
      <inkml:brushProperty name="rasterOp" value="maskPen"/>
      <inkml:brushProperty name="ignorePressure" value="1"/>
    </inkml:brush>
  </inkml:definitions>
  <inkml:trace contextRef="#ctx0" brushRef="#br0">0 0,'12'1,"-1"0,1 0,16 6,1-1,291 51,3-13,579 2,-702-50,-181 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18:46:24.611"/>
    </inkml:context>
    <inkml:brush xml:id="br0">
      <inkml:brushProperty name="width" value="0.5" units="cm"/>
      <inkml:brushProperty name="height" value="1" units="cm"/>
      <inkml:brushProperty name="color" value="#FF40FF"/>
      <inkml:brushProperty name="tip" value="rectangle"/>
      <inkml:brushProperty name="rasterOp" value="maskPen"/>
      <inkml:brushProperty name="ignorePressure" value="1"/>
    </inkml:brush>
  </inkml:definitions>
  <inkml:trace contextRef="#ctx0" brushRef="#br0">1 1,'3719'0,"-3683"0,10-1,-1 3,47 7,112 23,223 5,-139-25,256 3,-519-16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18:46:30.423"/>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1,'166'7,"175"31,-179-17,89 8,155 19,-307-33,147 13,-229-27,0 2,-1 0,1 1,27 10,-22-7,32 7,-33-11,31 0,-30-3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0A230-26DF-4602-BACC-F938CA639A88}" type="datetimeFigureOut">
              <a:rPr lang="en-IN" smtClean="0"/>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72558-25F4-430D-B6CB-AB24D823D665}" type="slidenum">
              <a:rPr lang="en-IN" smtClean="0"/>
              <a:t>‹#›</a:t>
            </a:fld>
            <a:endParaRPr lang="en-IN"/>
          </a:p>
        </p:txBody>
      </p:sp>
    </p:spTree>
    <p:extLst>
      <p:ext uri="{BB962C8B-B14F-4D97-AF65-F5344CB8AC3E}">
        <p14:creationId xmlns:p14="http://schemas.microsoft.com/office/powerpoint/2010/main" val="181654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572558-25F4-430D-B6CB-AB24D823D665}" type="slidenum">
              <a:rPr lang="en-IN" smtClean="0"/>
              <a:t>1</a:t>
            </a:fld>
            <a:endParaRPr lang="en-IN"/>
          </a:p>
        </p:txBody>
      </p:sp>
    </p:spTree>
    <p:extLst>
      <p:ext uri="{BB962C8B-B14F-4D97-AF65-F5344CB8AC3E}">
        <p14:creationId xmlns:p14="http://schemas.microsoft.com/office/powerpoint/2010/main" val="2345478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B8BE-6656-C353-4F73-9A0FCF206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AE383F-39CC-1D96-2BC5-389452F41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C5F6C3-393B-D7B5-2D4F-3FFCD5F8B7C0}"/>
              </a:ext>
            </a:extLst>
          </p:cNvPr>
          <p:cNvSpPr>
            <a:spLocks noGrp="1"/>
          </p:cNvSpPr>
          <p:nvPr>
            <p:ph type="dt" sz="half" idx="10"/>
          </p:nvPr>
        </p:nvSpPr>
        <p:spPr/>
        <p:txBody>
          <a:bodyPr/>
          <a:lstStyle/>
          <a:p>
            <a:fld id="{7F4FD912-066E-476B-BF6B-1D7018C6757E}" type="datetimeFigureOut">
              <a:rPr lang="en-IN" smtClean="0"/>
              <a:t>14-05-2024</a:t>
            </a:fld>
            <a:endParaRPr lang="en-IN"/>
          </a:p>
        </p:txBody>
      </p:sp>
      <p:sp>
        <p:nvSpPr>
          <p:cNvPr id="5" name="Footer Placeholder 4">
            <a:extLst>
              <a:ext uri="{FF2B5EF4-FFF2-40B4-BE49-F238E27FC236}">
                <a16:creationId xmlns:a16="http://schemas.microsoft.com/office/drawing/2014/main" id="{7C247C82-BAF7-9F73-CB38-A44750F2A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BA7C2-E077-53BB-9B90-EA60D25A5617}"/>
              </a:ext>
            </a:extLst>
          </p:cNvPr>
          <p:cNvSpPr>
            <a:spLocks noGrp="1"/>
          </p:cNvSpPr>
          <p:nvPr>
            <p:ph type="sldNum" sz="quarter" idx="12"/>
          </p:nvPr>
        </p:nvSpPr>
        <p:spPr/>
        <p:txBody>
          <a:bodyPr/>
          <a:lstStyle/>
          <a:p>
            <a:fld id="{9CD864DE-4C5A-4B2A-B7FE-6B4F284D0E50}" type="slidenum">
              <a:rPr lang="en-IN" smtClean="0"/>
              <a:t>‹#›</a:t>
            </a:fld>
            <a:endParaRPr lang="en-IN"/>
          </a:p>
        </p:txBody>
      </p:sp>
    </p:spTree>
    <p:extLst>
      <p:ext uri="{BB962C8B-B14F-4D97-AF65-F5344CB8AC3E}">
        <p14:creationId xmlns:p14="http://schemas.microsoft.com/office/powerpoint/2010/main" val="1707748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B954-E554-86BC-8729-1FE7AE14AA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4FD9B1-745D-FE37-AEAC-DFF634EE8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845988-A0E2-0048-A289-9443FDE1410D}"/>
              </a:ext>
            </a:extLst>
          </p:cNvPr>
          <p:cNvSpPr>
            <a:spLocks noGrp="1"/>
          </p:cNvSpPr>
          <p:nvPr>
            <p:ph type="dt" sz="half" idx="10"/>
          </p:nvPr>
        </p:nvSpPr>
        <p:spPr/>
        <p:txBody>
          <a:bodyPr/>
          <a:lstStyle/>
          <a:p>
            <a:fld id="{7F4FD912-066E-476B-BF6B-1D7018C6757E}" type="datetimeFigureOut">
              <a:rPr lang="en-IN" smtClean="0"/>
              <a:t>14-05-2024</a:t>
            </a:fld>
            <a:endParaRPr lang="en-IN"/>
          </a:p>
        </p:txBody>
      </p:sp>
      <p:sp>
        <p:nvSpPr>
          <p:cNvPr id="5" name="Footer Placeholder 4">
            <a:extLst>
              <a:ext uri="{FF2B5EF4-FFF2-40B4-BE49-F238E27FC236}">
                <a16:creationId xmlns:a16="http://schemas.microsoft.com/office/drawing/2014/main" id="{1916D463-6B51-9AA9-A693-7E96987BDA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FA152-3860-7D5A-92D2-1A941061348F}"/>
              </a:ext>
            </a:extLst>
          </p:cNvPr>
          <p:cNvSpPr>
            <a:spLocks noGrp="1"/>
          </p:cNvSpPr>
          <p:nvPr>
            <p:ph type="sldNum" sz="quarter" idx="12"/>
          </p:nvPr>
        </p:nvSpPr>
        <p:spPr/>
        <p:txBody>
          <a:bodyPr/>
          <a:lstStyle/>
          <a:p>
            <a:fld id="{9CD864DE-4C5A-4B2A-B7FE-6B4F284D0E50}" type="slidenum">
              <a:rPr lang="en-IN" smtClean="0"/>
              <a:t>‹#›</a:t>
            </a:fld>
            <a:endParaRPr lang="en-IN"/>
          </a:p>
        </p:txBody>
      </p:sp>
    </p:spTree>
    <p:extLst>
      <p:ext uri="{BB962C8B-B14F-4D97-AF65-F5344CB8AC3E}">
        <p14:creationId xmlns:p14="http://schemas.microsoft.com/office/powerpoint/2010/main" val="102560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3FF93D-4034-5926-7B36-66CD73F651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814AD4-CD54-3945-488D-ADA9FB7936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65AAB-E8E6-E65F-362B-424F04913F02}"/>
              </a:ext>
            </a:extLst>
          </p:cNvPr>
          <p:cNvSpPr>
            <a:spLocks noGrp="1"/>
          </p:cNvSpPr>
          <p:nvPr>
            <p:ph type="dt" sz="half" idx="10"/>
          </p:nvPr>
        </p:nvSpPr>
        <p:spPr/>
        <p:txBody>
          <a:bodyPr/>
          <a:lstStyle/>
          <a:p>
            <a:fld id="{7F4FD912-066E-476B-BF6B-1D7018C6757E}" type="datetimeFigureOut">
              <a:rPr lang="en-IN" smtClean="0"/>
              <a:t>14-05-2024</a:t>
            </a:fld>
            <a:endParaRPr lang="en-IN"/>
          </a:p>
        </p:txBody>
      </p:sp>
      <p:sp>
        <p:nvSpPr>
          <p:cNvPr id="5" name="Footer Placeholder 4">
            <a:extLst>
              <a:ext uri="{FF2B5EF4-FFF2-40B4-BE49-F238E27FC236}">
                <a16:creationId xmlns:a16="http://schemas.microsoft.com/office/drawing/2014/main" id="{E6F29290-A2A6-C827-3856-1DA3B4E61F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A093F-1EEC-829F-E224-E11CF9141CD7}"/>
              </a:ext>
            </a:extLst>
          </p:cNvPr>
          <p:cNvSpPr>
            <a:spLocks noGrp="1"/>
          </p:cNvSpPr>
          <p:nvPr>
            <p:ph type="sldNum" sz="quarter" idx="12"/>
          </p:nvPr>
        </p:nvSpPr>
        <p:spPr/>
        <p:txBody>
          <a:bodyPr/>
          <a:lstStyle/>
          <a:p>
            <a:fld id="{9CD864DE-4C5A-4B2A-B7FE-6B4F284D0E50}" type="slidenum">
              <a:rPr lang="en-IN" smtClean="0"/>
              <a:t>‹#›</a:t>
            </a:fld>
            <a:endParaRPr lang="en-IN"/>
          </a:p>
        </p:txBody>
      </p:sp>
    </p:spTree>
    <p:extLst>
      <p:ext uri="{BB962C8B-B14F-4D97-AF65-F5344CB8AC3E}">
        <p14:creationId xmlns:p14="http://schemas.microsoft.com/office/powerpoint/2010/main" val="36042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8412-85EA-C2B4-4751-D6A91505F9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75AC46-3CE9-7440-F14C-F0A3DA31A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E156F1-5436-A60A-E538-7FE753F76142}"/>
              </a:ext>
            </a:extLst>
          </p:cNvPr>
          <p:cNvSpPr>
            <a:spLocks noGrp="1"/>
          </p:cNvSpPr>
          <p:nvPr>
            <p:ph type="dt" sz="half" idx="10"/>
          </p:nvPr>
        </p:nvSpPr>
        <p:spPr/>
        <p:txBody>
          <a:bodyPr/>
          <a:lstStyle/>
          <a:p>
            <a:fld id="{7F4FD912-066E-476B-BF6B-1D7018C6757E}" type="datetimeFigureOut">
              <a:rPr lang="en-IN" smtClean="0"/>
              <a:t>14-05-2024</a:t>
            </a:fld>
            <a:endParaRPr lang="en-IN"/>
          </a:p>
        </p:txBody>
      </p:sp>
      <p:sp>
        <p:nvSpPr>
          <p:cNvPr id="5" name="Footer Placeholder 4">
            <a:extLst>
              <a:ext uri="{FF2B5EF4-FFF2-40B4-BE49-F238E27FC236}">
                <a16:creationId xmlns:a16="http://schemas.microsoft.com/office/drawing/2014/main" id="{9ADC05ED-BAFE-5AC4-5B42-C738DF504F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C4843D-ACA0-E162-D743-0A723C10A246}"/>
              </a:ext>
            </a:extLst>
          </p:cNvPr>
          <p:cNvSpPr>
            <a:spLocks noGrp="1"/>
          </p:cNvSpPr>
          <p:nvPr>
            <p:ph type="sldNum" sz="quarter" idx="12"/>
          </p:nvPr>
        </p:nvSpPr>
        <p:spPr/>
        <p:txBody>
          <a:bodyPr/>
          <a:lstStyle/>
          <a:p>
            <a:fld id="{9CD864DE-4C5A-4B2A-B7FE-6B4F284D0E50}" type="slidenum">
              <a:rPr lang="en-IN" smtClean="0"/>
              <a:t>‹#›</a:t>
            </a:fld>
            <a:endParaRPr lang="en-IN"/>
          </a:p>
        </p:txBody>
      </p:sp>
    </p:spTree>
    <p:extLst>
      <p:ext uri="{BB962C8B-B14F-4D97-AF65-F5344CB8AC3E}">
        <p14:creationId xmlns:p14="http://schemas.microsoft.com/office/powerpoint/2010/main" val="386370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661E-B55A-015E-B7DF-F7A977A60B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46FE72-0EE8-A5AB-96A9-DCF66AA585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744E8-D1F9-F1B0-4682-446B719E8C0C}"/>
              </a:ext>
            </a:extLst>
          </p:cNvPr>
          <p:cNvSpPr>
            <a:spLocks noGrp="1"/>
          </p:cNvSpPr>
          <p:nvPr>
            <p:ph type="dt" sz="half" idx="10"/>
          </p:nvPr>
        </p:nvSpPr>
        <p:spPr/>
        <p:txBody>
          <a:bodyPr/>
          <a:lstStyle/>
          <a:p>
            <a:fld id="{7F4FD912-066E-476B-BF6B-1D7018C6757E}" type="datetimeFigureOut">
              <a:rPr lang="en-IN" smtClean="0"/>
              <a:t>14-05-2024</a:t>
            </a:fld>
            <a:endParaRPr lang="en-IN"/>
          </a:p>
        </p:txBody>
      </p:sp>
      <p:sp>
        <p:nvSpPr>
          <p:cNvPr id="5" name="Footer Placeholder 4">
            <a:extLst>
              <a:ext uri="{FF2B5EF4-FFF2-40B4-BE49-F238E27FC236}">
                <a16:creationId xmlns:a16="http://schemas.microsoft.com/office/drawing/2014/main" id="{EA0A3B3D-CCB1-5C54-F061-8FAEE68C68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1D6E9-485C-F0AB-2625-22E42764FED6}"/>
              </a:ext>
            </a:extLst>
          </p:cNvPr>
          <p:cNvSpPr>
            <a:spLocks noGrp="1"/>
          </p:cNvSpPr>
          <p:nvPr>
            <p:ph type="sldNum" sz="quarter" idx="12"/>
          </p:nvPr>
        </p:nvSpPr>
        <p:spPr/>
        <p:txBody>
          <a:bodyPr/>
          <a:lstStyle/>
          <a:p>
            <a:fld id="{9CD864DE-4C5A-4B2A-B7FE-6B4F284D0E50}" type="slidenum">
              <a:rPr lang="en-IN" smtClean="0"/>
              <a:t>‹#›</a:t>
            </a:fld>
            <a:endParaRPr lang="en-IN"/>
          </a:p>
        </p:txBody>
      </p:sp>
    </p:spTree>
    <p:extLst>
      <p:ext uri="{BB962C8B-B14F-4D97-AF65-F5344CB8AC3E}">
        <p14:creationId xmlns:p14="http://schemas.microsoft.com/office/powerpoint/2010/main" val="2316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2F2C-BE3E-8648-0AAD-87092CF1F8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215D05-76D3-C3ED-F57A-2A6E07D5CB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0A56D8-8E6C-E48E-3BB5-9AEB84BCDB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0CAEE8-863D-5F66-E6E4-0E11973542A7}"/>
              </a:ext>
            </a:extLst>
          </p:cNvPr>
          <p:cNvSpPr>
            <a:spLocks noGrp="1"/>
          </p:cNvSpPr>
          <p:nvPr>
            <p:ph type="dt" sz="half" idx="10"/>
          </p:nvPr>
        </p:nvSpPr>
        <p:spPr/>
        <p:txBody>
          <a:bodyPr/>
          <a:lstStyle/>
          <a:p>
            <a:fld id="{7F4FD912-066E-476B-BF6B-1D7018C6757E}" type="datetimeFigureOut">
              <a:rPr lang="en-IN" smtClean="0"/>
              <a:t>14-05-2024</a:t>
            </a:fld>
            <a:endParaRPr lang="en-IN"/>
          </a:p>
        </p:txBody>
      </p:sp>
      <p:sp>
        <p:nvSpPr>
          <p:cNvPr id="6" name="Footer Placeholder 5">
            <a:extLst>
              <a:ext uri="{FF2B5EF4-FFF2-40B4-BE49-F238E27FC236}">
                <a16:creationId xmlns:a16="http://schemas.microsoft.com/office/drawing/2014/main" id="{A02ECADF-CADA-EC12-D84F-57A332D9D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E6F0D6-726A-13FA-02D2-BA641827EF2F}"/>
              </a:ext>
            </a:extLst>
          </p:cNvPr>
          <p:cNvSpPr>
            <a:spLocks noGrp="1"/>
          </p:cNvSpPr>
          <p:nvPr>
            <p:ph type="sldNum" sz="quarter" idx="12"/>
          </p:nvPr>
        </p:nvSpPr>
        <p:spPr/>
        <p:txBody>
          <a:bodyPr/>
          <a:lstStyle/>
          <a:p>
            <a:fld id="{9CD864DE-4C5A-4B2A-B7FE-6B4F284D0E50}" type="slidenum">
              <a:rPr lang="en-IN" smtClean="0"/>
              <a:t>‹#›</a:t>
            </a:fld>
            <a:endParaRPr lang="en-IN"/>
          </a:p>
        </p:txBody>
      </p:sp>
    </p:spTree>
    <p:extLst>
      <p:ext uri="{BB962C8B-B14F-4D97-AF65-F5344CB8AC3E}">
        <p14:creationId xmlns:p14="http://schemas.microsoft.com/office/powerpoint/2010/main" val="2404096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102A-4AF7-C8BF-7D7C-6B797107E2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926A99-B5EF-0621-742F-768558C04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B688CA-DFF9-8C9C-9F06-2D309F6C15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2A6B8F-DF4C-1550-B89D-D1F2BA218D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40525-3492-F80C-E3EC-CBB98EA7D6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B344DF-0761-4A24-9F78-BC8D8620E169}"/>
              </a:ext>
            </a:extLst>
          </p:cNvPr>
          <p:cNvSpPr>
            <a:spLocks noGrp="1"/>
          </p:cNvSpPr>
          <p:nvPr>
            <p:ph type="dt" sz="half" idx="10"/>
          </p:nvPr>
        </p:nvSpPr>
        <p:spPr/>
        <p:txBody>
          <a:bodyPr/>
          <a:lstStyle/>
          <a:p>
            <a:fld id="{7F4FD912-066E-476B-BF6B-1D7018C6757E}" type="datetimeFigureOut">
              <a:rPr lang="en-IN" smtClean="0"/>
              <a:t>14-05-2024</a:t>
            </a:fld>
            <a:endParaRPr lang="en-IN"/>
          </a:p>
        </p:txBody>
      </p:sp>
      <p:sp>
        <p:nvSpPr>
          <p:cNvPr id="8" name="Footer Placeholder 7">
            <a:extLst>
              <a:ext uri="{FF2B5EF4-FFF2-40B4-BE49-F238E27FC236}">
                <a16:creationId xmlns:a16="http://schemas.microsoft.com/office/drawing/2014/main" id="{E52CF797-AE24-5F73-6025-5B6243FABB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05105D-CEED-3BC3-55DF-D758A0C07443}"/>
              </a:ext>
            </a:extLst>
          </p:cNvPr>
          <p:cNvSpPr>
            <a:spLocks noGrp="1"/>
          </p:cNvSpPr>
          <p:nvPr>
            <p:ph type="sldNum" sz="quarter" idx="12"/>
          </p:nvPr>
        </p:nvSpPr>
        <p:spPr/>
        <p:txBody>
          <a:bodyPr/>
          <a:lstStyle/>
          <a:p>
            <a:fld id="{9CD864DE-4C5A-4B2A-B7FE-6B4F284D0E50}" type="slidenum">
              <a:rPr lang="en-IN" smtClean="0"/>
              <a:t>‹#›</a:t>
            </a:fld>
            <a:endParaRPr lang="en-IN"/>
          </a:p>
        </p:txBody>
      </p:sp>
    </p:spTree>
    <p:extLst>
      <p:ext uri="{BB962C8B-B14F-4D97-AF65-F5344CB8AC3E}">
        <p14:creationId xmlns:p14="http://schemas.microsoft.com/office/powerpoint/2010/main" val="2224037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9AB9-8011-8D43-7143-2EA7E9120A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AB032C-F289-9EE1-DFA0-BE237E0253B1}"/>
              </a:ext>
            </a:extLst>
          </p:cNvPr>
          <p:cNvSpPr>
            <a:spLocks noGrp="1"/>
          </p:cNvSpPr>
          <p:nvPr>
            <p:ph type="dt" sz="half" idx="10"/>
          </p:nvPr>
        </p:nvSpPr>
        <p:spPr/>
        <p:txBody>
          <a:bodyPr/>
          <a:lstStyle/>
          <a:p>
            <a:fld id="{7F4FD912-066E-476B-BF6B-1D7018C6757E}" type="datetimeFigureOut">
              <a:rPr lang="en-IN" smtClean="0"/>
              <a:t>14-05-2024</a:t>
            </a:fld>
            <a:endParaRPr lang="en-IN"/>
          </a:p>
        </p:txBody>
      </p:sp>
      <p:sp>
        <p:nvSpPr>
          <p:cNvPr id="4" name="Footer Placeholder 3">
            <a:extLst>
              <a:ext uri="{FF2B5EF4-FFF2-40B4-BE49-F238E27FC236}">
                <a16:creationId xmlns:a16="http://schemas.microsoft.com/office/drawing/2014/main" id="{2419B791-FD27-0148-1DE2-4478DC0758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71118F-B8DF-8D38-6ED3-21372D4F8F29}"/>
              </a:ext>
            </a:extLst>
          </p:cNvPr>
          <p:cNvSpPr>
            <a:spLocks noGrp="1"/>
          </p:cNvSpPr>
          <p:nvPr>
            <p:ph type="sldNum" sz="quarter" idx="12"/>
          </p:nvPr>
        </p:nvSpPr>
        <p:spPr/>
        <p:txBody>
          <a:bodyPr/>
          <a:lstStyle/>
          <a:p>
            <a:fld id="{9CD864DE-4C5A-4B2A-B7FE-6B4F284D0E50}" type="slidenum">
              <a:rPr lang="en-IN" smtClean="0"/>
              <a:t>‹#›</a:t>
            </a:fld>
            <a:endParaRPr lang="en-IN"/>
          </a:p>
        </p:txBody>
      </p:sp>
    </p:spTree>
    <p:extLst>
      <p:ext uri="{BB962C8B-B14F-4D97-AF65-F5344CB8AC3E}">
        <p14:creationId xmlns:p14="http://schemas.microsoft.com/office/powerpoint/2010/main" val="306799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5A7932-6A9C-FA93-EE52-BCBBDDDD005F}"/>
              </a:ext>
            </a:extLst>
          </p:cNvPr>
          <p:cNvSpPr>
            <a:spLocks noGrp="1"/>
          </p:cNvSpPr>
          <p:nvPr>
            <p:ph type="dt" sz="half" idx="10"/>
          </p:nvPr>
        </p:nvSpPr>
        <p:spPr/>
        <p:txBody>
          <a:bodyPr/>
          <a:lstStyle/>
          <a:p>
            <a:fld id="{7F4FD912-066E-476B-BF6B-1D7018C6757E}" type="datetimeFigureOut">
              <a:rPr lang="en-IN" smtClean="0"/>
              <a:t>14-05-2024</a:t>
            </a:fld>
            <a:endParaRPr lang="en-IN"/>
          </a:p>
        </p:txBody>
      </p:sp>
      <p:sp>
        <p:nvSpPr>
          <p:cNvPr id="3" name="Footer Placeholder 2">
            <a:extLst>
              <a:ext uri="{FF2B5EF4-FFF2-40B4-BE49-F238E27FC236}">
                <a16:creationId xmlns:a16="http://schemas.microsoft.com/office/drawing/2014/main" id="{0A99FE01-6501-A196-1D80-98D853E7FD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549044-0E08-326A-92BE-39306B741DB1}"/>
              </a:ext>
            </a:extLst>
          </p:cNvPr>
          <p:cNvSpPr>
            <a:spLocks noGrp="1"/>
          </p:cNvSpPr>
          <p:nvPr>
            <p:ph type="sldNum" sz="quarter" idx="12"/>
          </p:nvPr>
        </p:nvSpPr>
        <p:spPr/>
        <p:txBody>
          <a:bodyPr/>
          <a:lstStyle/>
          <a:p>
            <a:fld id="{9CD864DE-4C5A-4B2A-B7FE-6B4F284D0E50}" type="slidenum">
              <a:rPr lang="en-IN" smtClean="0"/>
              <a:t>‹#›</a:t>
            </a:fld>
            <a:endParaRPr lang="en-IN"/>
          </a:p>
        </p:txBody>
      </p:sp>
    </p:spTree>
    <p:extLst>
      <p:ext uri="{BB962C8B-B14F-4D97-AF65-F5344CB8AC3E}">
        <p14:creationId xmlns:p14="http://schemas.microsoft.com/office/powerpoint/2010/main" val="366545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260C-429D-C6DF-CC11-CCD12E30A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FEC455-9D81-8EC5-3C07-A820E4D80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65DA34-F2F7-ACB5-D634-4180FB918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8F070-620F-156E-795A-211016EEEEC2}"/>
              </a:ext>
            </a:extLst>
          </p:cNvPr>
          <p:cNvSpPr>
            <a:spLocks noGrp="1"/>
          </p:cNvSpPr>
          <p:nvPr>
            <p:ph type="dt" sz="half" idx="10"/>
          </p:nvPr>
        </p:nvSpPr>
        <p:spPr/>
        <p:txBody>
          <a:bodyPr/>
          <a:lstStyle/>
          <a:p>
            <a:fld id="{7F4FD912-066E-476B-BF6B-1D7018C6757E}" type="datetimeFigureOut">
              <a:rPr lang="en-IN" smtClean="0"/>
              <a:t>14-05-2024</a:t>
            </a:fld>
            <a:endParaRPr lang="en-IN"/>
          </a:p>
        </p:txBody>
      </p:sp>
      <p:sp>
        <p:nvSpPr>
          <p:cNvPr id="6" name="Footer Placeholder 5">
            <a:extLst>
              <a:ext uri="{FF2B5EF4-FFF2-40B4-BE49-F238E27FC236}">
                <a16:creationId xmlns:a16="http://schemas.microsoft.com/office/drawing/2014/main" id="{31C50AD5-8E8B-F14C-E2CB-158E3E764D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A2046-C34B-F555-97E3-AC4EBE3AB5A1}"/>
              </a:ext>
            </a:extLst>
          </p:cNvPr>
          <p:cNvSpPr>
            <a:spLocks noGrp="1"/>
          </p:cNvSpPr>
          <p:nvPr>
            <p:ph type="sldNum" sz="quarter" idx="12"/>
          </p:nvPr>
        </p:nvSpPr>
        <p:spPr/>
        <p:txBody>
          <a:bodyPr/>
          <a:lstStyle/>
          <a:p>
            <a:fld id="{9CD864DE-4C5A-4B2A-B7FE-6B4F284D0E50}" type="slidenum">
              <a:rPr lang="en-IN" smtClean="0"/>
              <a:t>‹#›</a:t>
            </a:fld>
            <a:endParaRPr lang="en-IN"/>
          </a:p>
        </p:txBody>
      </p:sp>
    </p:spTree>
    <p:extLst>
      <p:ext uri="{BB962C8B-B14F-4D97-AF65-F5344CB8AC3E}">
        <p14:creationId xmlns:p14="http://schemas.microsoft.com/office/powerpoint/2010/main" val="236360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6D5F-27DA-0085-2611-6AE7D7BA0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220290-F26A-D459-9DA9-947766887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521153-9121-AAEF-2DC3-8D0CD0144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C0659-BBCB-0B8B-12F1-859366729B80}"/>
              </a:ext>
            </a:extLst>
          </p:cNvPr>
          <p:cNvSpPr>
            <a:spLocks noGrp="1"/>
          </p:cNvSpPr>
          <p:nvPr>
            <p:ph type="dt" sz="half" idx="10"/>
          </p:nvPr>
        </p:nvSpPr>
        <p:spPr/>
        <p:txBody>
          <a:bodyPr/>
          <a:lstStyle/>
          <a:p>
            <a:fld id="{7F4FD912-066E-476B-BF6B-1D7018C6757E}" type="datetimeFigureOut">
              <a:rPr lang="en-IN" smtClean="0"/>
              <a:t>14-05-2024</a:t>
            </a:fld>
            <a:endParaRPr lang="en-IN"/>
          </a:p>
        </p:txBody>
      </p:sp>
      <p:sp>
        <p:nvSpPr>
          <p:cNvPr id="6" name="Footer Placeholder 5">
            <a:extLst>
              <a:ext uri="{FF2B5EF4-FFF2-40B4-BE49-F238E27FC236}">
                <a16:creationId xmlns:a16="http://schemas.microsoft.com/office/drawing/2014/main" id="{2F11C1E7-DC51-D5B2-9F92-76E0D2E52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3ED712-A9C8-5F7F-2E08-62BAC4C6B0FB}"/>
              </a:ext>
            </a:extLst>
          </p:cNvPr>
          <p:cNvSpPr>
            <a:spLocks noGrp="1"/>
          </p:cNvSpPr>
          <p:nvPr>
            <p:ph type="sldNum" sz="quarter" idx="12"/>
          </p:nvPr>
        </p:nvSpPr>
        <p:spPr/>
        <p:txBody>
          <a:bodyPr/>
          <a:lstStyle/>
          <a:p>
            <a:fld id="{9CD864DE-4C5A-4B2A-B7FE-6B4F284D0E50}" type="slidenum">
              <a:rPr lang="en-IN" smtClean="0"/>
              <a:t>‹#›</a:t>
            </a:fld>
            <a:endParaRPr lang="en-IN"/>
          </a:p>
        </p:txBody>
      </p:sp>
    </p:spTree>
    <p:extLst>
      <p:ext uri="{BB962C8B-B14F-4D97-AF65-F5344CB8AC3E}">
        <p14:creationId xmlns:p14="http://schemas.microsoft.com/office/powerpoint/2010/main" val="217695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08D766-38A5-228E-A038-B6ACD315A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F2619D-9B1E-3895-7707-B92754179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F4F6C3-556D-6311-3E01-72C2587FB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FD912-066E-476B-BF6B-1D7018C6757E}" type="datetimeFigureOut">
              <a:rPr lang="en-IN" smtClean="0"/>
              <a:t>14-05-2024</a:t>
            </a:fld>
            <a:endParaRPr lang="en-IN"/>
          </a:p>
        </p:txBody>
      </p:sp>
      <p:sp>
        <p:nvSpPr>
          <p:cNvPr id="5" name="Footer Placeholder 4">
            <a:extLst>
              <a:ext uri="{FF2B5EF4-FFF2-40B4-BE49-F238E27FC236}">
                <a16:creationId xmlns:a16="http://schemas.microsoft.com/office/drawing/2014/main" id="{160C3304-6FB9-D8CB-26E3-A9D2F1AFF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5C7A98-AEEF-7F16-3C14-73EC260A4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864DE-4C5A-4B2A-B7FE-6B4F284D0E50}" type="slidenum">
              <a:rPr lang="en-IN" smtClean="0"/>
              <a:t>‹#›</a:t>
            </a:fld>
            <a:endParaRPr lang="en-IN"/>
          </a:p>
        </p:txBody>
      </p:sp>
    </p:spTree>
    <p:extLst>
      <p:ext uri="{BB962C8B-B14F-4D97-AF65-F5344CB8AC3E}">
        <p14:creationId xmlns:p14="http://schemas.microsoft.com/office/powerpoint/2010/main" val="2543959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5.xml"/><Relationship Id="rId18" Type="http://schemas.openxmlformats.org/officeDocument/2006/relationships/image" Target="../media/image9.png"/><Relationship Id="rId3" Type="http://schemas.openxmlformats.org/officeDocument/2006/relationships/image" Target="../media/image1.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6.png"/><Relationship Id="rId17" Type="http://schemas.openxmlformats.org/officeDocument/2006/relationships/customXml" Target="../ink/ink7.xml"/><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4.xml"/><Relationship Id="rId24" Type="http://schemas.openxmlformats.org/officeDocument/2006/relationships/image" Target="../media/image12.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10" Type="http://schemas.openxmlformats.org/officeDocument/2006/relationships/image" Target="../media/image5.png"/><Relationship Id="rId19" Type="http://schemas.openxmlformats.org/officeDocument/2006/relationships/customXml" Target="../ink/ink8.xml"/><Relationship Id="rId4" Type="http://schemas.openxmlformats.org/officeDocument/2006/relationships/image" Target="../media/image2.png"/><Relationship Id="rId9" Type="http://schemas.openxmlformats.org/officeDocument/2006/relationships/customXml" Target="../ink/ink3.xml"/><Relationship Id="rId14" Type="http://schemas.openxmlformats.org/officeDocument/2006/relationships/image" Target="../media/image7.png"/><Relationship Id="rId22"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693C7D-4DBA-46F1-B94F-21BF2737CE46}"/>
              </a:ext>
            </a:extLst>
          </p:cNvPr>
          <p:cNvPicPr>
            <a:picLocks noGrp="1" noChangeAspect="1"/>
          </p:cNvPicPr>
          <p:nvPr>
            <p:ph idx="1"/>
          </p:nvPr>
        </p:nvPicPr>
        <p:blipFill rotWithShape="1">
          <a:blip r:embed="rId3"/>
          <a:srcRect l="5752" t="3946" r="7912" b="8304"/>
          <a:stretch/>
        </p:blipFill>
        <p:spPr>
          <a:xfrm>
            <a:off x="9130127" y="-1"/>
            <a:ext cx="3061873" cy="2657475"/>
          </a:xfrm>
        </p:spPr>
      </p:pic>
      <p:sp>
        <p:nvSpPr>
          <p:cNvPr id="4" name="TextBox 3">
            <a:extLst>
              <a:ext uri="{FF2B5EF4-FFF2-40B4-BE49-F238E27FC236}">
                <a16:creationId xmlns:a16="http://schemas.microsoft.com/office/drawing/2014/main" id="{A5ECBB5E-F38F-F407-EF75-DA7061320129}"/>
              </a:ext>
            </a:extLst>
          </p:cNvPr>
          <p:cNvSpPr txBox="1"/>
          <p:nvPr/>
        </p:nvSpPr>
        <p:spPr>
          <a:xfrm>
            <a:off x="114300" y="84301"/>
            <a:ext cx="10115549" cy="2339102"/>
          </a:xfrm>
          <a:prstGeom prst="rect">
            <a:avLst/>
          </a:prstGeom>
          <a:noFill/>
        </p:spPr>
        <p:txBody>
          <a:bodyPr wrap="square">
            <a:spAutoFit/>
          </a:bodyPr>
          <a:lstStyle/>
          <a:p>
            <a:pPr algn="just"/>
            <a:r>
              <a:rPr lang="en-US" sz="2600" b="1" dirty="0">
                <a:latin typeface="Times New Roman" panose="02020603050405020304" pitchFamily="18" charset="0"/>
                <a:cs typeface="Times New Roman" panose="02020603050405020304" pitchFamily="18" charset="0"/>
              </a:rPr>
              <a:t>Theory Of Reasoned Action</a:t>
            </a:r>
          </a:p>
          <a:p>
            <a:pPr algn="just"/>
            <a:r>
              <a:rPr lang="en-US" sz="2400" dirty="0">
                <a:latin typeface="Times New Roman" panose="02020603050405020304" pitchFamily="18" charset="0"/>
                <a:cs typeface="Times New Roman" panose="02020603050405020304" pitchFamily="18" charset="0"/>
              </a:rPr>
              <a:t>An individual's intention to perform a behavior is determined by their attitudes toward the behavior and subjective norms. This intention, in turn, predicts the likelihood of the individual actually engaging in the behavior. </a:t>
            </a:r>
          </a:p>
          <a:p>
            <a:pPr algn="just"/>
            <a:r>
              <a:rPr lang="en-US" sz="2400" dirty="0">
                <a:latin typeface="Times New Roman" panose="02020603050405020304" pitchFamily="18" charset="0"/>
                <a:cs typeface="Times New Roman" panose="02020603050405020304" pitchFamily="18" charset="0"/>
              </a:rPr>
              <a:t>Behavioral Intention: an individual's readiness or willingness to engage in the behavior is influenced by:-</a:t>
            </a:r>
          </a:p>
        </p:txBody>
      </p:sp>
      <p:pic>
        <p:nvPicPr>
          <p:cNvPr id="1026" name="Picture 2">
            <a:extLst>
              <a:ext uri="{FF2B5EF4-FFF2-40B4-BE49-F238E27FC236}">
                <a16:creationId xmlns:a16="http://schemas.microsoft.com/office/drawing/2014/main" id="{887BE36B-3377-6647-6EBD-ED5342AEB4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025" y="2506662"/>
            <a:ext cx="5514975"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68FC85-B4C4-5FF5-AFAB-5E0CA7A54C32}"/>
              </a:ext>
            </a:extLst>
          </p:cNvPr>
          <p:cNvSpPr txBox="1"/>
          <p:nvPr/>
        </p:nvSpPr>
        <p:spPr>
          <a:xfrm>
            <a:off x="114299" y="2380890"/>
            <a:ext cx="6477001" cy="4493538"/>
          </a:xfrm>
          <a:prstGeom prst="rect">
            <a:avLst/>
          </a:prstGeom>
          <a:noFill/>
        </p:spPr>
        <p:txBody>
          <a:bodyPr wrap="square">
            <a:spAutoFit/>
          </a:bodyPr>
          <a:lstStyle/>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Attitudes: Individuals' beliefs about the outcomes of the behavior. Positive attitudes increase the likelihood of performing the behavior.</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Subjective Norms: Perceived social pressure or influence from others regarding the behavior. Like approval or disapproval from significant others.</a:t>
            </a:r>
          </a:p>
          <a:p>
            <a:r>
              <a:rPr lang="en-US" sz="2200" b="1" i="0" dirty="0">
                <a:solidFill>
                  <a:srgbClr val="111111"/>
                </a:solidFill>
                <a:effectLst/>
                <a:latin typeface="Times New Roman" panose="02020603050405020304" pitchFamily="18" charset="0"/>
                <a:cs typeface="Times New Roman" panose="02020603050405020304" pitchFamily="18" charset="0"/>
              </a:rPr>
              <a:t>User Gratification theory</a:t>
            </a:r>
          </a:p>
          <a:p>
            <a:r>
              <a:rPr lang="en-US" sz="2200" dirty="0">
                <a:solidFill>
                  <a:srgbClr val="111111"/>
                </a:solidFill>
                <a:latin typeface="Times New Roman" panose="02020603050405020304" pitchFamily="18" charset="0"/>
                <a:cs typeface="Times New Roman" panose="02020603050405020304" pitchFamily="18" charset="0"/>
              </a:rPr>
              <a:t>It posits that users seek gratification from their interactions with technology and media. The core idea is to leverage elements like points, badges, leaderboards, challenges, and rewards to make tasks or activities more enjoyable, interactive, and rewarding for users.</a:t>
            </a:r>
            <a:endParaRPr lang="en-IN" sz="2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103F5D-0B9C-754B-68FC-746273541798}"/>
              </a:ext>
            </a:extLst>
          </p:cNvPr>
          <p:cNvSpPr txBox="1"/>
          <p:nvPr/>
        </p:nvSpPr>
        <p:spPr>
          <a:xfrm>
            <a:off x="9239250" y="2595526"/>
            <a:ext cx="2867025" cy="430887"/>
          </a:xfrm>
          <a:prstGeom prst="rect">
            <a:avLst/>
          </a:prstGeom>
          <a:noFill/>
        </p:spPr>
        <p:txBody>
          <a:bodyPr wrap="square" rtlCol="0">
            <a:spAutoFit/>
          </a:bodyPr>
          <a:lstStyle/>
          <a:p>
            <a:r>
              <a:rPr lang="en-US" sz="1100" dirty="0"/>
              <a:t>Satisfaction from features, functionalities of tech. like HD camera, high speed, good UI/UX</a:t>
            </a:r>
            <a:endParaRPr lang="en-IN" sz="1100" dirty="0"/>
          </a:p>
        </p:txBody>
      </p:sp>
      <p:sp>
        <p:nvSpPr>
          <p:cNvPr id="8" name="TextBox 7">
            <a:extLst>
              <a:ext uri="{FF2B5EF4-FFF2-40B4-BE49-F238E27FC236}">
                <a16:creationId xmlns:a16="http://schemas.microsoft.com/office/drawing/2014/main" id="{08C352AE-12BC-C742-7654-4B37DC7A2FFC}"/>
              </a:ext>
            </a:extLst>
          </p:cNvPr>
          <p:cNvSpPr txBox="1"/>
          <p:nvPr/>
        </p:nvSpPr>
        <p:spPr>
          <a:xfrm>
            <a:off x="10086975" y="3213556"/>
            <a:ext cx="2105025" cy="430887"/>
          </a:xfrm>
          <a:prstGeom prst="rect">
            <a:avLst/>
          </a:prstGeom>
          <a:noFill/>
        </p:spPr>
        <p:txBody>
          <a:bodyPr wrap="square" rtlCol="0">
            <a:spAutoFit/>
          </a:bodyPr>
          <a:lstStyle/>
          <a:p>
            <a:r>
              <a:rPr lang="en-US" sz="1100" dirty="0"/>
              <a:t>Entertainment and relaxation like watching insta reels</a:t>
            </a:r>
            <a:endParaRPr lang="en-IN" sz="1100" dirty="0"/>
          </a:p>
        </p:txBody>
      </p:sp>
      <p:sp>
        <p:nvSpPr>
          <p:cNvPr id="9" name="TextBox 8">
            <a:extLst>
              <a:ext uri="{FF2B5EF4-FFF2-40B4-BE49-F238E27FC236}">
                <a16:creationId xmlns:a16="http://schemas.microsoft.com/office/drawing/2014/main" id="{19F2D077-77C6-9F2F-F240-84508D97E523}"/>
              </a:ext>
            </a:extLst>
          </p:cNvPr>
          <p:cNvSpPr txBox="1"/>
          <p:nvPr/>
        </p:nvSpPr>
        <p:spPr>
          <a:xfrm>
            <a:off x="6591300" y="4902527"/>
            <a:ext cx="3562349" cy="261610"/>
          </a:xfrm>
          <a:prstGeom prst="rect">
            <a:avLst/>
          </a:prstGeom>
          <a:noFill/>
        </p:spPr>
        <p:txBody>
          <a:bodyPr wrap="square" rtlCol="0">
            <a:spAutoFit/>
          </a:bodyPr>
          <a:lstStyle/>
          <a:p>
            <a:r>
              <a:rPr lang="en-US" sz="1100" dirty="0"/>
              <a:t>Users seek social interaction &amp; validation thru tech.</a:t>
            </a:r>
            <a:endParaRPr lang="en-IN" sz="1100" dirty="0"/>
          </a:p>
        </p:txBody>
      </p:sp>
      <p:sp>
        <p:nvSpPr>
          <p:cNvPr id="10" name="TextBox 9">
            <a:extLst>
              <a:ext uri="{FF2B5EF4-FFF2-40B4-BE49-F238E27FC236}">
                <a16:creationId xmlns:a16="http://schemas.microsoft.com/office/drawing/2014/main" id="{67CE61E8-1544-910C-326E-083CAD7BABF4}"/>
              </a:ext>
            </a:extLst>
          </p:cNvPr>
          <p:cNvSpPr txBox="1"/>
          <p:nvPr/>
        </p:nvSpPr>
        <p:spPr>
          <a:xfrm>
            <a:off x="9984580" y="5710986"/>
            <a:ext cx="2309813" cy="600164"/>
          </a:xfrm>
          <a:prstGeom prst="rect">
            <a:avLst/>
          </a:prstGeom>
          <a:noFill/>
        </p:spPr>
        <p:txBody>
          <a:bodyPr wrap="square" rtlCol="0">
            <a:spAutoFit/>
          </a:bodyPr>
          <a:lstStyle/>
          <a:p>
            <a:r>
              <a:rPr lang="en-US" sz="1100" dirty="0"/>
              <a:t>Fulfill needs with help of tech like solving problems, productivity apps, navigation apps</a:t>
            </a:r>
            <a:endParaRPr lang="en-IN" sz="1100" dirty="0"/>
          </a:p>
        </p:txBody>
      </p:sp>
      <p:sp>
        <p:nvSpPr>
          <p:cNvPr id="11" name="TextBox 10">
            <a:extLst>
              <a:ext uri="{FF2B5EF4-FFF2-40B4-BE49-F238E27FC236}">
                <a16:creationId xmlns:a16="http://schemas.microsoft.com/office/drawing/2014/main" id="{0625734D-5A62-B4DA-C6E3-16E68AA05C1B}"/>
              </a:ext>
            </a:extLst>
          </p:cNvPr>
          <p:cNvSpPr txBox="1"/>
          <p:nvPr/>
        </p:nvSpPr>
        <p:spPr>
          <a:xfrm>
            <a:off x="9318245" y="6414786"/>
            <a:ext cx="2976148" cy="430887"/>
          </a:xfrm>
          <a:prstGeom prst="rect">
            <a:avLst/>
          </a:prstGeom>
          <a:noFill/>
        </p:spPr>
        <p:txBody>
          <a:bodyPr wrap="square" rtlCol="0">
            <a:spAutoFit/>
          </a:bodyPr>
          <a:lstStyle/>
          <a:p>
            <a:r>
              <a:rPr lang="en-US" sz="1100" dirty="0"/>
              <a:t>Relevance, credibility, novelty, diversity of content like news, articles, </a:t>
            </a:r>
            <a:r>
              <a:rPr lang="en-US" sz="1100" dirty="0" err="1"/>
              <a:t>edu</a:t>
            </a:r>
            <a:r>
              <a:rPr lang="en-US" sz="1100" dirty="0"/>
              <a:t>. videos</a:t>
            </a:r>
            <a:endParaRPr lang="en-IN" sz="1100" dirty="0"/>
          </a:p>
        </p:txBody>
      </p:sp>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32654734-0C73-2EAD-CED5-49A6747F75B8}"/>
                  </a:ext>
                </a:extLst>
              </p14:cNvPr>
              <p14:cNvContentPartPr/>
              <p14:nvPr/>
            </p14:nvContentPartPr>
            <p14:xfrm>
              <a:off x="6762585" y="3113400"/>
              <a:ext cx="638640" cy="11160"/>
            </p14:xfrm>
          </p:contentPart>
        </mc:Choice>
        <mc:Fallback xmlns="">
          <p:pic>
            <p:nvPicPr>
              <p:cNvPr id="12" name="Ink 11">
                <a:extLst>
                  <a:ext uri="{FF2B5EF4-FFF2-40B4-BE49-F238E27FC236}">
                    <a16:creationId xmlns:a16="http://schemas.microsoft.com/office/drawing/2014/main" id="{32654734-0C73-2EAD-CED5-49A6747F75B8}"/>
                  </a:ext>
                </a:extLst>
              </p:cNvPr>
              <p:cNvPicPr/>
              <p:nvPr/>
            </p:nvPicPr>
            <p:blipFill>
              <a:blip r:embed="rId6"/>
              <a:stretch>
                <a:fillRect/>
              </a:stretch>
            </p:blipFill>
            <p:spPr>
              <a:xfrm>
                <a:off x="6672585" y="2933400"/>
                <a:ext cx="81828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63787754-318B-BF23-B4D2-4364A013BC2F}"/>
                  </a:ext>
                </a:extLst>
              </p14:cNvPr>
              <p14:cNvContentPartPr/>
              <p14:nvPr/>
            </p14:nvContentPartPr>
            <p14:xfrm>
              <a:off x="9296265" y="2760600"/>
              <a:ext cx="2455920" cy="68400"/>
            </p14:xfrm>
          </p:contentPart>
        </mc:Choice>
        <mc:Fallback xmlns="">
          <p:pic>
            <p:nvPicPr>
              <p:cNvPr id="13" name="Ink 12">
                <a:extLst>
                  <a:ext uri="{FF2B5EF4-FFF2-40B4-BE49-F238E27FC236}">
                    <a16:creationId xmlns:a16="http://schemas.microsoft.com/office/drawing/2014/main" id="{63787754-318B-BF23-B4D2-4364A013BC2F}"/>
                  </a:ext>
                </a:extLst>
              </p:cNvPr>
              <p:cNvPicPr/>
              <p:nvPr/>
            </p:nvPicPr>
            <p:blipFill>
              <a:blip r:embed="rId8"/>
              <a:stretch>
                <a:fillRect/>
              </a:stretch>
            </p:blipFill>
            <p:spPr>
              <a:xfrm>
                <a:off x="9206265" y="2580960"/>
                <a:ext cx="263556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8E4BB9F-CD92-EF5F-7925-8D4CD828CD00}"/>
                  </a:ext>
                </a:extLst>
              </p14:cNvPr>
              <p14:cNvContentPartPr/>
              <p14:nvPr/>
            </p14:nvContentPartPr>
            <p14:xfrm>
              <a:off x="6772305" y="4342080"/>
              <a:ext cx="576360" cy="10800"/>
            </p14:xfrm>
          </p:contentPart>
        </mc:Choice>
        <mc:Fallback xmlns="">
          <p:pic>
            <p:nvPicPr>
              <p:cNvPr id="14" name="Ink 13">
                <a:extLst>
                  <a:ext uri="{FF2B5EF4-FFF2-40B4-BE49-F238E27FC236}">
                    <a16:creationId xmlns:a16="http://schemas.microsoft.com/office/drawing/2014/main" id="{98E4BB9F-CD92-EF5F-7925-8D4CD828CD00}"/>
                  </a:ext>
                </a:extLst>
              </p:cNvPr>
              <p:cNvPicPr/>
              <p:nvPr/>
            </p:nvPicPr>
            <p:blipFill>
              <a:blip r:embed="rId10"/>
              <a:stretch>
                <a:fillRect/>
              </a:stretch>
            </p:blipFill>
            <p:spPr>
              <a:xfrm>
                <a:off x="6682305" y="4162080"/>
                <a:ext cx="75600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05952FCE-AB52-729A-9368-02DD775435C5}"/>
                  </a:ext>
                </a:extLst>
              </p14:cNvPr>
              <p14:cNvContentPartPr/>
              <p14:nvPr/>
            </p14:nvContentPartPr>
            <p14:xfrm>
              <a:off x="10258185" y="3408960"/>
              <a:ext cx="1758600" cy="48600"/>
            </p14:xfrm>
          </p:contentPart>
        </mc:Choice>
        <mc:Fallback xmlns="">
          <p:pic>
            <p:nvPicPr>
              <p:cNvPr id="15" name="Ink 14">
                <a:extLst>
                  <a:ext uri="{FF2B5EF4-FFF2-40B4-BE49-F238E27FC236}">
                    <a16:creationId xmlns:a16="http://schemas.microsoft.com/office/drawing/2014/main" id="{05952FCE-AB52-729A-9368-02DD775435C5}"/>
                  </a:ext>
                </a:extLst>
              </p:cNvPr>
              <p:cNvPicPr/>
              <p:nvPr/>
            </p:nvPicPr>
            <p:blipFill>
              <a:blip r:embed="rId12"/>
              <a:stretch>
                <a:fillRect/>
              </a:stretch>
            </p:blipFill>
            <p:spPr>
              <a:xfrm>
                <a:off x="10168185" y="3229320"/>
                <a:ext cx="193824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D9448061-D6D0-78A0-7E41-925089D9164E}"/>
                  </a:ext>
                </a:extLst>
              </p14:cNvPr>
              <p14:cNvContentPartPr/>
              <p14:nvPr/>
            </p14:nvContentPartPr>
            <p14:xfrm>
              <a:off x="6705345" y="5381040"/>
              <a:ext cx="562680" cy="38880"/>
            </p14:xfrm>
          </p:contentPart>
        </mc:Choice>
        <mc:Fallback xmlns="">
          <p:pic>
            <p:nvPicPr>
              <p:cNvPr id="16" name="Ink 15">
                <a:extLst>
                  <a:ext uri="{FF2B5EF4-FFF2-40B4-BE49-F238E27FC236}">
                    <a16:creationId xmlns:a16="http://schemas.microsoft.com/office/drawing/2014/main" id="{D9448061-D6D0-78A0-7E41-925089D9164E}"/>
                  </a:ext>
                </a:extLst>
              </p:cNvPr>
              <p:cNvPicPr/>
              <p:nvPr/>
            </p:nvPicPr>
            <p:blipFill>
              <a:blip r:embed="rId14"/>
              <a:stretch>
                <a:fillRect/>
              </a:stretch>
            </p:blipFill>
            <p:spPr>
              <a:xfrm>
                <a:off x="6615345" y="5201040"/>
                <a:ext cx="74232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60FB6737-3812-9307-E077-EEDAEE89B413}"/>
                  </a:ext>
                </a:extLst>
              </p14:cNvPr>
              <p14:cNvContentPartPr/>
              <p14:nvPr/>
            </p14:nvContentPartPr>
            <p14:xfrm>
              <a:off x="6648105" y="4951920"/>
              <a:ext cx="2867040" cy="67680"/>
            </p14:xfrm>
          </p:contentPart>
        </mc:Choice>
        <mc:Fallback xmlns="">
          <p:pic>
            <p:nvPicPr>
              <p:cNvPr id="17" name="Ink 16">
                <a:extLst>
                  <a:ext uri="{FF2B5EF4-FFF2-40B4-BE49-F238E27FC236}">
                    <a16:creationId xmlns:a16="http://schemas.microsoft.com/office/drawing/2014/main" id="{60FB6737-3812-9307-E077-EEDAEE89B413}"/>
                  </a:ext>
                </a:extLst>
              </p:cNvPr>
              <p:cNvPicPr/>
              <p:nvPr/>
            </p:nvPicPr>
            <p:blipFill>
              <a:blip r:embed="rId16"/>
              <a:stretch>
                <a:fillRect/>
              </a:stretch>
            </p:blipFill>
            <p:spPr>
              <a:xfrm>
                <a:off x="6558105" y="4771920"/>
                <a:ext cx="304668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FED7B1BD-AE15-7900-B05B-BE5F6727EC80}"/>
                  </a:ext>
                </a:extLst>
              </p14:cNvPr>
              <p14:cNvContentPartPr/>
              <p14:nvPr/>
            </p14:nvContentPartPr>
            <p14:xfrm>
              <a:off x="6657825" y="5943360"/>
              <a:ext cx="668520" cy="59040"/>
            </p14:xfrm>
          </p:contentPart>
        </mc:Choice>
        <mc:Fallback xmlns="">
          <p:pic>
            <p:nvPicPr>
              <p:cNvPr id="18" name="Ink 17">
                <a:extLst>
                  <a:ext uri="{FF2B5EF4-FFF2-40B4-BE49-F238E27FC236}">
                    <a16:creationId xmlns:a16="http://schemas.microsoft.com/office/drawing/2014/main" id="{FED7B1BD-AE15-7900-B05B-BE5F6727EC80}"/>
                  </a:ext>
                </a:extLst>
              </p:cNvPr>
              <p:cNvPicPr/>
              <p:nvPr/>
            </p:nvPicPr>
            <p:blipFill>
              <a:blip r:embed="rId18"/>
              <a:stretch>
                <a:fillRect/>
              </a:stretch>
            </p:blipFill>
            <p:spPr>
              <a:xfrm>
                <a:off x="6567825" y="5763360"/>
                <a:ext cx="84816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FFA079F7-DAE0-2314-54A2-F95EB1C5390A}"/>
                  </a:ext>
                </a:extLst>
              </p14:cNvPr>
              <p14:cNvContentPartPr/>
              <p14:nvPr/>
            </p14:nvContentPartPr>
            <p14:xfrm>
              <a:off x="10086825" y="5943000"/>
              <a:ext cx="1953720" cy="38520"/>
            </p14:xfrm>
          </p:contentPart>
        </mc:Choice>
        <mc:Fallback xmlns="">
          <p:pic>
            <p:nvPicPr>
              <p:cNvPr id="19" name="Ink 18">
                <a:extLst>
                  <a:ext uri="{FF2B5EF4-FFF2-40B4-BE49-F238E27FC236}">
                    <a16:creationId xmlns:a16="http://schemas.microsoft.com/office/drawing/2014/main" id="{FFA079F7-DAE0-2314-54A2-F95EB1C5390A}"/>
                  </a:ext>
                </a:extLst>
              </p:cNvPr>
              <p:cNvPicPr/>
              <p:nvPr/>
            </p:nvPicPr>
            <p:blipFill>
              <a:blip r:embed="rId20"/>
              <a:stretch>
                <a:fillRect/>
              </a:stretch>
            </p:blipFill>
            <p:spPr>
              <a:xfrm>
                <a:off x="9997185" y="5763000"/>
                <a:ext cx="213336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D8888319-E6AF-E5CC-6AC4-B65E7F43D270}"/>
                  </a:ext>
                </a:extLst>
              </p14:cNvPr>
              <p14:cNvContentPartPr/>
              <p14:nvPr/>
            </p14:nvContentPartPr>
            <p14:xfrm>
              <a:off x="6667545" y="6610080"/>
              <a:ext cx="703440" cy="86400"/>
            </p14:xfrm>
          </p:contentPart>
        </mc:Choice>
        <mc:Fallback xmlns="">
          <p:pic>
            <p:nvPicPr>
              <p:cNvPr id="20" name="Ink 19">
                <a:extLst>
                  <a:ext uri="{FF2B5EF4-FFF2-40B4-BE49-F238E27FC236}">
                    <a16:creationId xmlns:a16="http://schemas.microsoft.com/office/drawing/2014/main" id="{D8888319-E6AF-E5CC-6AC4-B65E7F43D270}"/>
                  </a:ext>
                </a:extLst>
              </p:cNvPr>
              <p:cNvPicPr/>
              <p:nvPr/>
            </p:nvPicPr>
            <p:blipFill>
              <a:blip r:embed="rId22"/>
              <a:stretch>
                <a:fillRect/>
              </a:stretch>
            </p:blipFill>
            <p:spPr>
              <a:xfrm>
                <a:off x="6577545" y="6430440"/>
                <a:ext cx="88308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14E298E3-F059-D673-5A5C-A6400938478A}"/>
                  </a:ext>
                </a:extLst>
              </p14:cNvPr>
              <p14:cNvContentPartPr/>
              <p14:nvPr/>
            </p14:nvContentPartPr>
            <p14:xfrm>
              <a:off x="9429465" y="6548520"/>
              <a:ext cx="2474640" cy="62280"/>
            </p14:xfrm>
          </p:contentPart>
        </mc:Choice>
        <mc:Fallback xmlns="">
          <p:pic>
            <p:nvPicPr>
              <p:cNvPr id="21" name="Ink 20">
                <a:extLst>
                  <a:ext uri="{FF2B5EF4-FFF2-40B4-BE49-F238E27FC236}">
                    <a16:creationId xmlns:a16="http://schemas.microsoft.com/office/drawing/2014/main" id="{14E298E3-F059-D673-5A5C-A6400938478A}"/>
                  </a:ext>
                </a:extLst>
              </p:cNvPr>
              <p:cNvPicPr/>
              <p:nvPr/>
            </p:nvPicPr>
            <p:blipFill>
              <a:blip r:embed="rId24"/>
              <a:stretch>
                <a:fillRect/>
              </a:stretch>
            </p:blipFill>
            <p:spPr>
              <a:xfrm>
                <a:off x="9339825" y="6368520"/>
                <a:ext cx="2654280" cy="421920"/>
              </a:xfrm>
              <a:prstGeom prst="rect">
                <a:avLst/>
              </a:prstGeom>
            </p:spPr>
          </p:pic>
        </mc:Fallback>
      </mc:AlternateContent>
    </p:spTree>
    <p:extLst>
      <p:ext uri="{BB962C8B-B14F-4D97-AF65-F5344CB8AC3E}">
        <p14:creationId xmlns:p14="http://schemas.microsoft.com/office/powerpoint/2010/main" val="2511267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21E7-9AE6-7B45-D2C7-235236C7E6BD}"/>
              </a:ext>
            </a:extLst>
          </p:cNvPr>
          <p:cNvSpPr>
            <a:spLocks noGrp="1"/>
          </p:cNvSpPr>
          <p:nvPr>
            <p:ph type="title"/>
          </p:nvPr>
        </p:nvSpPr>
        <p:spPr>
          <a:xfrm>
            <a:off x="466725" y="959005"/>
            <a:ext cx="10515600" cy="568325"/>
          </a:xfrm>
        </p:spPr>
        <p:txBody>
          <a:bodyPr>
            <a:normAutofit/>
          </a:bodyPr>
          <a:lstStyle/>
          <a:p>
            <a:r>
              <a:rPr lang="en-IN" sz="3300" dirty="0"/>
              <a:t>TYPES OF VIRTUAL STORES</a:t>
            </a:r>
          </a:p>
        </p:txBody>
      </p:sp>
      <p:sp>
        <p:nvSpPr>
          <p:cNvPr id="3" name="Content Placeholder 2">
            <a:extLst>
              <a:ext uri="{FF2B5EF4-FFF2-40B4-BE49-F238E27FC236}">
                <a16:creationId xmlns:a16="http://schemas.microsoft.com/office/drawing/2014/main" id="{9405646E-7D75-E3D0-1D38-68E15B78F510}"/>
              </a:ext>
            </a:extLst>
          </p:cNvPr>
          <p:cNvSpPr>
            <a:spLocks noGrp="1"/>
          </p:cNvSpPr>
          <p:nvPr>
            <p:ph idx="1"/>
          </p:nvPr>
        </p:nvSpPr>
        <p:spPr>
          <a:xfrm>
            <a:off x="95250" y="1650045"/>
            <a:ext cx="12001500" cy="3081338"/>
          </a:xfrm>
        </p:spPr>
        <p:txBody>
          <a:bodyPr>
            <a:normAutofit/>
          </a:bodyPr>
          <a:lstStyle/>
          <a:p>
            <a:r>
              <a:rPr lang="en-US" sz="2000" i="0" dirty="0">
                <a:solidFill>
                  <a:srgbClr val="343A40"/>
                </a:solidFill>
                <a:effectLst/>
                <a:latin typeface="Times New Roman" panose="02020603050405020304" pitchFamily="18" charset="0"/>
                <a:cs typeface="Times New Roman" panose="02020603050405020304" pitchFamily="18" charset="0"/>
              </a:rPr>
              <a:t>Virtual try-on: uses VR or AR technology to give shoppers an immersive experience of what the product looks like on them. </a:t>
            </a:r>
          </a:p>
          <a:p>
            <a:r>
              <a:rPr lang="en-US" sz="2000" i="0" dirty="0">
                <a:solidFill>
                  <a:srgbClr val="343A40"/>
                </a:solidFill>
                <a:effectLst/>
                <a:latin typeface="Times New Roman" panose="02020603050405020304" pitchFamily="18" charset="0"/>
                <a:cs typeface="Times New Roman" panose="02020603050405020304" pitchFamily="18" charset="0"/>
              </a:rPr>
              <a:t>Virtual try-out: allows online shoppers to place virtual products in real world and see how the items look on a shelf.</a:t>
            </a:r>
          </a:p>
          <a:p>
            <a:r>
              <a:rPr lang="en-US" sz="2000" i="0" dirty="0">
                <a:solidFill>
                  <a:srgbClr val="343A40"/>
                </a:solidFill>
                <a:effectLst/>
                <a:latin typeface="Times New Roman" panose="02020603050405020304" pitchFamily="18" charset="0"/>
                <a:cs typeface="Times New Roman" panose="02020603050405020304" pitchFamily="18" charset="0"/>
              </a:rPr>
              <a:t>Virtual search: allows shoppers to search for products using images instead of words.</a:t>
            </a:r>
          </a:p>
          <a:p>
            <a:r>
              <a:rPr lang="en-US" sz="2000" i="0" dirty="0">
                <a:solidFill>
                  <a:srgbClr val="343A40"/>
                </a:solidFill>
                <a:effectLst/>
                <a:latin typeface="Times New Roman" panose="02020603050405020304" pitchFamily="18" charset="0"/>
                <a:cs typeface="Times New Roman" panose="02020603050405020304" pitchFamily="18" charset="0"/>
              </a:rPr>
              <a:t>360-degree product view: This store enables shoppers to see a product in the virtual store from all angles. </a:t>
            </a:r>
          </a:p>
          <a:p>
            <a:r>
              <a:rPr lang="en-US" sz="2000" i="0" dirty="0">
                <a:solidFill>
                  <a:srgbClr val="343A40"/>
                </a:solidFill>
                <a:effectLst/>
                <a:latin typeface="Times New Roman" panose="02020603050405020304" pitchFamily="18" charset="0"/>
                <a:cs typeface="Times New Roman" panose="02020603050405020304" pitchFamily="18" charset="0"/>
              </a:rPr>
              <a:t>Video interactions store: This store offers one-on-one virtual consultations through video chats or chat features with clients to build credibility and trust.</a:t>
            </a:r>
            <a:endParaRPr lang="en-IN" sz="2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E3001E0-E54C-5363-D2F1-656A0AFE17D3}"/>
              </a:ext>
            </a:extLst>
          </p:cNvPr>
          <p:cNvSpPr txBox="1">
            <a:spLocks/>
          </p:cNvSpPr>
          <p:nvPr/>
        </p:nvSpPr>
        <p:spPr>
          <a:xfrm>
            <a:off x="-1285875" y="4706305"/>
            <a:ext cx="10515600" cy="50165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t>SHOPPER EXPERIENCE IN VIRTUAL STORE</a:t>
            </a:r>
          </a:p>
        </p:txBody>
      </p:sp>
      <p:sp>
        <p:nvSpPr>
          <p:cNvPr id="5" name="Content Placeholder 2">
            <a:extLst>
              <a:ext uri="{FF2B5EF4-FFF2-40B4-BE49-F238E27FC236}">
                <a16:creationId xmlns:a16="http://schemas.microsoft.com/office/drawing/2014/main" id="{21C82963-B06F-51CC-7148-2C777AFEFB3E}"/>
              </a:ext>
            </a:extLst>
          </p:cNvPr>
          <p:cNvSpPr txBox="1">
            <a:spLocks/>
          </p:cNvSpPr>
          <p:nvPr/>
        </p:nvSpPr>
        <p:spPr>
          <a:xfrm>
            <a:off x="257175" y="5475287"/>
            <a:ext cx="11563350" cy="1296000"/>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en-US" sz="2000" dirty="0">
                <a:latin typeface="Times New Roman" panose="02020603050405020304" pitchFamily="18" charset="0"/>
                <a:cs typeface="Times New Roman" panose="02020603050405020304" pitchFamily="18" charset="0"/>
              </a:rPr>
              <a:t>Lower your website’s load time</a:t>
            </a:r>
          </a:p>
          <a:p>
            <a:pPr algn="just">
              <a:buFont typeface="+mj-lt"/>
              <a:buAutoNum type="arabicPeriod"/>
            </a:pPr>
            <a:r>
              <a:rPr lang="en-US" sz="2000" dirty="0">
                <a:latin typeface="Times New Roman" panose="02020603050405020304" pitchFamily="18" charset="0"/>
                <a:cs typeface="Times New Roman" panose="02020603050405020304" pitchFamily="18" charset="0"/>
              </a:rPr>
              <a:t>Upload high-quality product images</a:t>
            </a:r>
          </a:p>
          <a:p>
            <a:pPr algn="just">
              <a:buFont typeface="+mj-lt"/>
              <a:buAutoNum type="arabicPeriod"/>
            </a:pPr>
            <a:r>
              <a:rPr lang="en-US" sz="2000" dirty="0">
                <a:latin typeface="Times New Roman" panose="02020603050405020304" pitchFamily="18" charset="0"/>
                <a:cs typeface="Times New Roman" panose="02020603050405020304" pitchFamily="18" charset="0"/>
              </a:rPr>
              <a:t>Post customer reviews</a:t>
            </a:r>
          </a:p>
          <a:p>
            <a:pPr algn="just">
              <a:buFont typeface="+mj-lt"/>
              <a:buAutoNum type="arabicPeriod"/>
            </a:pPr>
            <a:r>
              <a:rPr lang="en-US" sz="2000" dirty="0">
                <a:latin typeface="Times New Roman" panose="02020603050405020304" pitchFamily="18" charset="0"/>
                <a:cs typeface="Times New Roman" panose="02020603050405020304" pitchFamily="18" charset="0"/>
              </a:rPr>
              <a:t>Live chat experience</a:t>
            </a:r>
          </a:p>
          <a:p>
            <a:pPr algn="just">
              <a:buFont typeface="+mj-lt"/>
              <a:buAutoNum type="arabicPeriod"/>
            </a:pPr>
            <a:r>
              <a:rPr lang="en-US" sz="2000" dirty="0">
                <a:latin typeface="Times New Roman" panose="02020603050405020304" pitchFamily="18" charset="0"/>
                <a:cs typeface="Times New Roman" panose="02020603050405020304" pitchFamily="18" charset="0"/>
              </a:rPr>
              <a:t>Simple checkout process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F8D3D9-E247-7D9E-D866-E31D109192A0}"/>
              </a:ext>
            </a:extLst>
          </p:cNvPr>
          <p:cNvSpPr txBox="1"/>
          <p:nvPr/>
        </p:nvSpPr>
        <p:spPr>
          <a:xfrm>
            <a:off x="152400" y="114663"/>
            <a:ext cx="11668125" cy="646331"/>
          </a:xfrm>
          <a:prstGeom prst="rect">
            <a:avLst/>
          </a:prstGeom>
          <a:noFill/>
        </p:spPr>
        <p:txBody>
          <a:bodyPr wrap="square">
            <a:spAutoFit/>
          </a:bodyPr>
          <a:lstStyle/>
          <a:p>
            <a:pPr algn="just"/>
            <a:r>
              <a:rPr lang="en-US" sz="1800" b="0" i="0" dirty="0">
                <a:solidFill>
                  <a:srgbClr val="343A40"/>
                </a:solidFill>
                <a:effectLst/>
                <a:latin typeface="Times New Roman" panose="02020603050405020304" pitchFamily="18" charset="0"/>
                <a:cs typeface="Times New Roman" panose="02020603050405020304" pitchFamily="18" charset="0"/>
              </a:rPr>
              <a:t>The objective of virtual shopping platforms is to enable customers to interact and experience a product or service before making a purchase. It helps retailers create a digital storefront that replicates the experience of shopping in </a:t>
            </a:r>
            <a:r>
              <a:rPr lang="en-US" sz="1800" dirty="0">
                <a:solidFill>
                  <a:srgbClr val="343A40"/>
                </a:solidFill>
                <a:latin typeface="Times New Roman" panose="02020603050405020304" pitchFamily="18" charset="0"/>
                <a:cs typeface="Times New Roman" panose="02020603050405020304" pitchFamily="18" charset="0"/>
              </a:rPr>
              <a:t>an offline store.</a:t>
            </a:r>
            <a:endParaRPr lang="en-US" sz="1800" b="0" i="0" dirty="0">
              <a:solidFill>
                <a:srgbClr val="343A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29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3553-9D0F-7922-9E73-921ABCE2D279}"/>
              </a:ext>
            </a:extLst>
          </p:cNvPr>
          <p:cNvSpPr>
            <a:spLocks noGrp="1"/>
          </p:cNvSpPr>
          <p:nvPr>
            <p:ph type="title"/>
          </p:nvPr>
        </p:nvSpPr>
        <p:spPr>
          <a:xfrm>
            <a:off x="838200" y="127001"/>
            <a:ext cx="10515600" cy="749300"/>
          </a:xfrm>
        </p:spPr>
        <p:txBody>
          <a:bodyPr/>
          <a:lstStyle/>
          <a:p>
            <a:pPr algn="ctr"/>
            <a:r>
              <a:rPr lang="en-IN" dirty="0"/>
              <a:t>HOW VIRTUAL STORES HELP RETAILERS</a:t>
            </a:r>
          </a:p>
        </p:txBody>
      </p:sp>
      <p:sp>
        <p:nvSpPr>
          <p:cNvPr id="3" name="Content Placeholder 2">
            <a:extLst>
              <a:ext uri="{FF2B5EF4-FFF2-40B4-BE49-F238E27FC236}">
                <a16:creationId xmlns:a16="http://schemas.microsoft.com/office/drawing/2014/main" id="{BC52964B-1DAC-A1CE-7B52-7F603D92FD79}"/>
              </a:ext>
            </a:extLst>
          </p:cNvPr>
          <p:cNvSpPr>
            <a:spLocks noGrp="1"/>
          </p:cNvSpPr>
          <p:nvPr>
            <p:ph idx="1"/>
          </p:nvPr>
        </p:nvSpPr>
        <p:spPr>
          <a:xfrm>
            <a:off x="152399" y="1044575"/>
            <a:ext cx="11839575" cy="4351338"/>
          </a:xfrm>
        </p:spPr>
        <p:txBody>
          <a:bodyPr>
            <a:normAutofit/>
          </a:bodyPr>
          <a:lstStyle/>
          <a:p>
            <a:pPr algn="just"/>
            <a:r>
              <a:rPr lang="en-US" sz="2600" b="1" i="0" dirty="0">
                <a:solidFill>
                  <a:srgbClr val="343A40"/>
                </a:solidFill>
                <a:effectLst/>
                <a:latin typeface="Times New Roman" panose="02020603050405020304" pitchFamily="18" charset="0"/>
                <a:cs typeface="Times New Roman" panose="02020603050405020304" pitchFamily="18" charset="0"/>
              </a:rPr>
              <a:t>Brand loyalty:</a:t>
            </a:r>
            <a:r>
              <a:rPr lang="en-US" sz="2600" b="0" i="0" dirty="0">
                <a:solidFill>
                  <a:srgbClr val="343A40"/>
                </a:solidFill>
                <a:effectLst/>
                <a:latin typeface="Times New Roman" panose="02020603050405020304" pitchFamily="18" charset="0"/>
                <a:cs typeface="Times New Roman" panose="02020603050405020304" pitchFamily="18" charset="0"/>
              </a:rPr>
              <a:t> Data obtained from the shopper’s behavioral analysis helps determine their product preferences.</a:t>
            </a:r>
          </a:p>
          <a:p>
            <a:pPr algn="just"/>
            <a:r>
              <a:rPr lang="en-US" sz="2600" b="1" i="0" dirty="0">
                <a:solidFill>
                  <a:srgbClr val="343A40"/>
                </a:solidFill>
                <a:effectLst/>
                <a:latin typeface="Times New Roman" panose="02020603050405020304" pitchFamily="18" charset="0"/>
                <a:cs typeface="Times New Roman" panose="02020603050405020304" pitchFamily="18" charset="0"/>
              </a:rPr>
              <a:t>Basket size:</a:t>
            </a:r>
            <a:r>
              <a:rPr lang="en-US" sz="2600" b="0" i="0" dirty="0">
                <a:solidFill>
                  <a:srgbClr val="343A40"/>
                </a:solidFill>
                <a:effectLst/>
                <a:latin typeface="Times New Roman" panose="02020603050405020304" pitchFamily="18" charset="0"/>
                <a:cs typeface="Times New Roman" panose="02020603050405020304" pitchFamily="18" charset="0"/>
              </a:rPr>
              <a:t> Analyzing the number of products purchased by shoppers in a single transaction helps retailers identify the products or promotions that effectively drive their sales.</a:t>
            </a:r>
          </a:p>
          <a:p>
            <a:pPr algn="just"/>
            <a:r>
              <a:rPr lang="en-US" sz="2600" b="1" i="0" dirty="0">
                <a:solidFill>
                  <a:srgbClr val="343A40"/>
                </a:solidFill>
                <a:effectLst/>
                <a:latin typeface="Times New Roman" panose="02020603050405020304" pitchFamily="18" charset="0"/>
                <a:cs typeface="Times New Roman" panose="02020603050405020304" pitchFamily="18" charset="0"/>
              </a:rPr>
              <a:t>Conversion rates analysis:</a:t>
            </a:r>
            <a:r>
              <a:rPr lang="en-US" sz="2600" b="0" i="0" dirty="0">
                <a:solidFill>
                  <a:srgbClr val="343A40"/>
                </a:solidFill>
                <a:effectLst/>
                <a:latin typeface="Times New Roman" panose="02020603050405020304" pitchFamily="18" charset="0"/>
                <a:cs typeface="Times New Roman" panose="02020603050405020304" pitchFamily="18" charset="0"/>
              </a:rPr>
              <a:t> Conversion rate is the percentage of new clients who make purchases after visiting the store.</a:t>
            </a:r>
          </a:p>
          <a:p>
            <a:pPr algn="just"/>
            <a:r>
              <a:rPr lang="en-US" sz="2600" b="1" i="0" dirty="0">
                <a:solidFill>
                  <a:srgbClr val="343A40"/>
                </a:solidFill>
                <a:effectLst/>
                <a:latin typeface="Times New Roman" panose="02020603050405020304" pitchFamily="18" charset="0"/>
                <a:cs typeface="Times New Roman" panose="02020603050405020304" pitchFamily="18" charset="0"/>
              </a:rPr>
              <a:t>Foot traffic:</a:t>
            </a:r>
            <a:r>
              <a:rPr lang="en-US" sz="2600" b="0" i="0" dirty="0">
                <a:solidFill>
                  <a:srgbClr val="343A40"/>
                </a:solidFill>
                <a:effectLst/>
                <a:latin typeface="Times New Roman" panose="02020603050405020304" pitchFamily="18" charset="0"/>
                <a:cs typeface="Times New Roman" panose="02020603050405020304" pitchFamily="18" charset="0"/>
              </a:rPr>
              <a:t> This data shows the area of the store that gets more visitors and the customers’ product preferences. </a:t>
            </a:r>
          </a:p>
          <a:p>
            <a:pPr algn="just"/>
            <a:r>
              <a:rPr lang="en-US" sz="2600" b="1" i="0" dirty="0">
                <a:solidFill>
                  <a:srgbClr val="343A40"/>
                </a:solidFill>
                <a:effectLst/>
                <a:latin typeface="Times New Roman" panose="02020603050405020304" pitchFamily="18" charset="0"/>
                <a:cs typeface="Times New Roman" panose="02020603050405020304" pitchFamily="18" charset="0"/>
              </a:rPr>
              <a:t>Options</a:t>
            </a:r>
            <a:endParaRPr lang="en-IN" sz="2600" dirty="0">
              <a:latin typeface="Times New Roman" panose="02020603050405020304" pitchFamily="18" charset="0"/>
              <a:cs typeface="Times New Roman" panose="02020603050405020304" pitchFamily="18" charset="0"/>
            </a:endParaRPr>
          </a:p>
          <a:p>
            <a:pPr algn="just"/>
            <a:endParaRPr lang="en-US" sz="2600" b="0" i="0" dirty="0">
              <a:solidFill>
                <a:srgbClr val="343A40"/>
              </a:solidFill>
              <a:effectLst/>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124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81BE-98B0-0832-9E15-3A74DB688068}"/>
              </a:ext>
            </a:extLst>
          </p:cNvPr>
          <p:cNvSpPr>
            <a:spLocks noGrp="1"/>
          </p:cNvSpPr>
          <p:nvPr>
            <p:ph type="title"/>
          </p:nvPr>
        </p:nvSpPr>
        <p:spPr>
          <a:xfrm>
            <a:off x="76199" y="0"/>
            <a:ext cx="11915775" cy="866775"/>
          </a:xfrm>
        </p:spPr>
        <p:txBody>
          <a:bodyPr>
            <a:normAutofit/>
          </a:bodyPr>
          <a:lstStyle/>
          <a:p>
            <a:r>
              <a:rPr lang="en-IN" sz="4000" dirty="0"/>
              <a:t>INDIAN RETAILERS USING AI/VR TO ENGAGE CUSTOMERS</a:t>
            </a:r>
          </a:p>
        </p:txBody>
      </p:sp>
      <p:sp>
        <p:nvSpPr>
          <p:cNvPr id="3" name="Content Placeholder 2">
            <a:extLst>
              <a:ext uri="{FF2B5EF4-FFF2-40B4-BE49-F238E27FC236}">
                <a16:creationId xmlns:a16="http://schemas.microsoft.com/office/drawing/2014/main" id="{1BB88510-325E-17BC-09A9-A62F648D801E}"/>
              </a:ext>
            </a:extLst>
          </p:cNvPr>
          <p:cNvSpPr>
            <a:spLocks noGrp="1"/>
          </p:cNvSpPr>
          <p:nvPr>
            <p:ph idx="1"/>
          </p:nvPr>
        </p:nvSpPr>
        <p:spPr>
          <a:xfrm>
            <a:off x="190499" y="866775"/>
            <a:ext cx="11649075" cy="5875547"/>
          </a:xfrm>
        </p:spPr>
        <p:txBody>
          <a:bodyPr>
            <a:noAutofit/>
          </a:bodyPr>
          <a:lstStyle/>
          <a:p>
            <a:pPr algn="just"/>
            <a:r>
              <a:rPr lang="en-US" sz="2050" b="1" i="0" dirty="0">
                <a:effectLst/>
                <a:latin typeface="Times New Roman" panose="02020603050405020304" pitchFamily="18" charset="0"/>
                <a:cs typeface="Times New Roman" panose="02020603050405020304" pitchFamily="18" charset="0"/>
              </a:rPr>
              <a:t>RENT IT BAE</a:t>
            </a:r>
            <a:r>
              <a:rPr lang="en-US" sz="2050" i="0" dirty="0">
                <a:effectLst/>
                <a:latin typeface="Times New Roman" panose="02020603050405020304" pitchFamily="18" charset="0"/>
                <a:cs typeface="Times New Roman" panose="02020603050405020304" pitchFamily="18" charset="0"/>
              </a:rPr>
              <a:t> </a:t>
            </a:r>
          </a:p>
          <a:p>
            <a:pPr marL="0" indent="0" algn="just">
              <a:buNone/>
            </a:pPr>
            <a:r>
              <a:rPr lang="en-US" sz="2050" dirty="0">
                <a:latin typeface="Times New Roman" panose="02020603050405020304" pitchFamily="18" charset="0"/>
                <a:cs typeface="Times New Roman" panose="02020603050405020304" pitchFamily="18" charset="0"/>
              </a:rPr>
              <a:t>-  </a:t>
            </a:r>
            <a:r>
              <a:rPr lang="en-US" sz="2050" i="0" dirty="0">
                <a:effectLst/>
                <a:latin typeface="Times New Roman" panose="02020603050405020304" pitchFamily="18" charset="0"/>
                <a:cs typeface="Times New Roman" panose="02020603050405020304" pitchFamily="18" charset="0"/>
              </a:rPr>
              <a:t>Show &amp; Pop: Smart screens provide detailed product information when items are placed in front of them.</a:t>
            </a:r>
          </a:p>
          <a:p>
            <a:pPr algn="just">
              <a:buFontTx/>
              <a:buChar char="-"/>
            </a:pPr>
            <a:r>
              <a:rPr lang="en-US" sz="2050" i="0" dirty="0">
                <a:effectLst/>
                <a:latin typeface="Times New Roman" panose="02020603050405020304" pitchFamily="18" charset="0"/>
                <a:cs typeface="Times New Roman" panose="02020603050405020304" pitchFamily="18" charset="0"/>
              </a:rPr>
              <a:t>Talk to the Store: Voice-enabled service allows customers to voice preferences and receive recommendations.</a:t>
            </a:r>
          </a:p>
          <a:p>
            <a:pPr algn="just">
              <a:buFontTx/>
              <a:buChar char="-"/>
            </a:pPr>
            <a:r>
              <a:rPr lang="en-US" sz="2050" i="0" dirty="0">
                <a:effectLst/>
                <a:latin typeface="Times New Roman" panose="02020603050405020304" pitchFamily="18" charset="0"/>
                <a:cs typeface="Times New Roman" panose="02020603050405020304" pitchFamily="18" charset="0"/>
              </a:rPr>
              <a:t>Wear and Share: Customers can record 360-degree views of outfits for easy comparison and share videos for feedback through the RENT IT BAE app.</a:t>
            </a:r>
          </a:p>
          <a:p>
            <a:pPr algn="just"/>
            <a:r>
              <a:rPr lang="en-US" sz="2050" b="1" i="0" dirty="0">
                <a:effectLst/>
                <a:latin typeface="Times New Roman" panose="02020603050405020304" pitchFamily="18" charset="0"/>
                <a:cs typeface="Times New Roman" panose="02020603050405020304" pitchFamily="18" charset="0"/>
              </a:rPr>
              <a:t>Tanishq, </a:t>
            </a:r>
            <a:r>
              <a:rPr lang="en-US" sz="2050" i="0" dirty="0">
                <a:effectLst/>
                <a:latin typeface="Times New Roman" panose="02020603050405020304" pitchFamily="18" charset="0"/>
                <a:cs typeface="Times New Roman" panose="02020603050405020304" pitchFamily="18" charset="0"/>
              </a:rPr>
              <a:t>a prominent </a:t>
            </a:r>
            <a:r>
              <a:rPr lang="en-US" sz="2050" i="0" dirty="0" err="1">
                <a:effectLst/>
                <a:latin typeface="Times New Roman" panose="02020603050405020304" pitchFamily="18" charset="0"/>
                <a:cs typeface="Times New Roman" panose="02020603050405020304" pitchFamily="18" charset="0"/>
              </a:rPr>
              <a:t>jewellery</a:t>
            </a:r>
            <a:r>
              <a:rPr lang="en-US" sz="2050" i="0" dirty="0">
                <a:effectLst/>
                <a:latin typeface="Times New Roman" panose="02020603050405020304" pitchFamily="18" charset="0"/>
                <a:cs typeface="Times New Roman" panose="02020603050405020304" pitchFamily="18" charset="0"/>
              </a:rPr>
              <a:t> retailer introduced augmented reality (AR) kiosks at airports featuring VR-enabled technology called '</a:t>
            </a:r>
            <a:r>
              <a:rPr lang="en-US" sz="2050" i="0" dirty="0" err="1">
                <a:effectLst/>
                <a:latin typeface="Times New Roman" panose="02020603050405020304" pitchFamily="18" charset="0"/>
                <a:cs typeface="Times New Roman" panose="02020603050405020304" pitchFamily="18" charset="0"/>
              </a:rPr>
              <a:t>MirrAR</a:t>
            </a:r>
            <a:r>
              <a:rPr lang="en-US" sz="2050" i="0" dirty="0">
                <a:effectLst/>
                <a:latin typeface="Times New Roman" panose="02020603050405020304" pitchFamily="18" charset="0"/>
                <a:cs typeface="Times New Roman" panose="02020603050405020304" pitchFamily="18" charset="0"/>
              </a:rPr>
              <a:t>,' allowing customers to virtually try out </a:t>
            </a:r>
            <a:r>
              <a:rPr lang="en-US" sz="2050" i="0" dirty="0" err="1">
                <a:effectLst/>
                <a:latin typeface="Times New Roman" panose="02020603050405020304" pitchFamily="18" charset="0"/>
                <a:cs typeface="Times New Roman" panose="02020603050405020304" pitchFamily="18" charset="0"/>
              </a:rPr>
              <a:t>jewellery</a:t>
            </a:r>
            <a:r>
              <a:rPr lang="en-US" sz="2050" i="0" dirty="0">
                <a:effectLst/>
                <a:latin typeface="Times New Roman" panose="02020603050405020304" pitchFamily="18" charset="0"/>
                <a:cs typeface="Times New Roman" panose="02020603050405020304" pitchFamily="18" charset="0"/>
              </a:rPr>
              <a:t> multiple times.</a:t>
            </a:r>
          </a:p>
          <a:p>
            <a:pPr algn="just"/>
            <a:r>
              <a:rPr lang="en-US" sz="2050" b="1" dirty="0" err="1">
                <a:latin typeface="Times New Roman" panose="02020603050405020304" pitchFamily="18" charset="0"/>
                <a:cs typeface="Times New Roman" panose="02020603050405020304" pitchFamily="18" charset="0"/>
              </a:rPr>
              <a:t>Lenskart</a:t>
            </a:r>
            <a:r>
              <a:rPr lang="en-US" sz="2050" dirty="0">
                <a:latin typeface="Times New Roman" panose="02020603050405020304" pitchFamily="18" charset="0"/>
                <a:cs typeface="Times New Roman" panose="02020603050405020304" pitchFamily="18" charset="0"/>
              </a:rPr>
              <a:t> offers a virtual trial service using 3D face modeling technology, allowing users to virtually try on frames. The technology measures the user's face from various angles and enables them to view the glasses from different perspectives by swiping on the image. This online trial makes frame selection faster, more effective, and enjoyable by leveraging preferences and historical data.</a:t>
            </a:r>
          </a:p>
          <a:p>
            <a:pPr algn="just"/>
            <a:r>
              <a:rPr lang="en-US" sz="2050" b="1" dirty="0" err="1">
                <a:latin typeface="Times New Roman" panose="02020603050405020304" pitchFamily="18" charset="0"/>
                <a:cs typeface="Times New Roman" panose="02020603050405020304" pitchFamily="18" charset="0"/>
              </a:rPr>
              <a:t>Nykaa</a:t>
            </a:r>
            <a:r>
              <a:rPr lang="en-US" sz="2050" b="1" dirty="0">
                <a:latin typeface="Times New Roman" panose="02020603050405020304" pitchFamily="18" charset="0"/>
                <a:cs typeface="Times New Roman" panose="02020603050405020304" pitchFamily="18" charset="0"/>
              </a:rPr>
              <a:t>, </a:t>
            </a:r>
            <a:r>
              <a:rPr lang="en-US" sz="2050" dirty="0">
                <a:latin typeface="Times New Roman" panose="02020603050405020304" pitchFamily="18" charset="0"/>
                <a:cs typeface="Times New Roman" panose="02020603050405020304" pitchFamily="18" charset="0"/>
              </a:rPr>
              <a:t>a popular online beauty and cosmetics retailer in India, leverages AI-powered beauty tools to offer personalized skincare and makeup recommendations to customers. Their "Virtual Try-On" feature allows users to experiment with different makeup looks virtually using their own photos or live camera feed. </a:t>
            </a:r>
            <a:endParaRPr lang="en-IN" sz="2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06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3876-E4C1-34F4-3F8F-83395AA23E0E}"/>
              </a:ext>
            </a:extLst>
          </p:cNvPr>
          <p:cNvSpPr>
            <a:spLocks noGrp="1"/>
          </p:cNvSpPr>
          <p:nvPr>
            <p:ph type="title"/>
          </p:nvPr>
        </p:nvSpPr>
        <p:spPr>
          <a:xfrm>
            <a:off x="333375" y="0"/>
            <a:ext cx="10515600" cy="606425"/>
          </a:xfrm>
        </p:spPr>
        <p:txBody>
          <a:bodyPr>
            <a:normAutofit fontScale="90000"/>
          </a:bodyPr>
          <a:lstStyle/>
          <a:p>
            <a:pPr algn="ctr"/>
            <a:r>
              <a:rPr lang="en-IN" dirty="0"/>
              <a:t>TYPES OF CONSUMER BEHAVIOR</a:t>
            </a:r>
          </a:p>
        </p:txBody>
      </p:sp>
      <p:pic>
        <p:nvPicPr>
          <p:cNvPr id="5" name="Content Placeholder 4">
            <a:extLst>
              <a:ext uri="{FF2B5EF4-FFF2-40B4-BE49-F238E27FC236}">
                <a16:creationId xmlns:a16="http://schemas.microsoft.com/office/drawing/2014/main" id="{69751204-8A7D-CB49-3088-8A693218DD1D}"/>
              </a:ext>
            </a:extLst>
          </p:cNvPr>
          <p:cNvPicPr>
            <a:picLocks noGrp="1" noChangeAspect="1"/>
          </p:cNvPicPr>
          <p:nvPr>
            <p:ph idx="1"/>
          </p:nvPr>
        </p:nvPicPr>
        <p:blipFill>
          <a:blip r:embed="rId2"/>
          <a:stretch>
            <a:fillRect/>
          </a:stretch>
        </p:blipFill>
        <p:spPr>
          <a:xfrm>
            <a:off x="424543" y="690383"/>
            <a:ext cx="10995932" cy="6164768"/>
          </a:xfrm>
        </p:spPr>
      </p:pic>
    </p:spTree>
    <p:extLst>
      <p:ext uri="{BB962C8B-B14F-4D97-AF65-F5344CB8AC3E}">
        <p14:creationId xmlns:p14="http://schemas.microsoft.com/office/powerpoint/2010/main" val="80106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BC849-038E-E324-33FA-D252828937DB}"/>
              </a:ext>
            </a:extLst>
          </p:cNvPr>
          <p:cNvSpPr>
            <a:spLocks noGrp="1"/>
          </p:cNvSpPr>
          <p:nvPr>
            <p:ph idx="1"/>
          </p:nvPr>
        </p:nvSpPr>
        <p:spPr>
          <a:xfrm>
            <a:off x="152399" y="152400"/>
            <a:ext cx="11858625" cy="6562725"/>
          </a:xfrm>
        </p:spPr>
        <p:txBody>
          <a:bodyPr>
            <a:normAutofit fontScale="77500" lnSpcReduction="20000"/>
          </a:bodyPr>
          <a:lstStyle/>
          <a:p>
            <a:pPr marL="0" indent="0" algn="just">
              <a:lnSpc>
                <a:spcPct val="120000"/>
              </a:lnSpc>
              <a:buNone/>
            </a:pPr>
            <a:r>
              <a:rPr lang="en-IN" b="1" dirty="0"/>
              <a:t>Complex Buying behaviour: </a:t>
            </a:r>
            <a:r>
              <a:rPr lang="en-US" dirty="0"/>
              <a:t>high involvement (expensive products like house, car) and perceived high risk. Consumers engage in extensive research and comparison before making a purchase. In addition, it is necessary to create specific advertising messages (quality, safety features, prestige) that influences the buyer’s beliefs as well as attitudes. Ex: Mercedes-Benz</a:t>
            </a:r>
          </a:p>
          <a:p>
            <a:pPr marL="0" indent="0" algn="just" fontAlgn="auto">
              <a:lnSpc>
                <a:spcPct val="120000"/>
              </a:lnSpc>
              <a:buNone/>
            </a:pPr>
            <a:r>
              <a:rPr lang="en-IN" b="1" dirty="0"/>
              <a:t>Dissonance-reducing consumer behaviour: </a:t>
            </a:r>
            <a:r>
              <a:rPr lang="en-US" dirty="0"/>
              <a:t>buyer is highly involved, perceived low risk but sees little difference between the various brands like TV, smartphone. After having bought a product, the consumer is likely to experience the dissonance (noticing that other brands would have been just as good, if not better). The main feature here will be the use and the budget. Marketers should focus sale campaigns &amp; building repeated purchases. Ex: Apple</a:t>
            </a:r>
          </a:p>
          <a:p>
            <a:pPr marL="0" indent="0" algn="just">
              <a:lnSpc>
                <a:spcPct val="120000"/>
              </a:lnSpc>
              <a:buNone/>
            </a:pPr>
            <a:r>
              <a:rPr lang="en-US" b="1" dirty="0"/>
              <a:t>Variety seeking buying behavior: </a:t>
            </a:r>
            <a:r>
              <a:rPr lang="en-US" dirty="0"/>
              <a:t>Low involvement but high perceived risk (consumer is always looking for something new and different) like food, cosmetics. In this case, consumers often do a lot of brand switching. One way is to create a product which has the same brand but different versions. Frequent advertising, offer lower prices, discounts, deals and free samples to attract potential customers. </a:t>
            </a:r>
            <a:r>
              <a:rPr lang="en-US"/>
              <a:t>Ex: Maybelline, Rhode Beauty</a:t>
            </a:r>
          </a:p>
          <a:p>
            <a:pPr marL="0" indent="0" algn="just">
              <a:lnSpc>
                <a:spcPct val="120000"/>
              </a:lnSpc>
              <a:buNone/>
            </a:pPr>
            <a:r>
              <a:rPr lang="en-US" b="1"/>
              <a:t>Habitual </a:t>
            </a:r>
            <a:r>
              <a:rPr lang="en-US" b="1" dirty="0"/>
              <a:t>buying behavior: </a:t>
            </a:r>
            <a:r>
              <a:rPr lang="en-US" dirty="0"/>
              <a:t>Low involvement and low perceived risk like groceries, toiletries. Consumers purchase products out of habit without any thought or effort. Buyers either purchase their favorite brand, the one that they use regularly or the one available in the store (no brand loyalty). Marketers should particularly concentrate on visual symbols and images. Ex: Coca Cola</a:t>
            </a:r>
          </a:p>
        </p:txBody>
      </p:sp>
    </p:spTree>
    <p:extLst>
      <p:ext uri="{BB962C8B-B14F-4D97-AF65-F5344CB8AC3E}">
        <p14:creationId xmlns:p14="http://schemas.microsoft.com/office/powerpoint/2010/main" val="199845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981A0-35D2-C98F-A466-8A6FBE109D18}"/>
              </a:ext>
            </a:extLst>
          </p:cNvPr>
          <p:cNvSpPr>
            <a:spLocks noGrp="1"/>
          </p:cNvSpPr>
          <p:nvPr>
            <p:ph idx="1"/>
          </p:nvPr>
        </p:nvSpPr>
        <p:spPr>
          <a:xfrm>
            <a:off x="180974" y="161925"/>
            <a:ext cx="11791951" cy="6578600"/>
          </a:xfrm>
        </p:spPr>
        <p:txBody>
          <a:bodyPr>
            <a:normAutofit/>
          </a:bodyPr>
          <a:lstStyle/>
          <a:p>
            <a:pPr marL="0" indent="0" algn="just">
              <a:buNone/>
            </a:pPr>
            <a:r>
              <a:rPr lang="en-IN" dirty="0"/>
              <a:t>Psychological Drivers Of Luxury Consumption</a:t>
            </a:r>
            <a:endParaRPr lang="en-US" dirty="0"/>
          </a:p>
          <a:p>
            <a:pPr marL="514350" indent="-514350" algn="just">
              <a:buFont typeface="+mj-lt"/>
              <a:buAutoNum type="arabicPeriod"/>
            </a:pPr>
            <a:r>
              <a:rPr lang="en-US" dirty="0"/>
              <a:t>Status and Social Comparison: The desire to fit in with a certain social group, or to stand out from others. It is a symbol of success and wealth. </a:t>
            </a:r>
          </a:p>
          <a:p>
            <a:pPr marL="514350" indent="-514350" algn="just">
              <a:buFont typeface="+mj-lt"/>
              <a:buAutoNum type="arabicPeriod"/>
            </a:pPr>
            <a:r>
              <a:rPr lang="en-US" dirty="0"/>
              <a:t>Emotional Connection: a consumer may associate a luxury brand with happy memories from their childhood or with a special time in their life.</a:t>
            </a:r>
          </a:p>
          <a:p>
            <a:pPr marL="514350" indent="-514350" algn="just" fontAlgn="auto">
              <a:buFont typeface="+mj-lt"/>
              <a:buAutoNum type="arabicPeriod"/>
            </a:pPr>
            <a:r>
              <a:rPr lang="en-US" dirty="0"/>
              <a:t>Identity and Self-Expression: Luxury goods and services can also be used as a form of self-expression, individualism, showcasing personal style and creativity.</a:t>
            </a:r>
          </a:p>
          <a:p>
            <a:pPr marL="514350" indent="-514350" algn="just" fontAlgn="auto">
              <a:buFont typeface="+mj-lt"/>
              <a:buAutoNum type="arabicPeriod"/>
            </a:pPr>
            <a:r>
              <a:rPr lang="en-US" dirty="0"/>
              <a:t>High Quality and Long Lasting</a:t>
            </a:r>
          </a:p>
          <a:p>
            <a:pPr marL="514350" indent="-514350" algn="just" fontAlgn="auto">
              <a:buFont typeface="+mj-lt"/>
              <a:buAutoNum type="arabicPeriod"/>
            </a:pPr>
            <a:r>
              <a:rPr lang="en-US" dirty="0"/>
              <a:t>Social Norms and Expectations</a:t>
            </a:r>
          </a:p>
          <a:p>
            <a:pPr marL="0" indent="0" algn="just" fontAlgn="auto">
              <a:buNone/>
            </a:pPr>
            <a:endParaRPr lang="en-US" dirty="0">
              <a:latin typeface="Times New Roman" panose="02020603050405020304" pitchFamily="18" charset="0"/>
              <a:cs typeface="Times New Roman" panose="02020603050405020304" pitchFamily="18" charset="0"/>
            </a:endParaRPr>
          </a:p>
          <a:p>
            <a:pPr marL="0" indent="0">
              <a:buNone/>
            </a:pPr>
            <a:r>
              <a:rPr lang="en-IN" dirty="0"/>
              <a:t>How To Attract &amp; Retain Luxury Brand Consumer:</a:t>
            </a:r>
          </a:p>
          <a:p>
            <a:pPr marL="0" indent="0">
              <a:buNone/>
            </a:pPr>
            <a:r>
              <a:rPr lang="en-IN" dirty="0"/>
              <a:t>Personalised experience, Emotional connection , Quality, Exclusivity, Technology implementation, Online presence, Customer Service</a:t>
            </a:r>
          </a:p>
          <a:p>
            <a:pPr marL="0" indent="0" algn="just" fontAlgn="auto">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9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039F-813B-15BD-3BA9-6E2EC8AEED74}"/>
              </a:ext>
            </a:extLst>
          </p:cNvPr>
          <p:cNvSpPr>
            <a:spLocks noGrp="1"/>
          </p:cNvSpPr>
          <p:nvPr>
            <p:ph type="title"/>
          </p:nvPr>
        </p:nvSpPr>
        <p:spPr/>
        <p:txBody>
          <a:bodyPr/>
          <a:lstStyle/>
          <a:p>
            <a:r>
              <a:rPr lang="en-IN" dirty="0"/>
              <a:t>DIFFERENT KINDS OF LUXURY CONSUMER</a:t>
            </a:r>
          </a:p>
        </p:txBody>
      </p:sp>
      <p:sp>
        <p:nvSpPr>
          <p:cNvPr id="3" name="Content Placeholder 2">
            <a:extLst>
              <a:ext uri="{FF2B5EF4-FFF2-40B4-BE49-F238E27FC236}">
                <a16:creationId xmlns:a16="http://schemas.microsoft.com/office/drawing/2014/main" id="{22FE5C61-D336-FC6F-C114-B4DC114185CE}"/>
              </a:ext>
            </a:extLst>
          </p:cNvPr>
          <p:cNvSpPr>
            <a:spLocks noGrp="1"/>
          </p:cNvSpPr>
          <p:nvPr>
            <p:ph idx="1"/>
          </p:nvPr>
        </p:nvSpPr>
        <p:spPr/>
        <p:txBody>
          <a:bodyPr>
            <a:normAutofit lnSpcReduction="10000"/>
          </a:bodyPr>
          <a:lstStyle/>
          <a:p>
            <a:pPr marL="514350" indent="-514350">
              <a:buAutoNum type="arabicPeriod"/>
            </a:pPr>
            <a:r>
              <a:rPr lang="en-IN" dirty="0"/>
              <a:t>Traditionalists: History and quality reign supreme (Rolex).</a:t>
            </a:r>
          </a:p>
          <a:p>
            <a:pPr marL="514350" indent="-514350">
              <a:buAutoNum type="arabicPeriod"/>
            </a:pPr>
            <a:r>
              <a:rPr lang="en-IN" dirty="0"/>
              <a:t>Trendsetters: They crave the latest status symbols (Louis Vuitton).</a:t>
            </a:r>
          </a:p>
          <a:p>
            <a:pPr marL="514350" indent="-514350">
              <a:buAutoNum type="arabicPeriod"/>
            </a:pPr>
            <a:r>
              <a:rPr lang="en-IN" dirty="0"/>
              <a:t>Conscious Crowd: Sustainability and ethics are key (ethically-sourced diamonds).</a:t>
            </a:r>
          </a:p>
          <a:p>
            <a:pPr marL="514350" indent="-514350">
              <a:buAutoNum type="arabicPeriod"/>
            </a:pPr>
            <a:r>
              <a:rPr lang="en-IN" dirty="0"/>
              <a:t>Experimenters: Open to exploring different luxury brands (independent designers).</a:t>
            </a:r>
          </a:p>
          <a:p>
            <a:pPr marL="514350" indent="-514350">
              <a:buAutoNum type="arabicPeriod"/>
            </a:pPr>
            <a:r>
              <a:rPr lang="en-IN" dirty="0"/>
              <a:t>Investors: Luxury goods are seen as investments (jewellery, cars).</a:t>
            </a:r>
          </a:p>
          <a:p>
            <a:pPr marL="514350" indent="-514350">
              <a:buAutoNum type="arabicPeriod"/>
            </a:pPr>
            <a:r>
              <a:rPr lang="en-IN" dirty="0"/>
              <a:t>Discreet Buyers: Quality without flashy logos (Burberry).</a:t>
            </a:r>
          </a:p>
          <a:p>
            <a:pPr marL="514350" indent="-514350">
              <a:buAutoNum type="arabicPeriod"/>
            </a:pPr>
            <a:r>
              <a:rPr lang="en-IN" dirty="0"/>
              <a:t>Occasional </a:t>
            </a:r>
            <a:r>
              <a:rPr lang="en-IN" dirty="0" err="1"/>
              <a:t>Splurgers</a:t>
            </a:r>
            <a:r>
              <a:rPr lang="en-IN" dirty="0"/>
              <a:t>: Luxury for special moments (designer handbag).</a:t>
            </a:r>
          </a:p>
        </p:txBody>
      </p:sp>
    </p:spTree>
    <p:extLst>
      <p:ext uri="{BB962C8B-B14F-4D97-AF65-F5344CB8AC3E}">
        <p14:creationId xmlns:p14="http://schemas.microsoft.com/office/powerpoint/2010/main" val="229844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1446-7007-BED0-B0CA-61ADE7505362}"/>
              </a:ext>
            </a:extLst>
          </p:cNvPr>
          <p:cNvSpPr>
            <a:spLocks noGrp="1"/>
          </p:cNvSpPr>
          <p:nvPr>
            <p:ph type="title"/>
          </p:nvPr>
        </p:nvSpPr>
        <p:spPr>
          <a:xfrm>
            <a:off x="838200" y="7937"/>
            <a:ext cx="10515600" cy="673100"/>
          </a:xfrm>
        </p:spPr>
        <p:txBody>
          <a:bodyPr>
            <a:normAutofit fontScale="90000"/>
          </a:bodyPr>
          <a:lstStyle/>
          <a:p>
            <a:pPr algn="ctr"/>
            <a:r>
              <a:rPr lang="en-IN" dirty="0"/>
              <a:t>TYPES OF MOBILE MARKETING</a:t>
            </a:r>
          </a:p>
        </p:txBody>
      </p:sp>
      <p:sp>
        <p:nvSpPr>
          <p:cNvPr id="3" name="Content Placeholder 2">
            <a:extLst>
              <a:ext uri="{FF2B5EF4-FFF2-40B4-BE49-F238E27FC236}">
                <a16:creationId xmlns:a16="http://schemas.microsoft.com/office/drawing/2014/main" id="{09FCAEE3-747F-3195-75E5-A90A1107EDB8}"/>
              </a:ext>
            </a:extLst>
          </p:cNvPr>
          <p:cNvSpPr>
            <a:spLocks noGrp="1"/>
          </p:cNvSpPr>
          <p:nvPr>
            <p:ph idx="1"/>
          </p:nvPr>
        </p:nvSpPr>
        <p:spPr>
          <a:xfrm>
            <a:off x="323850" y="968374"/>
            <a:ext cx="11753850" cy="5737225"/>
          </a:xfrm>
        </p:spPr>
        <p:txBody>
          <a:bodyPr>
            <a:normAutofit/>
          </a:bodyPr>
          <a:lstStyle/>
          <a:p>
            <a:pPr algn="just"/>
            <a:r>
              <a:rPr lang="en-US" dirty="0">
                <a:latin typeface="Times New Roman" panose="02020603050405020304" pitchFamily="18" charset="0"/>
                <a:cs typeface="Times New Roman" panose="02020603050405020304" pitchFamily="18" charset="0"/>
              </a:rPr>
              <a:t>I</a:t>
            </a:r>
            <a:r>
              <a:rPr lang="en-US" i="0" dirty="0">
                <a:effectLst/>
                <a:latin typeface="Times New Roman" panose="02020603050405020304" pitchFamily="18" charset="0"/>
                <a:cs typeface="Times New Roman" panose="02020603050405020304" pitchFamily="18" charset="0"/>
              </a:rPr>
              <a:t>n-App Marketing: involves using banners, overlays, and inbox messages to promote products. Ads can be displayed on popular, widely used apps using banners, full-page ads, or videos. </a:t>
            </a:r>
          </a:p>
          <a:p>
            <a:pPr algn="just"/>
            <a:r>
              <a:rPr lang="en-US" i="0" dirty="0">
                <a:effectLst/>
                <a:latin typeface="Times New Roman" panose="02020603050405020304" pitchFamily="18" charset="0"/>
                <a:cs typeface="Times New Roman" panose="02020603050405020304" pitchFamily="18" charset="0"/>
              </a:rPr>
              <a:t>SMS Marketing: You can send promotions, alerts, offers to customers using SMS. This strategy works because it is hard to ignore notifications.</a:t>
            </a:r>
          </a:p>
          <a:p>
            <a:r>
              <a:rPr lang="en-US" sz="2800" dirty="0">
                <a:latin typeface="Times New Roman" panose="02020603050405020304" pitchFamily="18" charset="0"/>
                <a:cs typeface="Times New Roman" panose="02020603050405020304" pitchFamily="18" charset="0"/>
              </a:rPr>
              <a:t>Mobile Marketing Through Social Media</a:t>
            </a:r>
          </a:p>
          <a:p>
            <a:r>
              <a:rPr lang="en-US" sz="2800" dirty="0">
                <a:latin typeface="Times New Roman" panose="02020603050405020304" pitchFamily="18" charset="0"/>
                <a:cs typeface="Times New Roman" panose="02020603050405020304" pitchFamily="18" charset="0"/>
              </a:rPr>
              <a:t>Location-Based Marketing</a:t>
            </a:r>
            <a:endParaRPr lang="en-US" sz="3200" i="0" dirty="0">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QR Code Mobile Marketing: lets you generate a link to your website, encourage app downloads, request business reviews, or prompt newsletter signups. Customers can easily scan the QR code using their smartphone cameras. </a:t>
            </a:r>
            <a:endParaRPr lang="en-US" i="0" dirty="0">
              <a:effectLst/>
              <a:latin typeface="Times New Roman" panose="02020603050405020304" pitchFamily="18" charset="0"/>
              <a:cs typeface="Times New Roman" panose="02020603050405020304" pitchFamily="18" charset="0"/>
            </a:endParaRPr>
          </a:p>
          <a:p>
            <a:pPr marL="0" indent="0" algn="just" fontAlgn="auto">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12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ABCA-8DED-BD0D-0570-65FEC9D60C67}"/>
              </a:ext>
            </a:extLst>
          </p:cNvPr>
          <p:cNvSpPr>
            <a:spLocks noGrp="1"/>
          </p:cNvSpPr>
          <p:nvPr>
            <p:ph type="title"/>
          </p:nvPr>
        </p:nvSpPr>
        <p:spPr/>
        <p:txBody>
          <a:bodyPr/>
          <a:lstStyle/>
          <a:p>
            <a:pPr algn="ctr"/>
            <a:r>
              <a:rPr lang="en-IN" dirty="0"/>
              <a:t>INFLUENCE OF MOBILE MARKETING ON CONSUMER BEHAVIOUR</a:t>
            </a:r>
          </a:p>
        </p:txBody>
      </p:sp>
      <p:sp>
        <p:nvSpPr>
          <p:cNvPr id="3" name="Content Placeholder 2">
            <a:extLst>
              <a:ext uri="{FF2B5EF4-FFF2-40B4-BE49-F238E27FC236}">
                <a16:creationId xmlns:a16="http://schemas.microsoft.com/office/drawing/2014/main" id="{C603F489-0ED1-C3F2-C464-CDEA5667A74F}"/>
              </a:ext>
            </a:extLst>
          </p:cNvPr>
          <p:cNvSpPr>
            <a:spLocks noGrp="1"/>
          </p:cNvSpPr>
          <p:nvPr>
            <p:ph idx="1"/>
          </p:nvPr>
        </p:nvSpPr>
        <p:spPr>
          <a:xfrm>
            <a:off x="838199" y="1825625"/>
            <a:ext cx="11058525" cy="4782004"/>
          </a:xfrm>
        </p:spPr>
        <p:txBody>
          <a:bodyPr>
            <a:normAutofit fontScale="92500"/>
          </a:bodyPr>
          <a:lstStyle/>
          <a:p>
            <a:pPr marL="0" indent="0" algn="just" fontAlgn="auto">
              <a:buNone/>
            </a:pPr>
            <a:r>
              <a:rPr lang="en-US" sz="2400" b="1" i="0" dirty="0">
                <a:effectLst/>
                <a:latin typeface="Times New Roman" panose="02020603050405020304" pitchFamily="18" charset="0"/>
                <a:cs typeface="Times New Roman" panose="02020603050405020304" pitchFamily="18" charset="0"/>
              </a:rPr>
              <a:t>1. Awareness: </a:t>
            </a:r>
            <a:r>
              <a:rPr lang="en-US" sz="2400" b="0" i="0" dirty="0">
                <a:effectLst/>
                <a:latin typeface="Times New Roman" panose="02020603050405020304" pitchFamily="18" charset="0"/>
                <a:cs typeface="Times New Roman" panose="02020603050405020304" pitchFamily="18" charset="0"/>
              </a:rPr>
              <a:t>helps create brand awareness by reaching potential customers through targeted ads on social media platforms. By consistently appearing on screens, business becomes more familiar and recognizable to consumers.</a:t>
            </a:r>
          </a:p>
          <a:p>
            <a:pPr marL="0" indent="0" algn="just" fontAlgn="auto">
              <a:buNone/>
            </a:pPr>
            <a:r>
              <a:rPr lang="en-US" sz="2400" b="1" i="0" dirty="0">
                <a:effectLst/>
                <a:latin typeface="Times New Roman" panose="02020603050405020304" pitchFamily="18" charset="0"/>
                <a:cs typeface="Times New Roman" panose="02020603050405020304" pitchFamily="18" charset="0"/>
              </a:rPr>
              <a:t>2. Research: </a:t>
            </a:r>
            <a:r>
              <a:rPr lang="en-US" sz="2400" b="0" i="0" dirty="0">
                <a:effectLst/>
                <a:latin typeface="Times New Roman" panose="02020603050405020304" pitchFamily="18" charset="0"/>
                <a:cs typeface="Times New Roman" panose="02020603050405020304" pitchFamily="18" charset="0"/>
              </a:rPr>
              <a:t>Consumers research products and services before making a purchase</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through mobile-</a:t>
            </a:r>
            <a:r>
              <a:rPr lang="en-US" sz="2400" b="0" i="0" dirty="0" err="1">
                <a:effectLst/>
                <a:latin typeface="Times New Roman" panose="02020603050405020304" pitchFamily="18" charset="0"/>
                <a:cs typeface="Times New Roman" panose="02020603050405020304" pitchFamily="18" charset="0"/>
              </a:rPr>
              <a:t>optimised</a:t>
            </a:r>
            <a:r>
              <a:rPr lang="en-US" sz="2400" b="0" i="0" dirty="0">
                <a:effectLst/>
                <a:latin typeface="Times New Roman" panose="02020603050405020304" pitchFamily="18" charset="0"/>
                <a:cs typeface="Times New Roman" panose="02020603050405020304" pitchFamily="18" charset="0"/>
              </a:rPr>
              <a:t> websites, product reviews, and comparison tools.</a:t>
            </a:r>
          </a:p>
          <a:p>
            <a:pPr marL="0" indent="0" algn="just" fontAlgn="auto">
              <a:buNone/>
            </a:pPr>
            <a:r>
              <a:rPr lang="en-US" sz="2400" b="1" i="0" dirty="0">
                <a:effectLst/>
                <a:latin typeface="Times New Roman" panose="02020603050405020304" pitchFamily="18" charset="0"/>
                <a:cs typeface="Times New Roman" panose="02020603050405020304" pitchFamily="18" charset="0"/>
              </a:rPr>
              <a:t>3. Personalization: </a:t>
            </a:r>
            <a:r>
              <a:rPr lang="en-US" sz="2400" b="0" i="0" dirty="0">
                <a:effectLst/>
                <a:latin typeface="Times New Roman" panose="02020603050405020304" pitchFamily="18" charset="0"/>
                <a:cs typeface="Times New Roman" panose="02020603050405020304" pitchFamily="18" charset="0"/>
              </a:rPr>
              <a:t>Through data analytics</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mobile marketing allows businesses to deliver personalized content and promotions that resonate with individual preferences and needs.</a:t>
            </a:r>
          </a:p>
          <a:p>
            <a:pPr marL="0" indent="0" algn="just" fontAlgn="auto">
              <a:buNone/>
            </a:pPr>
            <a:r>
              <a:rPr lang="en-US" sz="2400" b="1" i="0" dirty="0">
                <a:effectLst/>
                <a:latin typeface="Times New Roman" panose="02020603050405020304" pitchFamily="18" charset="0"/>
                <a:cs typeface="Times New Roman" panose="02020603050405020304" pitchFamily="18" charset="0"/>
              </a:rPr>
              <a:t>4. Location-based targeting: </a:t>
            </a:r>
            <a:r>
              <a:rPr lang="en-US" sz="2400" b="0" i="0" dirty="0">
                <a:effectLst/>
                <a:latin typeface="Times New Roman" panose="02020603050405020304" pitchFamily="18" charset="0"/>
                <a:cs typeface="Times New Roman" panose="02020603050405020304" pitchFamily="18" charset="0"/>
              </a:rPr>
              <a:t>Marketing through mobile phones can utilize location-based services to deliver timely and relevant offers when consumers are near a physical store. </a:t>
            </a:r>
          </a:p>
          <a:p>
            <a:pPr marL="0" indent="0" algn="just" fontAlgn="auto">
              <a:buNone/>
            </a:pPr>
            <a:r>
              <a:rPr lang="en-US" sz="2400" b="1" i="0" dirty="0">
                <a:effectLst/>
                <a:latin typeface="Times New Roman" panose="02020603050405020304" pitchFamily="18" charset="0"/>
                <a:cs typeface="Times New Roman" panose="02020603050405020304" pitchFamily="18" charset="0"/>
              </a:rPr>
              <a:t>5. Ease of purchase: </a:t>
            </a:r>
            <a:r>
              <a:rPr lang="en-US" sz="2400" b="0" i="0" dirty="0">
                <a:effectLst/>
                <a:latin typeface="Times New Roman" panose="02020603050405020304" pitchFamily="18" charset="0"/>
                <a:cs typeface="Times New Roman" panose="02020603050405020304" pitchFamily="18" charset="0"/>
              </a:rPr>
              <a:t>Mobile marketing simplifies the purchasing process by integrating seamless payment options and reducing friction.</a:t>
            </a:r>
          </a:p>
          <a:p>
            <a:pPr marL="0" indent="0" algn="just" fontAlgn="auto">
              <a:buNone/>
            </a:pPr>
            <a:r>
              <a:rPr lang="en-US" sz="2400" b="1" i="0" dirty="0">
                <a:effectLst/>
                <a:latin typeface="Times New Roman" panose="02020603050405020304" pitchFamily="18" charset="0"/>
                <a:cs typeface="Times New Roman" panose="02020603050405020304" pitchFamily="18" charset="0"/>
              </a:rPr>
              <a:t>6. Post-purchase engagement: </a:t>
            </a:r>
            <a:r>
              <a:rPr lang="en-US" sz="2400" b="0" i="0" dirty="0">
                <a:effectLst/>
                <a:latin typeface="Times New Roman" panose="02020603050405020304" pitchFamily="18" charset="0"/>
                <a:cs typeface="Times New Roman" panose="02020603050405020304" pitchFamily="18" charset="0"/>
              </a:rPr>
              <a:t>businesses can send push notifications, follow-up emails, or in-app messages to maintain engagement, encourage repeat purchases, and solicit feedback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23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C397-F925-10CC-626F-1FAA2EBC5FE8}"/>
              </a:ext>
            </a:extLst>
          </p:cNvPr>
          <p:cNvSpPr>
            <a:spLocks noGrp="1"/>
          </p:cNvSpPr>
          <p:nvPr>
            <p:ph type="title"/>
          </p:nvPr>
        </p:nvSpPr>
        <p:spPr>
          <a:xfrm>
            <a:off x="838200" y="98426"/>
            <a:ext cx="10515600" cy="730250"/>
          </a:xfrm>
        </p:spPr>
        <p:txBody>
          <a:bodyPr>
            <a:normAutofit/>
          </a:bodyPr>
          <a:lstStyle/>
          <a:p>
            <a:pPr algn="ctr"/>
            <a:r>
              <a:rPr lang="en-IN" sz="4000" b="1" dirty="0"/>
              <a:t>TRI COMPONENT ATTITUDE MODEL</a:t>
            </a:r>
          </a:p>
        </p:txBody>
      </p:sp>
      <p:sp>
        <p:nvSpPr>
          <p:cNvPr id="7" name="TextBox 6">
            <a:extLst>
              <a:ext uri="{FF2B5EF4-FFF2-40B4-BE49-F238E27FC236}">
                <a16:creationId xmlns:a16="http://schemas.microsoft.com/office/drawing/2014/main" id="{973103C9-6054-1B10-DC7E-4744D7DB5A02}"/>
              </a:ext>
            </a:extLst>
          </p:cNvPr>
          <p:cNvSpPr txBox="1"/>
          <p:nvPr/>
        </p:nvSpPr>
        <p:spPr>
          <a:xfrm>
            <a:off x="295275" y="923926"/>
            <a:ext cx="11696700" cy="5928718"/>
          </a:xfrm>
          <a:prstGeom prst="rect">
            <a:avLst/>
          </a:prstGeom>
          <a:noFill/>
        </p:spPr>
        <p:txBody>
          <a:bodyPr wrap="square">
            <a:spAutoFit/>
          </a:bodyPr>
          <a:lstStyle/>
          <a:p>
            <a:r>
              <a:rPr lang="en-IN" sz="2200" dirty="0">
                <a:effectLst/>
                <a:latin typeface="Times New Roman" panose="02020603050405020304" pitchFamily="18" charset="0"/>
                <a:cs typeface="Times New Roman" panose="02020603050405020304" pitchFamily="18" charset="0"/>
              </a:rPr>
              <a:t>Describes the effect of various external stimuli on the behaviour and attitude of individuals. The tri-component attitude model stipulates that attitudes comprise of three main components:</a:t>
            </a: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COGNITIVE: Thoughts, beliefs, and knowledge consumers hold about the attitude object. It's essentially the information we have accumulated through experience, advertising, word-of-the-mouth. Example: Someone who believes that electric cars are more environment friendly than traditional gasoline-powered cars may seek out information about the environmental impact of different types of vehicles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AFFECTIVE: Focuses on the emotions and feelings we associate with the attitude object. It an individual’s perception of positive or negative feelings generated by interactions with surroundings. Example: Watching fav sports team play can evoke strong positive emotions in a fan like excitement or pride.</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C</a:t>
            </a:r>
            <a:r>
              <a:rPr lang="en-US" sz="2200" b="0" i="0" dirty="0">
                <a:solidFill>
                  <a:srgbClr val="000000"/>
                </a:solidFill>
                <a:effectLst/>
                <a:latin typeface="Times New Roman" panose="02020603050405020304" pitchFamily="18" charset="0"/>
                <a:cs typeface="Times New Roman" panose="02020603050405020304" pitchFamily="18" charset="0"/>
              </a:rPr>
              <a:t>ONATIVE: This component represents our behavioral intentions or tendencies to act (to buy or not to buy) with respect to the attitude object(product/service offering). It's about the likelihood that we will buy a product, recommend a service, or avoid something entirely. Example: A person who cares deeply about animal welfare (cognitive component) and feels strongly empathetic towards animals (affective component) may volunteer at an animal shelter, donate to animal rescue organizations, or adopt a vegetarian or vegan lifestyle.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63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287E-443C-F8A1-DA3D-E33A10BEA874}"/>
              </a:ext>
            </a:extLst>
          </p:cNvPr>
          <p:cNvSpPr>
            <a:spLocks noGrp="1"/>
          </p:cNvSpPr>
          <p:nvPr>
            <p:ph type="title"/>
          </p:nvPr>
        </p:nvSpPr>
        <p:spPr>
          <a:xfrm>
            <a:off x="685800" y="103187"/>
            <a:ext cx="10515600" cy="577850"/>
          </a:xfrm>
        </p:spPr>
        <p:txBody>
          <a:bodyPr>
            <a:normAutofit fontScale="90000"/>
          </a:bodyPr>
          <a:lstStyle/>
          <a:p>
            <a:pPr algn="ctr"/>
            <a:r>
              <a:rPr lang="en-IN" dirty="0"/>
              <a:t>BRAND COMMUNITY</a:t>
            </a:r>
          </a:p>
        </p:txBody>
      </p:sp>
      <p:sp>
        <p:nvSpPr>
          <p:cNvPr id="3" name="Content Placeholder 2">
            <a:extLst>
              <a:ext uri="{FF2B5EF4-FFF2-40B4-BE49-F238E27FC236}">
                <a16:creationId xmlns:a16="http://schemas.microsoft.com/office/drawing/2014/main" id="{57F25D8B-0E82-D486-127A-83B2E3FB81B3}"/>
              </a:ext>
            </a:extLst>
          </p:cNvPr>
          <p:cNvSpPr>
            <a:spLocks noGrp="1"/>
          </p:cNvSpPr>
          <p:nvPr>
            <p:ph idx="1"/>
          </p:nvPr>
        </p:nvSpPr>
        <p:spPr>
          <a:xfrm>
            <a:off x="180975" y="885825"/>
            <a:ext cx="11706225" cy="5868988"/>
          </a:xfrm>
        </p:spPr>
        <p:txBody>
          <a:bodyPr>
            <a:normAutofit lnSpcReduction="10000"/>
          </a:bodyPr>
          <a:lstStyle/>
          <a:p>
            <a:pPr marL="0" indent="0" algn="just">
              <a:buNone/>
            </a:pPr>
            <a:r>
              <a:rPr lang="en-US" sz="2600" dirty="0">
                <a:latin typeface="Times New Roman" panose="02020603050405020304" pitchFamily="18" charset="0"/>
                <a:cs typeface="Times New Roman" panose="02020603050405020304" pitchFamily="18" charset="0"/>
              </a:rPr>
              <a:t>A brand community is a collection of individuals who showcase brand loyalty by being emotionally invested in the brand. Not only are they regular customers but they are also advocates who tell their families, friends, coworkers about your brand.</a:t>
            </a:r>
          </a:p>
          <a:p>
            <a:pPr marL="0" indent="0" algn="just">
              <a:buNone/>
            </a:pPr>
            <a:r>
              <a:rPr lang="en-US" sz="2600" b="1" dirty="0">
                <a:solidFill>
                  <a:srgbClr val="161616"/>
                </a:solidFill>
                <a:effectLst/>
                <a:latin typeface="Times New Roman" panose="02020603050405020304" pitchFamily="18" charset="0"/>
                <a:cs typeface="Times New Roman" panose="02020603050405020304" pitchFamily="18" charset="0"/>
              </a:rPr>
              <a:t>1) Shared Consciousness: </a:t>
            </a:r>
            <a:r>
              <a:rPr lang="en-US" sz="2600" b="0" dirty="0">
                <a:solidFill>
                  <a:srgbClr val="161616"/>
                </a:solidFill>
                <a:effectLst/>
                <a:latin typeface="Times New Roman" panose="02020603050405020304" pitchFamily="18" charset="0"/>
                <a:cs typeface="Times New Roman" panose="02020603050405020304" pitchFamily="18" charset="0"/>
              </a:rPr>
              <a:t>refers to the bond that individuals feel with a brand and with each other. Even without direct interaction, this connection fosters a sense of companionship and uniqueness among members. For example, Mac users, being a minority in a PC-dominated world, share a creative lifestyle and aesthetic appeal, leading to a feeling of belonging and specialness among brand users.</a:t>
            </a:r>
          </a:p>
          <a:p>
            <a:pPr marL="0" indent="0" algn="just">
              <a:buNone/>
            </a:pPr>
            <a:r>
              <a:rPr lang="en-US" sz="2600" b="1" dirty="0">
                <a:solidFill>
                  <a:srgbClr val="161616"/>
                </a:solidFill>
                <a:effectLst/>
                <a:latin typeface="Times New Roman" panose="02020603050405020304" pitchFamily="18" charset="0"/>
                <a:cs typeface="Times New Roman" panose="02020603050405020304" pitchFamily="18" charset="0"/>
              </a:rPr>
              <a:t>2) Rituals and Traditions: </a:t>
            </a:r>
            <a:r>
              <a:rPr lang="en-US" sz="2600" b="0" dirty="0">
                <a:solidFill>
                  <a:srgbClr val="161616"/>
                </a:solidFill>
                <a:effectLst/>
                <a:latin typeface="Times New Roman" panose="02020603050405020304" pitchFamily="18" charset="0"/>
                <a:cs typeface="Times New Roman" panose="02020603050405020304" pitchFamily="18" charset="0"/>
              </a:rPr>
              <a:t>involve public greetings that recognize and acknowledge fellow brand users. For example, Harley owners share a special handshake that consolidates the brother-sisterhood of riders. </a:t>
            </a:r>
          </a:p>
          <a:p>
            <a:pPr marL="0" indent="0" algn="just">
              <a:buNone/>
            </a:pPr>
            <a:r>
              <a:rPr lang="en-US" sz="2600" b="1" dirty="0">
                <a:solidFill>
                  <a:srgbClr val="161616"/>
                </a:solidFill>
                <a:effectLst/>
                <a:latin typeface="Times New Roman" panose="02020603050405020304" pitchFamily="18" charset="0"/>
                <a:cs typeface="Times New Roman" panose="02020603050405020304" pitchFamily="18" charset="0"/>
              </a:rPr>
              <a:t>3) Moral Responsibility: </a:t>
            </a:r>
            <a:r>
              <a:rPr lang="en-US" sz="2600" b="0" dirty="0">
                <a:solidFill>
                  <a:srgbClr val="161616"/>
                </a:solidFill>
                <a:effectLst/>
                <a:latin typeface="Times New Roman" panose="02020603050405020304" pitchFamily="18" charset="0"/>
                <a:cs typeface="Times New Roman" panose="02020603050405020304" pitchFamily="18" charset="0"/>
              </a:rPr>
              <a:t>Brand communities are further marked by a collective sense of moral responsibility to individual members as well as the community-as-a-whole.</a:t>
            </a:r>
            <a:r>
              <a:rPr lang="en-US" sz="2600" dirty="0">
                <a:solidFill>
                  <a:srgbClr val="161616"/>
                </a:solidFill>
                <a:latin typeface="Times New Roman" panose="02020603050405020304" pitchFamily="18" charset="0"/>
                <a:cs typeface="Times New Roman" panose="02020603050405020304" pitchFamily="18" charset="0"/>
              </a:rPr>
              <a:t> For example, within the outdoor enthusiast community, members may feel a responsibility to preserve natural habitats and promote sustainable practices. This shared moral responsibility further strengthens the cohesion and integrity of the brand community.</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520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1937</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TYPES OF CONSUMER BEHAVIOR</vt:lpstr>
      <vt:lpstr>PowerPoint Presentation</vt:lpstr>
      <vt:lpstr>PowerPoint Presentation</vt:lpstr>
      <vt:lpstr>DIFFERENT KINDS OF LUXURY CONSUMER</vt:lpstr>
      <vt:lpstr>TYPES OF MOBILE MARKETING</vt:lpstr>
      <vt:lpstr>INFLUENCE OF MOBILE MARKETING ON CONSUMER BEHAVIOUR</vt:lpstr>
      <vt:lpstr>TRI COMPONENT ATTITUDE MODEL</vt:lpstr>
      <vt:lpstr>BRAND COMMUNITY</vt:lpstr>
      <vt:lpstr>TYPES OF VIRTUAL STORES</vt:lpstr>
      <vt:lpstr>HOW VIRTUAL STORES HELP RETAILERS</vt:lpstr>
      <vt:lpstr>INDIAN RETAILERS USING AI/VR TO ENGAGE CUSTOMERS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AND SOCIAL MEDIA INFLUENCE</dc:title>
  <dc:creator>Anbumathi Rajendiran</dc:creator>
  <cp:lastModifiedBy>Aastha Kumar</cp:lastModifiedBy>
  <cp:revision>67</cp:revision>
  <dcterms:created xsi:type="dcterms:W3CDTF">2024-03-04T09:45:23Z</dcterms:created>
  <dcterms:modified xsi:type="dcterms:W3CDTF">2024-05-14T03:06:18Z</dcterms:modified>
</cp:coreProperties>
</file>