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ink/ink1.xml" ContentType="application/inkml+xml"/>
  <Override PartName="/ppt/media/image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1" r:id="rId3"/>
    <p:sldId id="284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74" autoAdjust="0"/>
  </p:normalViewPr>
  <p:slideViewPr>
    <p:cSldViewPr>
      <p:cViewPr>
        <p:scale>
          <a:sx n="100" d="100"/>
          <a:sy n="100" d="100"/>
        </p:scale>
        <p:origin x="-1372" y="-14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90E182C8-80E9-46E4-9174-6B9449A512DA}"/>
    <pc:docChg chg="delSld modSld">
      <pc:chgData name="Aastha Kumar" userId="f94225b3-263d-47de-91f3-c17c89a7eef3" providerId="ADAL" clId="{90E182C8-80E9-46E4-9174-6B9449A512DA}" dt="2024-05-17T05:04:39.102" v="11" actId="47"/>
      <pc:docMkLst>
        <pc:docMk/>
      </pc:docMkLst>
      <pc:sldChg chg="modSp mod">
        <pc:chgData name="Aastha Kumar" userId="f94225b3-263d-47de-91f3-c17c89a7eef3" providerId="ADAL" clId="{90E182C8-80E9-46E4-9174-6B9449A512DA}" dt="2024-05-17T05:04:36.327" v="10" actId="404"/>
        <pc:sldMkLst>
          <pc:docMk/>
          <pc:sldMk cId="0" sldId="259"/>
        </pc:sldMkLst>
        <pc:spChg chg="mod">
          <ac:chgData name="Aastha Kumar" userId="f94225b3-263d-47de-91f3-c17c89a7eef3" providerId="ADAL" clId="{90E182C8-80E9-46E4-9174-6B9449A512DA}" dt="2024-05-17T05:04:36.327" v="10" actId="404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90E182C8-80E9-46E4-9174-6B9449A512DA}" dt="2024-05-12T09:38:55.841" v="0" actId="47"/>
        <pc:sldMkLst>
          <pc:docMk/>
          <pc:sldMk cId="0" sldId="267"/>
        </pc:sldMkLst>
      </pc:sldChg>
      <pc:sldChg chg="modSp del mod">
        <pc:chgData name="Aastha Kumar" userId="f94225b3-263d-47de-91f3-c17c89a7eef3" providerId="ADAL" clId="{90E182C8-80E9-46E4-9174-6B9449A512DA}" dt="2024-05-17T05:04:39.102" v="11" actId="47"/>
        <pc:sldMkLst>
          <pc:docMk/>
          <pc:sldMk cId="0" sldId="281"/>
        </pc:sldMkLst>
        <pc:spChg chg="mod">
          <ac:chgData name="Aastha Kumar" userId="f94225b3-263d-47de-91f3-c17c89a7eef3" providerId="ADAL" clId="{90E182C8-80E9-46E4-9174-6B9449A512DA}" dt="2024-05-17T05:04:24.967" v="7" actId="21"/>
          <ac:spMkLst>
            <pc:docMk/>
            <pc:sldMk cId="0" sldId="281"/>
            <ac:spMk id="6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45:1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24575,'15'0'0,"0"0"0,0 2 0,0 0 0,0 1 0,-1 0 0,1 1 0,25 11 0,-31-11 0,0 1 0,-1 0 0,1 0 0,-1 1 0,0 0 0,0 1 0,-1 0 0,0 0 0,0 0 0,0 1 0,-1 0 0,9 16 0,9 27 0,-3 0 0,24 84 0,-12-31 0,1-13 0,-15-43 0,23 86 0,-31-80 0,-2 0 0,-2 0 0,-1 61 0,-8 934 0,3-1039 0,0 0 0,0-1 0,1 1 0,0 0 0,0-1 0,2 1 0,-1-1 0,1 0 0,7 12 0,6 9 0,30 36 0,-23-34 0,11 18 0,40 53 0,-65-93 0,-1 0 0,2 0 0,-1-1 0,2 0 0,-1-1 0,25 14 0,0-6 0,1-1 0,62 15 0,-97-30 0,0 1 0,0-1 0,0 1 0,0 0 0,0 0 0,0 0 0,0 0 0,0 0 0,0 0 0,0 0 0,-1 1 0,1-1 0,0 0 0,2 4 0,-4-4 0,1 1 0,-1-1 0,1 1 0,-1-1 0,1 1 0,-1-1 0,0 1 0,0-1 0,1 1 0,-1-1 0,0 1 0,-1-1 0,1 1 0,0 0 0,0-1 0,-1 1 0,1-1 0,-1 1 0,1-1 0,-1 1 0,-1 1 0,-4 9 0,-2-1 0,1 0 0,-2 0 0,1 0 0,-1-1 0,-1-1 0,-12 10 0,8-6 0,0 1 0,-20 25 0,21-20 0,1 1 0,1 1 0,1-1 0,1 2 0,1-1 0,0 1 0,2 0 0,1 1 0,0-1 0,2 1 0,0 0 0,2 42 0,1 91 0,3 108 0,5-191 0,4 0 0,29 104 0,-34-147 0,3 20 0,6 69 0,-2-2 0,-8-84 0,9 56 0,26 88 0,-22-107 0,-3 1 0,-3 1 0,-3 0 0,-4 1 0,-3 86 0,-1-117 0,9 61 0,2 4 0,-10 162 0,-3-199 0,-2-42 0,-1 1 0,-10 43 0,0-7 0,11-51 0,-2-1 0,0 1 0,0-1 0,-1 0 0,-1 0 0,-7 14 0,-50 68 0,2-4 0,53-80 0,0-1 0,0 1 0,-1-2 0,-1 1 0,1-1 0,-2-1 0,1 0 0,-19 11 0,-19 16 0,24-18 0,-1 0 0,-1-1 0,-30 12 0,32-18 0,0-2 0,0-1 0,0 0 0,-29 2 0,20-3 0,-49 16 0,20 2-1365,36-14-5461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3523" y="128396"/>
            <a:ext cx="71249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525" y="1468796"/>
            <a:ext cx="5706745" cy="171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60699"/>
            <a:ext cx="8039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22</a:t>
            </a:r>
            <a:r>
              <a:rPr spc="-30" dirty="0"/>
              <a:t> </a:t>
            </a:r>
            <a:r>
              <a:rPr dirty="0"/>
              <a:t>March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4146" y="6448280"/>
            <a:ext cx="120078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BCSE309L-M2-</a:t>
            </a:r>
            <a:r>
              <a:rPr spc="-25" dirty="0"/>
              <a:t>L8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1778" y="6473883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l-ySf5abv8?si=isjlxZyshZQkr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039" y="67132"/>
            <a:ext cx="6453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</a:t>
            </a:r>
            <a:r>
              <a:rPr spc="-50" dirty="0"/>
              <a:t> </a:t>
            </a:r>
            <a:r>
              <a:rPr dirty="0"/>
              <a:t>Numbers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11811000" cy="604139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</a:pPr>
            <a:r>
              <a:rPr lang="en-US" sz="2400" dirty="0">
                <a:latin typeface="Times New Roman"/>
                <a:cs typeface="Times New Roman"/>
              </a:rPr>
              <a:t>A potential advantage is that stream ciphers that do not use block ciphers as a building block are typically faster and use far less code than block ciphers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2400" spc="-10" dirty="0">
              <a:solidFill>
                <a:srgbClr val="3333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Randomness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US" sz="2400" spc="-25" dirty="0">
                <a:latin typeface="Times New Roman"/>
                <a:cs typeface="Times New Roman"/>
              </a:rPr>
              <a:t>Uniform distribution – the frequency of 1s and 0s should be almost equal</a:t>
            </a:r>
          </a:p>
          <a:p>
            <a:pPr marL="355600" marR="5080" indent="-342900" algn="l">
              <a:spcBef>
                <a:spcPts val="670"/>
              </a:spcBef>
              <a:buFont typeface="Arial"/>
              <a:buChar char="•"/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US" sz="2400" spc="-25" dirty="0">
                <a:latin typeface="Times New Roman"/>
                <a:cs typeface="Times New Roman"/>
              </a:rPr>
              <a:t>Independence -  e</a:t>
            </a:r>
            <a:r>
              <a:rPr lang="en-US" sz="2400" dirty="0">
                <a:latin typeface="Times New Roman"/>
                <a:cs typeface="Times New Roman"/>
              </a:rPr>
              <a:t>ach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independent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other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sequence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therefore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unpredictable.</a:t>
            </a:r>
          </a:p>
          <a:p>
            <a:pPr marL="355600" marR="5080" indent="-342900" algn="l">
              <a:spcBef>
                <a:spcPts val="670"/>
              </a:spcBef>
              <a:buFont typeface="Arial"/>
              <a:buChar char="•"/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Pseudorandom Numbers - p</a:t>
            </a:r>
            <a:r>
              <a:rPr lang="en-US" sz="2400" dirty="0" err="1">
                <a:latin typeface="Times New Roman"/>
                <a:cs typeface="Times New Roman"/>
              </a:rPr>
              <a:t>roduce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sequences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numbers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statistically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random</a:t>
            </a:r>
          </a:p>
          <a:p>
            <a:pPr marL="12700" marR="5080" algn="l">
              <a:spcBef>
                <a:spcPts val="670"/>
              </a:spcBef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IN" sz="2400" spc="-10" dirty="0">
                <a:solidFill>
                  <a:srgbClr val="3333FF"/>
                </a:solidFill>
                <a:latin typeface="Times New Roman"/>
                <a:cs typeface="Times New Roman"/>
              </a:rPr>
              <a:t>Unpredictability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l">
              <a:spcBef>
                <a:spcPts val="670"/>
              </a:spcBef>
              <a:buFont typeface="Arial"/>
              <a:buChar char="•"/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Forward unpredictability – If the seed is unknown, the next output bit in the sequence should be unpredictable in spite of any knowledge of  previous bits in the sequence</a:t>
            </a:r>
          </a:p>
          <a:p>
            <a:pPr marL="355600" marR="5080" indent="-342900" algn="l">
              <a:spcBef>
                <a:spcPts val="670"/>
              </a:spcBef>
              <a:buFont typeface="Arial"/>
              <a:buChar char="•"/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Backward unpredictability - It should not be feasible to determine the seed from knowledge of any generated values</a:t>
            </a:r>
          </a:p>
          <a:p>
            <a:pPr marL="12700" marR="5080" algn="l">
              <a:spcBef>
                <a:spcPts val="670"/>
              </a:spcBef>
              <a:tabLst>
                <a:tab pos="355600" algn="l"/>
                <a:tab pos="1091565" algn="l"/>
                <a:tab pos="2778760" algn="l"/>
                <a:tab pos="3260090" algn="l"/>
                <a:tab pos="3601720" algn="l"/>
                <a:tab pos="5087620" algn="l"/>
                <a:tab pos="5569585" algn="l"/>
                <a:tab pos="7057390" algn="l"/>
                <a:tab pos="8326755" algn="l"/>
                <a:tab pos="9736455" algn="l"/>
              </a:tabLst>
            </a:pPr>
            <a:endParaRPr lang="en-IN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9641"/>
            <a:ext cx="8243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Pseudo</a:t>
            </a:r>
            <a:r>
              <a:rPr spc="-20" dirty="0"/>
              <a:t> </a:t>
            </a:r>
            <a:r>
              <a:rPr dirty="0"/>
              <a:t>Random</a:t>
            </a:r>
            <a:r>
              <a:rPr spc="-2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spc="-10" dirty="0"/>
              <a:t>Generators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7C083-1D3E-2876-9F69-87E57158A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>
          <a:xfrm>
            <a:off x="197485" y="762204"/>
            <a:ext cx="6972300" cy="60833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4532" y="1267667"/>
            <a:ext cx="4619983" cy="4322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FA7B68-CBFE-9776-01DB-2FC641EFC315}"/>
                  </a:ext>
                </a:extLst>
              </p14:cNvPr>
              <p14:cNvContentPartPr/>
              <p14:nvPr/>
            </p14:nvContentPartPr>
            <p14:xfrm>
              <a:off x="6889965" y="4359140"/>
              <a:ext cx="383400" cy="230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FA7B68-CBFE-9776-01DB-2FC641EFC3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5645" y="4354820"/>
                <a:ext cx="392040" cy="231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3539">
              <a:lnSpc>
                <a:spcPct val="100000"/>
              </a:lnSpc>
              <a:spcBef>
                <a:spcPts val="100"/>
              </a:spcBef>
            </a:pPr>
            <a:r>
              <a:rPr dirty="0"/>
              <a:t>RC4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E944A-D872-9998-A027-E4472FABAE02}"/>
              </a:ext>
            </a:extLst>
          </p:cNvPr>
          <p:cNvSpPr txBox="1"/>
          <p:nvPr/>
        </p:nvSpPr>
        <p:spPr>
          <a:xfrm>
            <a:off x="5943600" y="25596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https://youtu.be/Pl-ySf5abv8?si=isjlxZyshZQkrct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EB59B3-1AE8-3C15-CA0D-CC5EEAA83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0" y="1691544"/>
            <a:ext cx="5751450" cy="502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A79B3-67C8-12A7-A45D-B48534B98A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5" b="-1"/>
          <a:stretch/>
        </p:blipFill>
        <p:spPr>
          <a:xfrm>
            <a:off x="28751" y="2306324"/>
            <a:ext cx="6392704" cy="4295716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A7B4F041-E400-281C-FE78-C1C1EC89BEFF}"/>
              </a:ext>
            </a:extLst>
          </p:cNvPr>
          <p:cNvPicPr/>
          <p:nvPr/>
        </p:nvPicPr>
        <p:blipFill rotWithShape="1">
          <a:blip r:embed="rId6" cstate="print"/>
          <a:srcRect b="80029"/>
          <a:stretch/>
        </p:blipFill>
        <p:spPr>
          <a:xfrm>
            <a:off x="51390" y="1062447"/>
            <a:ext cx="6389160" cy="994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Random Numbers</vt:lpstr>
      <vt:lpstr>Pseudo Random Number Generators</vt:lpstr>
      <vt:lpstr>RC4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– 2013  B. Tech. (CSE) Programme  Design Highlights</dc:title>
  <dc:creator>sse1</dc:creator>
  <cp:lastModifiedBy>Aastha Kumar</cp:lastModifiedBy>
  <cp:revision>4</cp:revision>
  <dcterms:created xsi:type="dcterms:W3CDTF">2024-03-24T04:25:18Z</dcterms:created>
  <dcterms:modified xsi:type="dcterms:W3CDTF">2024-05-17T05:09:37Z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2024-03-24T00:00:00Z</vt:filetime>
  </property>
  <property fmtid="{D5CDD505-2E9C-101B-9397-08002B2CF9AE}" pid="5" name="Producer">
    <vt:lpwstr>3-Heights(TM) PDF Security Shell 4.8.25.2 (http://www.pdf-tools.com)</vt:lpwstr>
  </property>
</Properties>
</file>