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media/image4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88" r:id="rId2"/>
    <p:sldId id="503" r:id="rId3"/>
    <p:sldId id="260" r:id="rId4"/>
    <p:sldId id="261" r:id="rId5"/>
    <p:sldId id="262" r:id="rId6"/>
    <p:sldId id="303" r:id="rId7"/>
    <p:sldId id="342" r:id="rId8"/>
    <p:sldId id="343" r:id="rId9"/>
    <p:sldId id="344" r:id="rId10"/>
    <p:sldId id="318" r:id="rId11"/>
    <p:sldId id="328" r:id="rId12"/>
    <p:sldId id="329" r:id="rId13"/>
    <p:sldId id="333" r:id="rId14"/>
    <p:sldId id="33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8E116EC6-1D69-40DC-8860-36628F9F8832}"/>
    <pc:docChg chg="undo redo custSel addSld delSld modSld">
      <pc:chgData name="Aastha Kumar" userId="f94225b3-263d-47de-91f3-c17c89a7eef3" providerId="ADAL" clId="{8E116EC6-1D69-40DC-8860-36628F9F8832}" dt="2024-05-17T06:07:48.305" v="48" actId="1035"/>
      <pc:docMkLst>
        <pc:docMk/>
      </pc:docMkLst>
      <pc:sldChg chg="add">
        <pc:chgData name="Aastha Kumar" userId="f94225b3-263d-47de-91f3-c17c89a7eef3" providerId="ADAL" clId="{8E116EC6-1D69-40DC-8860-36628F9F8832}" dt="2024-05-11T19:33:19.237" v="2"/>
        <pc:sldMkLst>
          <pc:docMk/>
          <pc:sldMk cId="0" sldId="260"/>
        </pc:sldMkLst>
      </pc:sldChg>
      <pc:sldChg chg="modSp add">
        <pc:chgData name="Aastha Kumar" userId="f94225b3-263d-47de-91f3-c17c89a7eef3" providerId="ADAL" clId="{8E116EC6-1D69-40DC-8860-36628F9F8832}" dt="2024-05-17T05:53:09.508" v="42" actId="20577"/>
        <pc:sldMkLst>
          <pc:docMk/>
          <pc:sldMk cId="0" sldId="261"/>
        </pc:sldMkLst>
        <pc:spChg chg="mod">
          <ac:chgData name="Aastha Kumar" userId="f94225b3-263d-47de-91f3-c17c89a7eef3" providerId="ADAL" clId="{8E116EC6-1D69-40DC-8860-36628F9F8832}" dt="2024-05-17T05:53:09.508" v="42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astha Kumar" userId="f94225b3-263d-47de-91f3-c17c89a7eef3" providerId="ADAL" clId="{8E116EC6-1D69-40DC-8860-36628F9F8832}" dt="2024-05-11T19:33:19.237" v="2"/>
        <pc:sldMkLst>
          <pc:docMk/>
          <pc:sldMk cId="0" sldId="262"/>
        </pc:sldMkLst>
      </pc:sldChg>
      <pc:sldChg chg="del">
        <pc:chgData name="Aastha Kumar" userId="f94225b3-263d-47de-91f3-c17c89a7eef3" providerId="ADAL" clId="{8E116EC6-1D69-40DC-8860-36628F9F8832}" dt="2024-05-11T19:32:46.636" v="0" actId="47"/>
        <pc:sldMkLst>
          <pc:docMk/>
          <pc:sldMk cId="0" sldId="338"/>
        </pc:sldMkLst>
      </pc:sldChg>
      <pc:sldChg chg="del">
        <pc:chgData name="Aastha Kumar" userId="f94225b3-263d-47de-91f3-c17c89a7eef3" providerId="ADAL" clId="{8E116EC6-1D69-40DC-8860-36628F9F8832}" dt="2024-05-11T19:32:58.370" v="1" actId="47"/>
        <pc:sldMkLst>
          <pc:docMk/>
          <pc:sldMk cId="0" sldId="341"/>
        </pc:sldMkLst>
      </pc:sldChg>
      <pc:sldChg chg="modSp mod">
        <pc:chgData name="Aastha Kumar" userId="f94225b3-263d-47de-91f3-c17c89a7eef3" providerId="ADAL" clId="{8E116EC6-1D69-40DC-8860-36628F9F8832}" dt="2024-05-17T06:07:48.305" v="48" actId="1035"/>
        <pc:sldMkLst>
          <pc:docMk/>
          <pc:sldMk cId="2832741971" sldId="343"/>
        </pc:sldMkLst>
        <pc:picChg chg="mod">
          <ac:chgData name="Aastha Kumar" userId="f94225b3-263d-47de-91f3-c17c89a7eef3" providerId="ADAL" clId="{8E116EC6-1D69-40DC-8860-36628F9F8832}" dt="2024-05-17T06:07:48.305" v="48" actId="1035"/>
          <ac:picMkLst>
            <pc:docMk/>
            <pc:sldMk cId="2832741971" sldId="343"/>
            <ac:picMk id="3" creationId="{B3EF94C6-46E1-59FF-87D8-4A2D04FCCD45}"/>
          </ac:picMkLst>
        </pc:picChg>
      </pc:sldChg>
      <pc:sldChg chg="modSp add mod">
        <pc:chgData name="Aastha Kumar" userId="f94225b3-263d-47de-91f3-c17c89a7eef3" providerId="ADAL" clId="{8E116EC6-1D69-40DC-8860-36628F9F8832}" dt="2024-05-17T05:53:58.358" v="46" actId="20577"/>
        <pc:sldMkLst>
          <pc:docMk/>
          <pc:sldMk cId="0" sldId="488"/>
        </pc:sldMkLst>
        <pc:spChg chg="mod">
          <ac:chgData name="Aastha Kumar" userId="f94225b3-263d-47de-91f3-c17c89a7eef3" providerId="ADAL" clId="{8E116EC6-1D69-40DC-8860-36628F9F8832}" dt="2024-05-17T05:53:58.358" v="46" actId="20577"/>
          <ac:spMkLst>
            <pc:docMk/>
            <pc:sldMk cId="0" sldId="488"/>
            <ac:spMk id="9" creationId="{00000000-0000-0000-0000-000000000000}"/>
          </ac:spMkLst>
        </pc:spChg>
        <pc:spChg chg="mod">
          <ac:chgData name="Aastha Kumar" userId="f94225b3-263d-47de-91f3-c17c89a7eef3" providerId="ADAL" clId="{8E116EC6-1D69-40DC-8860-36628F9F8832}" dt="2024-05-17T05:53:58.358" v="46" actId="20577"/>
          <ac:spMkLst>
            <pc:docMk/>
            <pc:sldMk cId="0" sldId="488"/>
            <ac:spMk id="10" creationId="{00000000-0000-0000-0000-000000000000}"/>
          </ac:spMkLst>
        </pc:spChg>
        <pc:grpChg chg="mod">
          <ac:chgData name="Aastha Kumar" userId="f94225b3-263d-47de-91f3-c17c89a7eef3" providerId="ADAL" clId="{8E116EC6-1D69-40DC-8860-36628F9F8832}" dt="2024-05-17T05:53:58.358" v="46" actId="20577"/>
          <ac:grpSpMkLst>
            <pc:docMk/>
            <pc:sldMk cId="0" sldId="488"/>
            <ac:grpSpMk id="11" creationId="{C7817BFC-B735-6AE4-7DA2-844537AA7944}"/>
          </ac:grpSpMkLst>
        </pc:grpChg>
      </pc:sldChg>
      <pc:sldChg chg="add">
        <pc:chgData name="Aastha Kumar" userId="f94225b3-263d-47de-91f3-c17c89a7eef3" providerId="ADAL" clId="{8E116EC6-1D69-40DC-8860-36628F9F8832}" dt="2024-05-11T19:33:19.237" v="2"/>
        <pc:sldMkLst>
          <pc:docMk/>
          <pc:sldMk cId="0" sldId="5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0648" y="212293"/>
            <a:ext cx="220027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4149" y="1107084"/>
            <a:ext cx="11223701" cy="4464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1778" y="6473883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ev2Cbu23m-Q?si=SnV4iT_YaafzF7L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EWouocApQYk?si=-1Tvqc4rkr-l28T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24268"/>
            <a:ext cx="8338051" cy="685744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4">
              <a:lnSpc>
                <a:spcPct val="100000"/>
              </a:lnSpc>
              <a:spcBef>
                <a:spcPts val="67"/>
              </a:spcBef>
            </a:pPr>
            <a:r>
              <a:rPr dirty="0"/>
              <a:t>RSA</a:t>
            </a:r>
            <a:r>
              <a:rPr spc="-167" dirty="0"/>
              <a:t> </a:t>
            </a:r>
            <a:r>
              <a:rPr dirty="0"/>
              <a:t>Encryption</a:t>
            </a:r>
            <a:r>
              <a:rPr spc="-37" dirty="0"/>
              <a:t> </a:t>
            </a:r>
            <a:r>
              <a:rPr dirty="0"/>
              <a:t>and</a:t>
            </a:r>
            <a:r>
              <a:rPr spc="-11" dirty="0"/>
              <a:t> </a:t>
            </a:r>
            <a:r>
              <a:rPr dirty="0"/>
              <a:t>Decryption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190500" y="1158957"/>
            <a:ext cx="11372850" cy="3332192"/>
          </a:xfrm>
          <a:prstGeom prst="rect">
            <a:avLst/>
          </a:prstGeom>
        </p:spPr>
        <p:txBody>
          <a:bodyPr vert="horz" wrap="square" lIns="0" tIns="35431" rIns="0" bIns="0" rtlCol="0">
            <a:spAutoFit/>
          </a:bodyPr>
          <a:lstStyle/>
          <a:p>
            <a:pPr marL="351043" indent="-342900">
              <a:spcBef>
                <a:spcPts val="279"/>
              </a:spcBef>
              <a:buFont typeface="+mj-lt"/>
              <a:buAutoNum type="arabicPeriod"/>
              <a:tabLst>
                <a:tab pos="227624" algn="l"/>
                <a:tab pos="228030" algn="l"/>
              </a:tabLst>
            </a:pPr>
            <a:r>
              <a:rPr sz="1796" spc="-7" dirty="0">
                <a:latin typeface="Times New Roman"/>
                <a:cs typeface="Times New Roman"/>
              </a:rPr>
              <a:t>each</a:t>
            </a:r>
            <a:r>
              <a:rPr sz="1796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user</a:t>
            </a:r>
            <a:r>
              <a:rPr sz="1796" spc="3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generates</a:t>
            </a:r>
            <a:r>
              <a:rPr sz="1796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a public/private</a:t>
            </a:r>
            <a:r>
              <a:rPr sz="1796" spc="-29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key</a:t>
            </a:r>
            <a:r>
              <a:rPr sz="1796" spc="3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pair</a:t>
            </a:r>
            <a:r>
              <a:rPr sz="1796" dirty="0">
                <a:latin typeface="Times New Roman"/>
                <a:cs typeface="Times New Roman"/>
              </a:rPr>
              <a:t> by:</a:t>
            </a:r>
          </a:p>
          <a:p>
            <a:pPr marL="351043" indent="-342900">
              <a:spcBef>
                <a:spcPts val="215"/>
              </a:spcBef>
              <a:buFont typeface="+mj-lt"/>
              <a:buAutoNum type="arabicPeriod"/>
              <a:tabLst>
                <a:tab pos="227624" algn="l"/>
                <a:tab pos="228030" algn="l"/>
              </a:tabLst>
            </a:pPr>
            <a:r>
              <a:rPr sz="1796" spc="-3" dirty="0">
                <a:latin typeface="Times New Roman"/>
                <a:cs typeface="Times New Roman"/>
              </a:rPr>
              <a:t>selecting</a:t>
            </a:r>
            <a:r>
              <a:rPr sz="1796" spc="-16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two</a:t>
            </a:r>
            <a:r>
              <a:rPr sz="1796" spc="7" dirty="0">
                <a:latin typeface="Times New Roman"/>
                <a:cs typeface="Times New Roman"/>
              </a:rPr>
              <a:t> </a:t>
            </a:r>
            <a:r>
              <a:rPr sz="1796" spc="-11" dirty="0">
                <a:latin typeface="Times New Roman"/>
                <a:cs typeface="Times New Roman"/>
              </a:rPr>
              <a:t>large</a:t>
            </a:r>
            <a:r>
              <a:rPr sz="1796" spc="-3" dirty="0">
                <a:latin typeface="Times New Roman"/>
                <a:cs typeface="Times New Roman"/>
              </a:rPr>
              <a:t> primes </a:t>
            </a:r>
            <a:r>
              <a:rPr sz="1796" spc="-7" dirty="0">
                <a:latin typeface="Times New Roman"/>
                <a:cs typeface="Times New Roman"/>
              </a:rPr>
              <a:t>at</a:t>
            </a:r>
            <a:r>
              <a:rPr sz="1796" spc="-3" dirty="0">
                <a:latin typeface="Times New Roman"/>
                <a:cs typeface="Times New Roman"/>
              </a:rPr>
              <a:t> random: </a:t>
            </a:r>
            <a:r>
              <a:rPr sz="1796" dirty="0">
                <a:latin typeface="Times New Roman"/>
                <a:cs typeface="Times New Roman"/>
              </a:rPr>
              <a:t>p,</a:t>
            </a:r>
            <a:r>
              <a:rPr sz="1796" spc="-3" dirty="0">
                <a:latin typeface="Times New Roman"/>
                <a:cs typeface="Times New Roman"/>
              </a:rPr>
              <a:t> q</a:t>
            </a:r>
            <a:endParaRPr sz="1796" dirty="0">
              <a:latin typeface="Times New Roman"/>
              <a:cs typeface="Times New Roman"/>
            </a:endParaRPr>
          </a:p>
          <a:p>
            <a:pPr marL="351043" indent="-342900">
              <a:spcBef>
                <a:spcPts val="215"/>
              </a:spcBef>
              <a:buFont typeface="+mj-lt"/>
              <a:buAutoNum type="arabicPeriod"/>
              <a:tabLst>
                <a:tab pos="227624" algn="l"/>
                <a:tab pos="228030" algn="l"/>
              </a:tabLst>
            </a:pPr>
            <a:r>
              <a:rPr sz="1796" spc="-3" dirty="0">
                <a:latin typeface="Times New Roman"/>
                <a:cs typeface="Times New Roman"/>
              </a:rPr>
              <a:t>computing</a:t>
            </a:r>
            <a:r>
              <a:rPr sz="1796" spc="-11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their</a:t>
            </a:r>
            <a:r>
              <a:rPr sz="1796" spc="3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system</a:t>
            </a:r>
            <a:r>
              <a:rPr sz="1796" spc="-13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modulus</a:t>
            </a:r>
            <a:r>
              <a:rPr sz="1796" spc="7" dirty="0">
                <a:latin typeface="Times New Roman"/>
                <a:cs typeface="Times New Roman"/>
              </a:rPr>
              <a:t> </a:t>
            </a:r>
            <a:r>
              <a:rPr sz="1796" spc="-3" dirty="0">
                <a:solidFill>
                  <a:srgbClr val="E36C09"/>
                </a:solidFill>
                <a:latin typeface="Times New Roman"/>
                <a:cs typeface="Times New Roman"/>
              </a:rPr>
              <a:t>n=</a:t>
            </a:r>
            <a:r>
              <a:rPr sz="1796" spc="-3" dirty="0" err="1">
                <a:solidFill>
                  <a:srgbClr val="E36C09"/>
                </a:solidFill>
                <a:latin typeface="Times New Roman"/>
                <a:cs typeface="Times New Roman"/>
              </a:rPr>
              <a:t>p.q</a:t>
            </a:r>
            <a:r>
              <a:rPr lang="en-US" sz="1796" spc="-3" dirty="0">
                <a:solidFill>
                  <a:srgbClr val="E36C09"/>
                </a:solidFill>
                <a:latin typeface="Times New Roman"/>
                <a:cs typeface="Times New Roman"/>
              </a:rPr>
              <a:t> and </a:t>
            </a:r>
            <a:r>
              <a:rPr sz="1796" dirty="0">
                <a:solidFill>
                  <a:srgbClr val="E36C09"/>
                </a:solidFill>
                <a:latin typeface="Times New Roman"/>
                <a:cs typeface="Times New Roman"/>
              </a:rPr>
              <a:t>ø(n)=(p-1)(q-1)</a:t>
            </a:r>
            <a:endParaRPr sz="1796" dirty="0">
              <a:latin typeface="Times New Roman"/>
              <a:cs typeface="Times New Roman"/>
            </a:endParaRPr>
          </a:p>
          <a:p>
            <a:pPr marL="351043" indent="-342900">
              <a:spcBef>
                <a:spcPts val="215"/>
              </a:spcBef>
              <a:buFont typeface="+mj-lt"/>
              <a:buAutoNum type="arabicPeriod"/>
              <a:tabLst>
                <a:tab pos="227624" algn="l"/>
                <a:tab pos="228030" algn="l"/>
              </a:tabLst>
            </a:pPr>
            <a:r>
              <a:rPr sz="1796" spc="-3" dirty="0">
                <a:latin typeface="Times New Roman"/>
                <a:cs typeface="Times New Roman"/>
              </a:rPr>
              <a:t>selecting</a:t>
            </a:r>
            <a:r>
              <a:rPr sz="1796" spc="-16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at random</a:t>
            </a:r>
            <a:r>
              <a:rPr sz="1796" spc="-7" dirty="0">
                <a:latin typeface="Times New Roman"/>
                <a:cs typeface="Times New Roman"/>
              </a:rPr>
              <a:t> </a:t>
            </a:r>
            <a:r>
              <a:rPr sz="1796" dirty="0">
                <a:latin typeface="Times New Roman"/>
                <a:cs typeface="Times New Roman"/>
              </a:rPr>
              <a:t>the</a:t>
            </a:r>
            <a:r>
              <a:rPr sz="1796" spc="-3" dirty="0">
                <a:latin typeface="Times New Roman"/>
                <a:cs typeface="Times New Roman"/>
              </a:rPr>
              <a:t> encryption</a:t>
            </a:r>
            <a:r>
              <a:rPr sz="1796" spc="-16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key e</a:t>
            </a:r>
            <a:endParaRPr sz="1796" dirty="0">
              <a:latin typeface="Times New Roman"/>
              <a:cs typeface="Times New Roman"/>
            </a:endParaRPr>
          </a:p>
          <a:p>
            <a:pPr marL="300917" lvl="1">
              <a:spcBef>
                <a:spcPts val="219"/>
              </a:spcBef>
              <a:tabLst>
                <a:tab pos="485379" algn="l"/>
              </a:tabLst>
            </a:pPr>
            <a:r>
              <a:rPr sz="1796" spc="-3" dirty="0">
                <a:latin typeface="Times New Roman"/>
                <a:cs typeface="Times New Roman"/>
              </a:rPr>
              <a:t>where 1&lt;e&lt;ø(n),</a:t>
            </a:r>
            <a:r>
              <a:rPr sz="1796" spc="11" dirty="0">
                <a:latin typeface="Times New Roman"/>
                <a:cs typeface="Times New Roman"/>
              </a:rPr>
              <a:t> </a:t>
            </a:r>
            <a:r>
              <a:rPr sz="1796" spc="-3" dirty="0">
                <a:solidFill>
                  <a:srgbClr val="E36C09"/>
                </a:solidFill>
                <a:latin typeface="Times New Roman"/>
                <a:cs typeface="Times New Roman"/>
              </a:rPr>
              <a:t>gcd(e,ø(n))=1</a:t>
            </a:r>
            <a:endParaRPr sz="1796" dirty="0">
              <a:latin typeface="Times New Roman"/>
              <a:cs typeface="Times New Roman"/>
            </a:endParaRPr>
          </a:p>
          <a:p>
            <a:pPr marL="351043" indent="-342900">
              <a:spcBef>
                <a:spcPts val="215"/>
              </a:spcBef>
              <a:buFont typeface="+mj-lt"/>
              <a:buAutoNum type="arabicPeriod"/>
              <a:tabLst>
                <a:tab pos="227624" algn="l"/>
                <a:tab pos="228030" algn="l"/>
              </a:tabLst>
            </a:pPr>
            <a:r>
              <a:rPr sz="1796" dirty="0">
                <a:latin typeface="Times New Roman"/>
                <a:cs typeface="Times New Roman"/>
              </a:rPr>
              <a:t>solve</a:t>
            </a:r>
            <a:r>
              <a:rPr sz="1796" spc="-13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following</a:t>
            </a:r>
            <a:r>
              <a:rPr sz="1796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equation</a:t>
            </a:r>
            <a:r>
              <a:rPr sz="1796" spc="-13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to</a:t>
            </a:r>
            <a:r>
              <a:rPr sz="1796" spc="7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find decryption</a:t>
            </a:r>
            <a:r>
              <a:rPr sz="1796" spc="-11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key</a:t>
            </a:r>
            <a:r>
              <a:rPr sz="1796" spc="3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d</a:t>
            </a:r>
            <a:endParaRPr sz="1796" dirty="0">
              <a:latin typeface="Times New Roman"/>
              <a:cs typeface="Times New Roman"/>
            </a:endParaRPr>
          </a:p>
          <a:p>
            <a:pPr marL="300917" lvl="1">
              <a:spcBef>
                <a:spcPts val="215"/>
              </a:spcBef>
              <a:tabLst>
                <a:tab pos="485379" algn="l"/>
              </a:tabLst>
            </a:pPr>
            <a:r>
              <a:rPr sz="1796" spc="-3" dirty="0">
                <a:solidFill>
                  <a:srgbClr val="E36C09"/>
                </a:solidFill>
                <a:latin typeface="Times New Roman"/>
                <a:cs typeface="Times New Roman"/>
              </a:rPr>
              <a:t>e.d=1</a:t>
            </a:r>
            <a:r>
              <a:rPr sz="1796" spc="-11" dirty="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sz="1796" spc="-7" dirty="0">
                <a:solidFill>
                  <a:srgbClr val="E36C09"/>
                </a:solidFill>
                <a:latin typeface="Times New Roman"/>
                <a:cs typeface="Times New Roman"/>
              </a:rPr>
              <a:t>mod</a:t>
            </a:r>
            <a:r>
              <a:rPr sz="1796" spc="3" dirty="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sz="1796" spc="-3" dirty="0">
                <a:solidFill>
                  <a:srgbClr val="E36C09"/>
                </a:solidFill>
                <a:latin typeface="Times New Roman"/>
                <a:cs typeface="Times New Roman"/>
              </a:rPr>
              <a:t>ø(n)</a:t>
            </a:r>
            <a:r>
              <a:rPr sz="1796" spc="3" dirty="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and</a:t>
            </a:r>
            <a:r>
              <a:rPr sz="1796" spc="-7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0≤d≤n</a:t>
            </a:r>
            <a:endParaRPr sz="1796" dirty="0">
              <a:latin typeface="Times New Roman"/>
              <a:cs typeface="Times New Roman"/>
            </a:endParaRPr>
          </a:p>
          <a:p>
            <a:pPr marL="351043" indent="-342900">
              <a:spcBef>
                <a:spcPts val="219"/>
              </a:spcBef>
              <a:buFont typeface="+mj-lt"/>
              <a:buAutoNum type="arabicPeriod"/>
              <a:tabLst>
                <a:tab pos="227624" algn="l"/>
                <a:tab pos="228030" algn="l"/>
              </a:tabLst>
            </a:pPr>
            <a:r>
              <a:rPr sz="1796" spc="-3" dirty="0">
                <a:latin typeface="Times New Roman"/>
                <a:cs typeface="Times New Roman"/>
              </a:rPr>
              <a:t>publish</a:t>
            </a:r>
            <a:r>
              <a:rPr sz="1796" spc="-13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their</a:t>
            </a:r>
            <a:r>
              <a:rPr sz="1796" spc="-7" dirty="0">
                <a:latin typeface="Times New Roman"/>
                <a:cs typeface="Times New Roman"/>
              </a:rPr>
              <a:t> </a:t>
            </a:r>
            <a:r>
              <a:rPr sz="1796" dirty="0">
                <a:latin typeface="Times New Roman"/>
                <a:cs typeface="Times New Roman"/>
              </a:rPr>
              <a:t>public</a:t>
            </a:r>
            <a:r>
              <a:rPr sz="1796" spc="-11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encryption</a:t>
            </a:r>
            <a:r>
              <a:rPr sz="1796" spc="-13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key:</a:t>
            </a:r>
            <a:r>
              <a:rPr sz="1796" spc="16" dirty="0">
                <a:latin typeface="Times New Roman"/>
                <a:cs typeface="Times New Roman"/>
              </a:rPr>
              <a:t> </a:t>
            </a:r>
            <a:r>
              <a:rPr sz="1796" spc="-3" dirty="0">
                <a:solidFill>
                  <a:srgbClr val="00CC00"/>
                </a:solidFill>
                <a:latin typeface="Times New Roman"/>
                <a:cs typeface="Times New Roman"/>
              </a:rPr>
              <a:t>PU={e,n}</a:t>
            </a:r>
            <a:endParaRPr sz="1796" dirty="0">
              <a:latin typeface="Times New Roman"/>
              <a:cs typeface="Times New Roman"/>
            </a:endParaRPr>
          </a:p>
          <a:p>
            <a:pPr marL="351043" indent="-342900">
              <a:spcBef>
                <a:spcPts val="215"/>
              </a:spcBef>
              <a:buFont typeface="+mj-lt"/>
              <a:buAutoNum type="arabicPeriod"/>
              <a:tabLst>
                <a:tab pos="227624" algn="l"/>
                <a:tab pos="228030" algn="l"/>
              </a:tabLst>
            </a:pPr>
            <a:r>
              <a:rPr sz="1796" spc="-3" dirty="0">
                <a:latin typeface="Times New Roman"/>
                <a:cs typeface="Times New Roman"/>
              </a:rPr>
              <a:t>keep</a:t>
            </a:r>
            <a:r>
              <a:rPr sz="1796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secret</a:t>
            </a:r>
            <a:r>
              <a:rPr sz="1796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private</a:t>
            </a:r>
            <a:r>
              <a:rPr sz="1796" spc="-13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decryption</a:t>
            </a:r>
            <a:r>
              <a:rPr sz="1796" spc="-11" dirty="0">
                <a:latin typeface="Times New Roman"/>
                <a:cs typeface="Times New Roman"/>
              </a:rPr>
              <a:t> </a:t>
            </a:r>
            <a:r>
              <a:rPr sz="1796" spc="-3" dirty="0">
                <a:latin typeface="Times New Roman"/>
                <a:cs typeface="Times New Roman"/>
              </a:rPr>
              <a:t>key:</a:t>
            </a:r>
            <a:r>
              <a:rPr sz="1796" spc="19" dirty="0">
                <a:latin typeface="Times New Roman"/>
                <a:cs typeface="Times New Roman"/>
              </a:rPr>
              <a:t> </a:t>
            </a:r>
            <a:r>
              <a:rPr sz="1796" spc="-3" dirty="0">
                <a:solidFill>
                  <a:srgbClr val="00CC00"/>
                </a:solidFill>
                <a:latin typeface="Times New Roman"/>
                <a:cs typeface="Times New Roman"/>
              </a:rPr>
              <a:t>PR={</a:t>
            </a:r>
            <a:r>
              <a:rPr sz="1796" spc="-3" dirty="0" err="1">
                <a:solidFill>
                  <a:srgbClr val="00CC00"/>
                </a:solidFill>
                <a:latin typeface="Times New Roman"/>
                <a:cs typeface="Times New Roman"/>
              </a:rPr>
              <a:t>d,n</a:t>
            </a:r>
            <a:r>
              <a:rPr sz="1796" spc="-3" dirty="0">
                <a:solidFill>
                  <a:srgbClr val="00CC00"/>
                </a:solidFill>
                <a:latin typeface="Times New Roman"/>
                <a:cs typeface="Times New Roman"/>
              </a:rPr>
              <a:t>}</a:t>
            </a:r>
            <a:endParaRPr lang="en-US" sz="1796" spc="-3" dirty="0">
              <a:solidFill>
                <a:srgbClr val="00CC00"/>
              </a:solidFill>
              <a:latin typeface="Times New Roman"/>
              <a:cs typeface="Times New Roman"/>
            </a:endParaRPr>
          </a:p>
          <a:p>
            <a:pPr marL="351043" indent="-342900">
              <a:spcBef>
                <a:spcPts val="215"/>
              </a:spcBef>
              <a:buFont typeface="+mj-lt"/>
              <a:buAutoNum type="arabicPeriod"/>
              <a:tabLst>
                <a:tab pos="227624" algn="l"/>
                <a:tab pos="228030" algn="l"/>
              </a:tabLst>
            </a:pPr>
            <a:r>
              <a:rPr lang="en-IN" sz="1796" spc="-3" dirty="0">
                <a:solidFill>
                  <a:srgbClr val="00CC00"/>
                </a:solidFill>
                <a:latin typeface="Times New Roman"/>
                <a:cs typeface="Times New Roman"/>
              </a:rPr>
              <a:t>Encryption: </a:t>
            </a:r>
            <a:r>
              <a:rPr lang="en-IN" sz="1796" spc="-3" dirty="0">
                <a:solidFill>
                  <a:srgbClr val="FF33CC"/>
                </a:solidFill>
                <a:latin typeface="Times New Roman"/>
                <a:cs typeface="Times New Roman"/>
              </a:rPr>
              <a:t>C</a:t>
            </a:r>
            <a:r>
              <a:rPr lang="en-IN" sz="1796" spc="-13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IN" sz="1796" spc="-3" dirty="0">
                <a:solidFill>
                  <a:srgbClr val="FF33CC"/>
                </a:solidFill>
                <a:latin typeface="Times New Roman"/>
                <a:cs typeface="Times New Roman"/>
              </a:rPr>
              <a:t>=</a:t>
            </a:r>
            <a:r>
              <a:rPr lang="en-IN" sz="1796" dirty="0">
                <a:solidFill>
                  <a:srgbClr val="FF33CC"/>
                </a:solidFill>
                <a:latin typeface="Times New Roman"/>
                <a:cs typeface="Times New Roman"/>
              </a:rPr>
              <a:t> P</a:t>
            </a:r>
            <a:r>
              <a:rPr lang="en-IN" sz="1780" baseline="25525" dirty="0">
                <a:solidFill>
                  <a:srgbClr val="FF33CC"/>
                </a:solidFill>
                <a:latin typeface="Times New Roman"/>
                <a:cs typeface="Times New Roman"/>
              </a:rPr>
              <a:t>e</a:t>
            </a:r>
            <a:r>
              <a:rPr lang="en-IN" sz="1780" spc="212" baseline="2552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IN" sz="1796" spc="-7" dirty="0">
                <a:solidFill>
                  <a:srgbClr val="FF33CC"/>
                </a:solidFill>
                <a:latin typeface="Times New Roman"/>
                <a:cs typeface="Times New Roman"/>
              </a:rPr>
              <a:t>mod</a:t>
            </a:r>
            <a:r>
              <a:rPr lang="en-IN" sz="1796" spc="11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IN" sz="1796" spc="-3" dirty="0">
                <a:solidFill>
                  <a:srgbClr val="FF33CC"/>
                </a:solidFill>
                <a:latin typeface="Times New Roman"/>
                <a:cs typeface="Times New Roman"/>
              </a:rPr>
              <a:t>n</a:t>
            </a:r>
          </a:p>
          <a:p>
            <a:pPr marL="351043" indent="-342900">
              <a:spcBef>
                <a:spcPts val="215"/>
              </a:spcBef>
              <a:buFont typeface="+mj-lt"/>
              <a:buAutoNum type="arabicPeriod"/>
              <a:tabLst>
                <a:tab pos="227624" algn="l"/>
                <a:tab pos="228030" algn="l"/>
              </a:tabLst>
            </a:pPr>
            <a:r>
              <a:rPr lang="fr-FR" sz="1796" spc="-3" dirty="0" err="1">
                <a:solidFill>
                  <a:srgbClr val="00CC00"/>
                </a:solidFill>
                <a:latin typeface="Times New Roman"/>
                <a:cs typeface="Times New Roman"/>
              </a:rPr>
              <a:t>Decryption</a:t>
            </a:r>
            <a:r>
              <a:rPr lang="fr-FR" sz="1796" spc="-3" dirty="0">
                <a:solidFill>
                  <a:srgbClr val="00CC00"/>
                </a:solidFill>
                <a:latin typeface="Times New Roman"/>
                <a:cs typeface="Times New Roman"/>
              </a:rPr>
              <a:t>: </a:t>
            </a:r>
            <a:r>
              <a:rPr lang="en-IN" sz="1796" spc="-3" dirty="0">
                <a:solidFill>
                  <a:srgbClr val="FF33CC"/>
                </a:solidFill>
                <a:latin typeface="Times New Roman"/>
                <a:cs typeface="Times New Roman"/>
              </a:rPr>
              <a:t>P</a:t>
            </a:r>
            <a:r>
              <a:rPr lang="en-IN" sz="1796" spc="-13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IN" sz="1796" spc="-3" dirty="0">
                <a:solidFill>
                  <a:srgbClr val="FF33CC"/>
                </a:solidFill>
                <a:latin typeface="Times New Roman"/>
                <a:cs typeface="Times New Roman"/>
              </a:rPr>
              <a:t>=</a:t>
            </a:r>
            <a:r>
              <a:rPr lang="en-IN" sz="1796" spc="-7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IN" sz="1796" dirty="0">
                <a:solidFill>
                  <a:srgbClr val="FF33CC"/>
                </a:solidFill>
                <a:latin typeface="Times New Roman"/>
                <a:cs typeface="Times New Roman"/>
              </a:rPr>
              <a:t>C</a:t>
            </a:r>
            <a:r>
              <a:rPr lang="en-IN" sz="1780" baseline="25525" dirty="0">
                <a:solidFill>
                  <a:srgbClr val="FF33CC"/>
                </a:solidFill>
                <a:latin typeface="Times New Roman"/>
                <a:cs typeface="Times New Roman"/>
              </a:rPr>
              <a:t>d</a:t>
            </a:r>
            <a:r>
              <a:rPr lang="en-IN" sz="1780" spc="227" baseline="2552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lang="en-IN" sz="1796" spc="-7" dirty="0">
                <a:solidFill>
                  <a:srgbClr val="FF33CC"/>
                </a:solidFill>
                <a:latin typeface="Times New Roman"/>
                <a:cs typeface="Times New Roman"/>
              </a:rPr>
              <a:t>mod</a:t>
            </a:r>
            <a:r>
              <a:rPr lang="en-IN" sz="1796" spc="-3" dirty="0">
                <a:solidFill>
                  <a:srgbClr val="FF33CC"/>
                </a:solidFill>
                <a:latin typeface="Times New Roman"/>
                <a:cs typeface="Times New Roman"/>
              </a:rPr>
              <a:t> n</a:t>
            </a:r>
            <a:endParaRPr sz="1796" dirty="0">
              <a:latin typeface="Times New Roman"/>
              <a:cs typeface="Times New Roman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817BFC-B735-6AE4-7DA2-844537AA7944}"/>
              </a:ext>
            </a:extLst>
          </p:cNvPr>
          <p:cNvGrpSpPr/>
          <p:nvPr/>
        </p:nvGrpSpPr>
        <p:grpSpPr>
          <a:xfrm>
            <a:off x="6214463" y="1158957"/>
            <a:ext cx="5977537" cy="3688059"/>
            <a:chOff x="6543770" y="3593417"/>
            <a:chExt cx="5977537" cy="36880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bject 4"/>
                <p:cNvSpPr txBox="1"/>
                <p:nvPr/>
              </p:nvSpPr>
              <p:spPr>
                <a:xfrm>
                  <a:off x="6543770" y="3593417"/>
                  <a:ext cx="5977537" cy="3688059"/>
                </a:xfrm>
                <a:prstGeom prst="rect">
                  <a:avLst/>
                </a:prstGeom>
              </p:spPr>
              <p:txBody>
                <a:bodyPr vert="horz" wrap="square" lIns="0" tIns="35431" rIns="0" bIns="0" rtlCol="0">
                  <a:spAutoFit/>
                </a:bodyPr>
                <a:lstStyle/>
                <a:p>
                  <a:pPr marL="399053" indent="-391317">
                    <a:spcBef>
                      <a:spcPts val="279"/>
                    </a:spcBef>
                    <a:buAutoNum type="arabicPeriod"/>
                    <a:tabLst>
                      <a:tab pos="398645" algn="l"/>
                      <a:tab pos="399461" algn="l"/>
                    </a:tabLst>
                  </a:pPr>
                  <a:r>
                    <a:rPr lang="en-IN" sz="1796" spc="-3" dirty="0">
                      <a:latin typeface="Times New Roman"/>
                      <a:cs typeface="Times New Roman"/>
                    </a:rPr>
                    <a:t>Select</a:t>
                  </a:r>
                  <a:r>
                    <a:rPr lang="en-IN" sz="1796" spc="-11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primes:</a:t>
                  </a:r>
                  <a:r>
                    <a:rPr lang="en-IN" sz="1796" spc="-16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i="1" spc="-3" dirty="0">
                      <a:latin typeface="Times New Roman"/>
                      <a:cs typeface="Times New Roman"/>
                    </a:rPr>
                    <a:t>p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=17</a:t>
                  </a:r>
                  <a:r>
                    <a:rPr lang="en-IN" sz="1796" spc="3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&amp; </a:t>
                  </a:r>
                  <a:r>
                    <a:rPr lang="en-IN" sz="1796" i="1" spc="-19" dirty="0">
                      <a:latin typeface="Times New Roman"/>
                      <a:cs typeface="Times New Roman"/>
                    </a:rPr>
                    <a:t>q</a:t>
                  </a:r>
                  <a:r>
                    <a:rPr lang="en-IN" sz="1796" spc="-19" dirty="0">
                      <a:latin typeface="Times New Roman"/>
                      <a:cs typeface="Times New Roman"/>
                    </a:rPr>
                    <a:t>=11</a:t>
                  </a:r>
                  <a:endParaRPr lang="en-IN" sz="1796" dirty="0">
                    <a:latin typeface="Times New Roman"/>
                    <a:cs typeface="Times New Roman"/>
                  </a:endParaRPr>
                </a:p>
                <a:p>
                  <a:pPr marL="399053" indent="-391317">
                    <a:spcBef>
                      <a:spcPts val="215"/>
                    </a:spcBef>
                    <a:buAutoNum type="arabicPeriod"/>
                    <a:tabLst>
                      <a:tab pos="398645" algn="l"/>
                      <a:tab pos="399461" algn="l"/>
                    </a:tabLst>
                  </a:pPr>
                  <a:r>
                    <a:rPr lang="en-IN" sz="1796" spc="-3" dirty="0">
                      <a:latin typeface="Times New Roman"/>
                      <a:cs typeface="Times New Roman"/>
                    </a:rPr>
                    <a:t>Calculate</a:t>
                  </a:r>
                  <a:endParaRPr lang="en-IN" sz="1796" dirty="0">
                    <a:latin typeface="Times New Roman"/>
                    <a:cs typeface="Times New Roman"/>
                  </a:endParaRPr>
                </a:p>
                <a:p>
                  <a:pPr marL="399053" indent="-391317">
                    <a:spcBef>
                      <a:spcPts val="215"/>
                    </a:spcBef>
                    <a:buAutoNum type="arabicPeriod"/>
                    <a:tabLst>
                      <a:tab pos="398645" algn="l"/>
                      <a:tab pos="399461" algn="l"/>
                    </a:tabLst>
                  </a:pPr>
                  <a:r>
                    <a:rPr lang="en-IN" sz="1796" spc="-3" dirty="0">
                      <a:latin typeface="Times New Roman"/>
                      <a:cs typeface="Times New Roman"/>
                    </a:rPr>
                    <a:t>Calculate</a:t>
                  </a:r>
                  <a:endParaRPr lang="en-IN" sz="1796" dirty="0">
                    <a:latin typeface="Times New Roman"/>
                    <a:cs typeface="Times New Roman"/>
                  </a:endParaRPr>
                </a:p>
                <a:p>
                  <a:pPr marL="399053" indent="-391317">
                    <a:spcBef>
                      <a:spcPts val="219"/>
                    </a:spcBef>
                    <a:buAutoNum type="arabicPeriod"/>
                    <a:tabLst>
                      <a:tab pos="398645" algn="l"/>
                      <a:tab pos="399461" algn="l"/>
                    </a:tabLst>
                  </a:pPr>
                  <a:r>
                    <a:rPr lang="en-IN" sz="1796" spc="-3" dirty="0">
                      <a:latin typeface="Times New Roman"/>
                      <a:cs typeface="Times New Roman"/>
                    </a:rPr>
                    <a:t>Select e:</a:t>
                  </a:r>
                  <a:r>
                    <a:rPr lang="en-IN" sz="1796" spc="-11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gcd(e,160)=1;</a:t>
                  </a:r>
                  <a:r>
                    <a:rPr lang="en-IN" sz="1796" spc="-7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choose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i="1" spc="-7" dirty="0">
                      <a:latin typeface="Times New Roman"/>
                      <a:cs typeface="Times New Roman"/>
                    </a:rPr>
                    <a:t>e</a:t>
                  </a:r>
                  <a:r>
                    <a:rPr lang="en-IN" sz="1796" spc="-7" dirty="0">
                      <a:latin typeface="Times New Roman"/>
                      <a:cs typeface="Times New Roman"/>
                    </a:rPr>
                    <a:t>=7</a:t>
                  </a:r>
                  <a:endParaRPr lang="en-IN" sz="1796" dirty="0">
                    <a:latin typeface="Times New Roman"/>
                    <a:cs typeface="Times New Roman"/>
                  </a:endParaRPr>
                </a:p>
                <a:p>
                  <a:pPr marL="399053" marR="3259" indent="-391317">
                    <a:lnSpc>
                      <a:spcPts val="1937"/>
                    </a:lnSpc>
                    <a:spcBef>
                      <a:spcPts val="463"/>
                    </a:spcBef>
                    <a:buAutoNum type="arabicPeriod"/>
                    <a:tabLst>
                      <a:tab pos="398645" algn="l"/>
                      <a:tab pos="399461" algn="l"/>
                    </a:tabLst>
                  </a:pPr>
                  <a:r>
                    <a:rPr lang="en-IN" sz="1796" spc="-3" dirty="0">
                      <a:latin typeface="Times New Roman"/>
                      <a:cs typeface="Times New Roman"/>
                    </a:rPr>
                    <a:t>Determine</a:t>
                  </a:r>
                  <a:r>
                    <a:rPr lang="en-IN" sz="1796" spc="13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d:</a:t>
                  </a:r>
                  <a:r>
                    <a:rPr lang="en-IN" sz="1796" spc="-16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i="1" spc="-3" dirty="0">
                      <a:latin typeface="Times New Roman"/>
                      <a:cs typeface="Times New Roman"/>
                    </a:rPr>
                    <a:t>de=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1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7" dirty="0">
                      <a:latin typeface="Times New Roman"/>
                      <a:cs typeface="Times New Roman"/>
                    </a:rPr>
                    <a:t>mod</a:t>
                  </a:r>
                  <a:r>
                    <a:rPr lang="en-IN" sz="1796" spc="11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160 and</a:t>
                  </a:r>
                  <a:r>
                    <a:rPr lang="en-IN" sz="1796" spc="3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i="1" spc="-3" dirty="0">
                      <a:latin typeface="Times New Roman"/>
                      <a:cs typeface="Times New Roman"/>
                    </a:rPr>
                    <a:t>d</a:t>
                  </a:r>
                  <a:r>
                    <a:rPr lang="en-IN" sz="1796" i="1" spc="7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&lt;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160</a:t>
                  </a:r>
                  <a:r>
                    <a:rPr lang="en-IN" sz="1796" spc="-37" dirty="0">
                      <a:latin typeface="Times New Roman"/>
                      <a:cs typeface="Times New Roman"/>
                    </a:rPr>
                    <a:t> </a:t>
                  </a:r>
                </a:p>
                <a:p>
                  <a:pPr marL="7736" marR="3259">
                    <a:lnSpc>
                      <a:spcPts val="1937"/>
                    </a:lnSpc>
                    <a:spcBef>
                      <a:spcPts val="463"/>
                    </a:spcBef>
                    <a:tabLst>
                      <a:tab pos="398645" algn="l"/>
                      <a:tab pos="399461" algn="l"/>
                    </a:tabLst>
                  </a:pPr>
                  <a:r>
                    <a:rPr lang="en-IN" sz="1796" spc="-37" dirty="0">
                      <a:latin typeface="Times New Roman"/>
                      <a:cs typeface="Times New Roman"/>
                    </a:rPr>
                    <a:t>	</a:t>
                  </a:r>
                  <a:r>
                    <a:rPr lang="en-IN" sz="1796" spc="-45" dirty="0">
                      <a:latin typeface="Times New Roman"/>
                      <a:cs typeface="Times New Roman"/>
                    </a:rPr>
                    <a:t>Value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 is</a:t>
                  </a:r>
                  <a:r>
                    <a:rPr lang="en-IN" sz="1796" spc="-7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d=23</a:t>
                  </a:r>
                  <a:r>
                    <a:rPr lang="en-IN" sz="1796" spc="11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since </a:t>
                  </a:r>
                  <a:r>
                    <a:rPr lang="en-IN" sz="1796" spc="-439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23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 x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 7=161=</a:t>
                  </a:r>
                  <a:r>
                    <a:rPr lang="en-IN" sz="1796" spc="-16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10</a:t>
                  </a:r>
                  <a:r>
                    <a:rPr lang="en-IN" sz="1796" spc="3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x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 160</a:t>
                  </a:r>
                  <a:r>
                    <a:rPr lang="en-IN" sz="1796" spc="-13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+ 1</a:t>
                  </a:r>
                  <a:endParaRPr lang="en-IN" sz="1796" dirty="0">
                    <a:latin typeface="Times New Roman"/>
                    <a:cs typeface="Times New Roman"/>
                  </a:endParaRPr>
                </a:p>
                <a:p>
                  <a:pPr marL="399053" indent="-391317">
                    <a:spcBef>
                      <a:spcPts val="192"/>
                    </a:spcBef>
                    <a:buAutoNum type="arabicPeriod"/>
                    <a:tabLst>
                      <a:tab pos="398645" algn="l"/>
                      <a:tab pos="399461" algn="l"/>
                    </a:tabLst>
                  </a:pPr>
                  <a:r>
                    <a:rPr lang="en-IN" sz="1796" dirty="0">
                      <a:latin typeface="Times New Roman"/>
                      <a:cs typeface="Times New Roman"/>
                    </a:rPr>
                    <a:t>Publish</a:t>
                  </a:r>
                  <a:r>
                    <a:rPr lang="en-IN" sz="1796" spc="-19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public</a:t>
                  </a:r>
                  <a:r>
                    <a:rPr lang="en-IN" sz="1796" spc="-23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key</a:t>
                  </a:r>
                  <a:r>
                    <a:rPr lang="en-IN" sz="1796" spc="-13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PU={7,187}</a:t>
                  </a:r>
                </a:p>
                <a:p>
                  <a:pPr marL="399053" indent="-391317">
                    <a:spcBef>
                      <a:spcPts val="215"/>
                    </a:spcBef>
                    <a:buAutoNum type="arabicPeriod"/>
                    <a:tabLst>
                      <a:tab pos="398645" algn="l"/>
                      <a:tab pos="399461" algn="l"/>
                    </a:tabLst>
                  </a:pPr>
                  <a:r>
                    <a:rPr lang="en-IN" sz="1796" spc="-3" dirty="0">
                      <a:latin typeface="Times New Roman"/>
                      <a:cs typeface="Times New Roman"/>
                    </a:rPr>
                    <a:t>Keep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secret</a:t>
                  </a:r>
                  <a:r>
                    <a:rPr lang="en-IN" sz="1796" dirty="0">
                      <a:latin typeface="Times New Roman"/>
                      <a:cs typeface="Times New Roman"/>
                    </a:rPr>
                    <a:t> private</a:t>
                  </a:r>
                  <a:r>
                    <a:rPr lang="en-IN" sz="1796" spc="-13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key</a:t>
                  </a:r>
                  <a:r>
                    <a:rPr lang="en-IN" sz="1796" spc="-7" dirty="0"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latin typeface="Times New Roman"/>
                      <a:cs typeface="Times New Roman"/>
                    </a:rPr>
                    <a:t>PR={23,187}</a:t>
                  </a:r>
                </a:p>
                <a:p>
                  <a:pPr marL="399053" indent="-391317">
                    <a:spcBef>
                      <a:spcPts val="215"/>
                    </a:spcBef>
                    <a:buAutoNum type="arabicPeriod"/>
                    <a:tabLst>
                      <a:tab pos="398645" algn="l"/>
                      <a:tab pos="399461" algn="l"/>
                    </a:tabLst>
                  </a:pPr>
                  <a:r>
                    <a:rPr lang="en-IN" sz="1796" spc="-3" dirty="0">
                      <a:latin typeface="Times New Roman"/>
                      <a:cs typeface="Times New Roman"/>
                    </a:rPr>
                    <a:t>Consider plaintext (P)=8</a:t>
                  </a:r>
                </a:p>
                <a:p>
                  <a:pPr marL="399053" indent="-391317">
                    <a:spcBef>
                      <a:spcPts val="215"/>
                    </a:spcBef>
                    <a:buAutoNum type="arabicPeriod"/>
                    <a:tabLst>
                      <a:tab pos="398645" algn="l"/>
                      <a:tab pos="399461" algn="l"/>
                    </a:tabLst>
                  </a:pPr>
                  <a:r>
                    <a:rPr lang="en-IN" sz="1796" spc="-3" dirty="0">
                      <a:latin typeface="Times New Roman"/>
                      <a:cs typeface="Times New Roman"/>
                    </a:rPr>
                    <a:t>Encryption: </a:t>
                  </a:r>
                  <a:r>
                    <a:rPr lang="en-IN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C</a:t>
                  </a:r>
                  <a:r>
                    <a:rPr lang="en-IN" sz="1796" spc="-1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=</a:t>
                  </a:r>
                  <a:r>
                    <a:rPr lang="en-IN" sz="1796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P</a:t>
                  </a:r>
                  <a:r>
                    <a:rPr lang="en-IN" sz="1780" baseline="25525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e</a:t>
                  </a:r>
                  <a:r>
                    <a:rPr lang="en-IN" sz="1780" spc="212" baseline="25525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7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mod</a:t>
                  </a:r>
                  <a:r>
                    <a:rPr lang="en-IN" sz="1796" spc="11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n</a:t>
                  </a:r>
                  <a:r>
                    <a:rPr lang="en-IN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ar-AE" sz="1796" i="1" spc="-3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796" b="0" i="1" spc="-3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8</m:t>
                          </m:r>
                        </m:e>
                        <m:sup>
                          <m:r>
                            <a:rPr lang="en-US" sz="1796" b="0" i="1" spc="-3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7</m:t>
                          </m:r>
                        </m:sup>
                      </m:sSup>
                    </m:oMath>
                  </a14:m>
                  <a:r>
                    <a:rPr lang="ar-AE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mod 187 = 134</a:t>
                  </a:r>
                </a:p>
                <a:p>
                  <a:pPr marL="399053" indent="-391317">
                    <a:spcBef>
                      <a:spcPts val="215"/>
                    </a:spcBef>
                    <a:buFontTx/>
                    <a:buAutoNum type="arabicPeriod"/>
                    <a:tabLst>
                      <a:tab pos="398645" algn="l"/>
                      <a:tab pos="399461" algn="l"/>
                    </a:tabLst>
                  </a:pPr>
                  <a:r>
                    <a:rPr lang="en-IN" sz="1796" spc="-3" dirty="0">
                      <a:latin typeface="Times New Roman"/>
                      <a:cs typeface="Times New Roman"/>
                    </a:rPr>
                    <a:t>Decryption: </a:t>
                  </a:r>
                  <a:r>
                    <a:rPr lang="en-IN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P</a:t>
                  </a:r>
                  <a:r>
                    <a:rPr lang="en-IN" sz="1796" spc="-1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=</a:t>
                  </a:r>
                  <a:r>
                    <a:rPr lang="en-IN" sz="1796" spc="-7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C</a:t>
                  </a:r>
                  <a:r>
                    <a:rPr lang="en-IN" sz="1780" baseline="25525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d</a:t>
                  </a:r>
                  <a:r>
                    <a:rPr lang="en-IN" sz="1780" spc="227" baseline="25525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7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mod</a:t>
                  </a:r>
                  <a:r>
                    <a:rPr lang="en-IN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11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n</a:t>
                  </a:r>
                  <a:r>
                    <a:rPr lang="en-IN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ar-AE" sz="1796" i="1" spc="-3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796" b="0" i="1" spc="-3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134</m:t>
                          </m:r>
                        </m:e>
                        <m:sup>
                          <m:r>
                            <a:rPr lang="en-US" sz="1796" b="0" i="1" spc="-3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23</m:t>
                          </m:r>
                        </m:sup>
                      </m:sSup>
                    </m:oMath>
                  </a14:m>
                  <a:r>
                    <a:rPr lang="ar-AE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 </a:t>
                  </a:r>
                  <a:r>
                    <a:rPr lang="en-IN" sz="1796" spc="-3" dirty="0">
                      <a:solidFill>
                        <a:srgbClr val="FF33CC"/>
                      </a:solidFill>
                      <a:latin typeface="Times New Roman"/>
                      <a:cs typeface="Times New Roman"/>
                    </a:rPr>
                    <a:t>mod 187 = 8</a:t>
                  </a:r>
                  <a:endParaRPr lang="en-IN" sz="1796" spc="-3" dirty="0">
                    <a:latin typeface="Times New Roman"/>
                    <a:cs typeface="Times New Roman"/>
                  </a:endParaRPr>
                </a:p>
                <a:p>
                  <a:pPr marL="399053" indent="-391317">
                    <a:spcBef>
                      <a:spcPts val="215"/>
                    </a:spcBef>
                    <a:buAutoNum type="arabicPeriod"/>
                    <a:tabLst>
                      <a:tab pos="398645" algn="l"/>
                      <a:tab pos="399461" algn="l"/>
                    </a:tabLst>
                  </a:pPr>
                  <a:endParaRPr sz="1796" dirty="0">
                    <a:latin typeface="Times New Roman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9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70" y="3593417"/>
                  <a:ext cx="5977537" cy="3688059"/>
                </a:xfrm>
                <a:prstGeom prst="rect">
                  <a:avLst/>
                </a:prstGeom>
                <a:blipFill>
                  <a:blip r:embed="rId2"/>
                  <a:stretch>
                    <a:fillRect l="-2039" t="-8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bject 3"/>
            <p:cNvSpPr txBox="1"/>
            <p:nvPr/>
          </p:nvSpPr>
          <p:spPr>
            <a:xfrm>
              <a:off x="7898724" y="3906865"/>
              <a:ext cx="2649127" cy="593809"/>
            </a:xfrm>
            <a:prstGeom prst="rect">
              <a:avLst/>
            </a:prstGeom>
          </p:spPr>
          <p:txBody>
            <a:bodyPr vert="horz" wrap="square" lIns="0" tIns="7739" rIns="0" bIns="0" rtlCol="0">
              <a:spAutoFit/>
            </a:bodyPr>
            <a:lstStyle/>
            <a:p>
              <a:pPr marL="8144" marR="3259">
                <a:lnSpc>
                  <a:spcPct val="110000"/>
                </a:lnSpc>
                <a:spcBef>
                  <a:spcPts val="61"/>
                </a:spcBef>
              </a:pPr>
              <a:r>
                <a:rPr sz="1796" i="1" spc="-3" dirty="0">
                  <a:latin typeface="Times New Roman"/>
                  <a:cs typeface="Times New Roman"/>
                </a:rPr>
                <a:t>n </a:t>
              </a:r>
              <a:r>
                <a:rPr sz="1796" spc="-3" dirty="0">
                  <a:latin typeface="Times New Roman"/>
                  <a:cs typeface="Times New Roman"/>
                </a:rPr>
                <a:t>= </a:t>
              </a:r>
              <a:r>
                <a:rPr sz="1796" i="1" dirty="0">
                  <a:latin typeface="Times New Roman"/>
                  <a:cs typeface="Times New Roman"/>
                </a:rPr>
                <a:t>pq </a:t>
              </a:r>
              <a:r>
                <a:rPr sz="1796" spc="-3" dirty="0">
                  <a:latin typeface="Times New Roman"/>
                  <a:cs typeface="Times New Roman"/>
                </a:rPr>
                <a:t>=17 x </a:t>
              </a:r>
              <a:r>
                <a:rPr sz="1796" spc="-13" dirty="0">
                  <a:latin typeface="Times New Roman"/>
                  <a:cs typeface="Times New Roman"/>
                </a:rPr>
                <a:t>11=187 </a:t>
              </a:r>
              <a:r>
                <a:rPr sz="1796" spc="-11" dirty="0">
                  <a:latin typeface="Times New Roman"/>
                  <a:cs typeface="Times New Roman"/>
                </a:rPr>
                <a:t> </a:t>
              </a:r>
              <a:r>
                <a:rPr sz="1796" spc="-3" dirty="0">
                  <a:latin typeface="Times New Roman"/>
                  <a:cs typeface="Times New Roman"/>
                </a:rPr>
                <a:t>ø</a:t>
              </a:r>
              <a:r>
                <a:rPr sz="1796" dirty="0">
                  <a:latin typeface="Times New Roman"/>
                  <a:cs typeface="Times New Roman"/>
                </a:rPr>
                <a:t>(</a:t>
              </a:r>
              <a:r>
                <a:rPr sz="1796" i="1" spc="-3" dirty="0">
                  <a:latin typeface="Times New Roman"/>
                  <a:cs typeface="Times New Roman"/>
                </a:rPr>
                <a:t>n</a:t>
              </a:r>
              <a:r>
                <a:rPr sz="1796" spc="-3" dirty="0">
                  <a:latin typeface="Times New Roman"/>
                  <a:cs typeface="Times New Roman"/>
                </a:rPr>
                <a:t>)=(</a:t>
              </a:r>
              <a:r>
                <a:rPr sz="1796" i="1" spc="-3" dirty="0">
                  <a:latin typeface="Times New Roman"/>
                  <a:cs typeface="Times New Roman"/>
                </a:rPr>
                <a:t>p–</a:t>
              </a:r>
              <a:r>
                <a:rPr sz="1796" spc="-3" dirty="0">
                  <a:latin typeface="Times New Roman"/>
                  <a:cs typeface="Times New Roman"/>
                </a:rPr>
                <a:t>1)(</a:t>
              </a:r>
              <a:r>
                <a:rPr sz="1796" i="1" spc="-3" dirty="0">
                  <a:latin typeface="Times New Roman"/>
                  <a:cs typeface="Times New Roman"/>
                </a:rPr>
                <a:t>q-</a:t>
              </a:r>
              <a:r>
                <a:rPr sz="1796" spc="-3" dirty="0">
                  <a:latin typeface="Times New Roman"/>
                  <a:cs typeface="Times New Roman"/>
                </a:rPr>
                <a:t>1</a:t>
              </a:r>
              <a:r>
                <a:rPr sz="1796" dirty="0">
                  <a:latin typeface="Times New Roman"/>
                  <a:cs typeface="Times New Roman"/>
                </a:rPr>
                <a:t>)</a:t>
              </a:r>
              <a:r>
                <a:rPr sz="1796" spc="-3" dirty="0">
                  <a:latin typeface="Times New Roman"/>
                  <a:cs typeface="Times New Roman"/>
                </a:rPr>
                <a:t>=1</a:t>
              </a:r>
              <a:r>
                <a:rPr sz="1796" dirty="0">
                  <a:latin typeface="Times New Roman"/>
                  <a:cs typeface="Times New Roman"/>
                </a:rPr>
                <a:t>6</a:t>
              </a:r>
              <a:r>
                <a:rPr sz="1796" spc="-3" dirty="0">
                  <a:latin typeface="Times New Roman"/>
                  <a:cs typeface="Times New Roman"/>
                </a:rPr>
                <a:t>x1</a:t>
              </a:r>
              <a:r>
                <a:rPr sz="1796" dirty="0">
                  <a:latin typeface="Times New Roman"/>
                  <a:cs typeface="Times New Roman"/>
                </a:rPr>
                <a:t>0</a:t>
              </a:r>
              <a:r>
                <a:rPr sz="1796" spc="-3" dirty="0">
                  <a:latin typeface="Times New Roman"/>
                  <a:cs typeface="Times New Roman"/>
                </a:rPr>
                <a:t>=160</a:t>
              </a:r>
              <a:endParaRPr sz="1796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314" y="182956"/>
            <a:ext cx="4207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Practice</a:t>
            </a:r>
            <a:r>
              <a:rPr spc="-50" dirty="0"/>
              <a:t> </a:t>
            </a:r>
            <a:r>
              <a:rPr dirty="0"/>
              <a:t>Questions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8487" y="975740"/>
            <a:ext cx="11222355" cy="540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8485" marR="67310" indent="-51562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578485" algn="l"/>
                <a:tab pos="579120" algn="l"/>
              </a:tabLst>
            </a:pP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elliptic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7" baseline="-20833" dirty="0">
                <a:latin typeface="Times New Roman"/>
                <a:cs typeface="Times New Roman"/>
              </a:rPr>
              <a:t>7</a:t>
            </a:r>
            <a:r>
              <a:rPr sz="2400" spc="-5" dirty="0">
                <a:latin typeface="Times New Roman"/>
                <a:cs typeface="Times New Roman"/>
              </a:rPr>
              <a:t>(2,1);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curve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=x</a:t>
            </a:r>
            <a:r>
              <a:rPr sz="2400" spc="-7" baseline="24305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+2x+1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modulus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p=7. </a:t>
            </a: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7" baseline="-20833" dirty="0">
                <a:latin typeface="Times New Roman"/>
                <a:cs typeface="Times New Roman"/>
              </a:rPr>
              <a:t>7</a:t>
            </a:r>
            <a:r>
              <a:rPr sz="2400" spc="-5" dirty="0">
                <a:latin typeface="Times New Roman"/>
                <a:cs typeface="Times New Roman"/>
              </a:rPr>
              <a:t>(2,1).</a:t>
            </a:r>
            <a:endParaRPr sz="2400" dirty="0">
              <a:latin typeface="Times New Roman"/>
              <a:cs typeface="Times New Roman"/>
            </a:endParaRPr>
          </a:p>
          <a:p>
            <a:pPr marL="578485" marR="2105025" indent="-578485">
              <a:lnSpc>
                <a:spcPts val="3590"/>
              </a:lnSpc>
              <a:spcBef>
                <a:spcPts val="225"/>
              </a:spcBef>
              <a:buAutoNum type="arabicParenR"/>
              <a:tabLst>
                <a:tab pos="578485" algn="l"/>
                <a:tab pos="579120" algn="l"/>
                <a:tab pos="2216785" algn="l"/>
                <a:tab pos="3903979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negatives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elliptic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baseline="-20833" dirty="0">
                <a:latin typeface="Times New Roman"/>
                <a:cs typeface="Times New Roman"/>
              </a:rPr>
              <a:t>17</a:t>
            </a:r>
            <a:r>
              <a:rPr sz="2400" dirty="0">
                <a:latin typeface="Times New Roman"/>
                <a:cs typeface="Times New Roman"/>
              </a:rPr>
              <a:t>?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-5" dirty="0">
                <a:latin typeface="Times New Roman"/>
                <a:cs typeface="Times New Roman"/>
              </a:rPr>
              <a:t> P=(5,8)	</a:t>
            </a:r>
            <a:r>
              <a:rPr sz="2400" dirty="0">
                <a:latin typeface="Times New Roman"/>
                <a:cs typeface="Times New Roman"/>
              </a:rPr>
              <a:t>b) </a:t>
            </a:r>
            <a:r>
              <a:rPr sz="2400" spc="-5" dirty="0">
                <a:latin typeface="Times New Roman"/>
                <a:cs typeface="Times New Roman"/>
              </a:rPr>
              <a:t>Q=(3,0)	</a:t>
            </a:r>
            <a:r>
              <a:rPr sz="2400" dirty="0">
                <a:latin typeface="Times New Roman"/>
                <a:cs typeface="Times New Roman"/>
              </a:rPr>
              <a:t>c)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R=(0,6)</a:t>
            </a:r>
          </a:p>
          <a:p>
            <a:pPr marL="63500" marR="68580" algn="just">
              <a:lnSpc>
                <a:spcPct val="100000"/>
              </a:lnSpc>
              <a:spcBef>
                <a:spcPts val="455"/>
              </a:spcBef>
              <a:buAutoNum type="arabicParenR"/>
              <a:tabLst>
                <a:tab pos="41783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baseline="-20833" dirty="0">
                <a:latin typeface="Times New Roman"/>
                <a:cs typeface="Times New Roman"/>
              </a:rPr>
              <a:t>11</a:t>
            </a:r>
            <a:r>
              <a:rPr sz="2400" spc="-10" dirty="0">
                <a:latin typeface="Times New Roman"/>
                <a:cs typeface="Times New Roman"/>
              </a:rPr>
              <a:t>(1,7), </a:t>
            </a:r>
            <a:r>
              <a:rPr sz="2400" spc="-5" dirty="0">
                <a:latin typeface="Times New Roman"/>
                <a:cs typeface="Times New Roman"/>
              </a:rPr>
              <a:t>consider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point </a:t>
            </a:r>
            <a:r>
              <a:rPr sz="2400" dirty="0">
                <a:latin typeface="Times New Roman"/>
                <a:cs typeface="Times New Roman"/>
              </a:rPr>
              <a:t>G=(3,2). </a:t>
            </a:r>
            <a:r>
              <a:rPr sz="2400" spc="-5" dirty="0">
                <a:latin typeface="Times New Roman"/>
                <a:cs typeface="Times New Roman"/>
              </a:rPr>
              <a:t>Compute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multiple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G </a:t>
            </a:r>
            <a:r>
              <a:rPr sz="2400" dirty="0">
                <a:latin typeface="Times New Roman"/>
                <a:cs typeface="Times New Roman"/>
              </a:rPr>
              <a:t>from 2G through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13G.</a:t>
            </a:r>
            <a:endParaRPr sz="2400" dirty="0">
              <a:latin typeface="Times New Roman"/>
              <a:cs typeface="Times New Roman"/>
            </a:endParaRPr>
          </a:p>
          <a:p>
            <a:pPr marL="63500" marR="66675" algn="just">
              <a:lnSpc>
                <a:spcPct val="100000"/>
              </a:lnSpc>
              <a:spcBef>
                <a:spcPts val="700"/>
              </a:spcBef>
              <a:buAutoNum type="arabicParenR"/>
              <a:tabLst>
                <a:tab pos="428625" algn="l"/>
              </a:tabLst>
            </a:pPr>
            <a:r>
              <a:rPr sz="2400" spc="-5" dirty="0">
                <a:latin typeface="Times New Roman"/>
                <a:cs typeface="Times New Roman"/>
              </a:rPr>
              <a:t>Assume </a:t>
            </a:r>
            <a:r>
              <a:rPr sz="2400" dirty="0">
                <a:latin typeface="Times New Roman"/>
                <a:cs typeface="Times New Roman"/>
              </a:rPr>
              <a:t>a secure </a:t>
            </a:r>
            <a:r>
              <a:rPr sz="2400" spc="-5" dirty="0">
                <a:latin typeface="Times New Roman"/>
                <a:cs typeface="Times New Roman"/>
              </a:rPr>
              <a:t>communication </a:t>
            </a:r>
            <a:r>
              <a:rPr sz="2400" dirty="0">
                <a:latin typeface="Times New Roman"/>
                <a:cs typeface="Times New Roman"/>
              </a:rPr>
              <a:t>happens </a:t>
            </a:r>
            <a:r>
              <a:rPr sz="2400" spc="-5" dirty="0">
                <a:latin typeface="Times New Roman"/>
                <a:cs typeface="Times New Roman"/>
              </a:rPr>
              <a:t>between User A </a:t>
            </a:r>
            <a:r>
              <a:rPr sz="2400" dirty="0">
                <a:latin typeface="Times New Roman"/>
                <a:cs typeface="Times New Roman"/>
              </a:rPr>
              <a:t>and B using </a:t>
            </a:r>
            <a:r>
              <a:rPr sz="2400" spc="-5" dirty="0">
                <a:latin typeface="Times New Roman"/>
                <a:cs typeface="Times New Roman"/>
              </a:rPr>
              <a:t>elliptic </a:t>
            </a:r>
            <a:r>
              <a:rPr sz="2400" dirty="0">
                <a:latin typeface="Times New Roman"/>
                <a:cs typeface="Times New Roman"/>
              </a:rPr>
              <a:t>curve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cryptosystem. </a:t>
            </a:r>
            <a:r>
              <a:rPr sz="2400" dirty="0">
                <a:latin typeface="Times New Roman"/>
                <a:cs typeface="Times New Roman"/>
              </a:rPr>
              <a:t>The cryptosystem </a:t>
            </a:r>
            <a:r>
              <a:rPr sz="2400" spc="-5" dirty="0">
                <a:latin typeface="Times New Roman"/>
                <a:cs typeface="Times New Roman"/>
              </a:rPr>
              <a:t>parameters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baseline="-20833" dirty="0">
                <a:latin typeface="Times New Roman"/>
                <a:cs typeface="Times New Roman"/>
              </a:rPr>
              <a:t>11</a:t>
            </a:r>
            <a:r>
              <a:rPr sz="2400" spc="-10" dirty="0">
                <a:latin typeface="Times New Roman"/>
                <a:cs typeface="Times New Roman"/>
              </a:rPr>
              <a:t>(1, 6)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G=(2,7). </a:t>
            </a:r>
            <a:r>
              <a:rPr sz="2400" spc="-45" dirty="0">
                <a:latin typeface="Times New Roman"/>
                <a:cs typeface="Times New Roman"/>
              </a:rPr>
              <a:t>B’s </a:t>
            </a:r>
            <a:r>
              <a:rPr sz="2400" spc="-5" dirty="0">
                <a:latin typeface="Times New Roman"/>
                <a:cs typeface="Times New Roman"/>
              </a:rPr>
              <a:t>private </a:t>
            </a:r>
            <a:r>
              <a:rPr sz="2400" dirty="0">
                <a:latin typeface="Times New Roman"/>
                <a:cs typeface="Times New Roman"/>
              </a:rPr>
              <a:t>key 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 err="1">
                <a:latin typeface="Times New Roman"/>
                <a:cs typeface="Times New Roman"/>
              </a:rPr>
              <a:t>n</a:t>
            </a:r>
            <a:r>
              <a:rPr sz="2400" baseline="-20833" dirty="0" err="1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977900" lvl="1" indent="-514350">
              <a:lnSpc>
                <a:spcPct val="100000"/>
              </a:lnSpc>
              <a:spcBef>
                <a:spcPts val="710"/>
              </a:spcBef>
              <a:buAutoNum type="alphaLcParenR"/>
              <a:tabLst>
                <a:tab pos="977900" algn="l"/>
                <a:tab pos="978535" algn="l"/>
              </a:tabLst>
            </a:pP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B’s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977900" marR="68580" lvl="1" indent="-513715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977900" algn="l"/>
                <a:tab pos="978535" algn="l"/>
                <a:tab pos="2266950" algn="l"/>
                <a:tab pos="5330825" algn="l"/>
                <a:tab pos="6438900" algn="l"/>
                <a:tab pos="6821170" algn="l"/>
                <a:tab pos="7390130" algn="l"/>
                <a:tab pos="8746490" algn="l"/>
                <a:tab pos="1059243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wishes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ess</a:t>
            </a:r>
            <a:r>
              <a:rPr sz="2400" dirty="0">
                <a:latin typeface="Times New Roman"/>
                <a:cs typeface="Times New Roman"/>
              </a:rPr>
              <a:t>age	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-37" baseline="-20833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=(10,	9)	and	ch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os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	random 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1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e	k=3.  </a:t>
            </a: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ciphertext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22" baseline="-20833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977900" lvl="1" indent="-514350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977900" algn="l"/>
                <a:tab pos="978535" algn="l"/>
              </a:tabLst>
            </a:pPr>
            <a:r>
              <a:rPr sz="2400" dirty="0">
                <a:latin typeface="Times New Roman"/>
                <a:cs typeface="Times New Roman"/>
              </a:rPr>
              <a:t>Show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 which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recovers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m</a:t>
            </a:r>
            <a:r>
              <a:rPr sz="2400" spc="322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C</a:t>
            </a:r>
            <a:r>
              <a:rPr sz="2400" spc="-22" baseline="-20833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4146" y="6448280"/>
            <a:ext cx="120078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BCSE309L-M3-L4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6460699"/>
            <a:ext cx="9302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dirty="0">
                <a:solidFill>
                  <a:srgbClr val="888888"/>
                </a:solidFill>
                <a:latin typeface="Times New Roman"/>
                <a:cs typeface="Times New Roman"/>
              </a:rPr>
              <a:t>21</a:t>
            </a:r>
            <a:r>
              <a:rPr sz="1000" spc="-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888888"/>
                </a:solidFill>
                <a:latin typeface="Times New Roman"/>
                <a:cs typeface="Times New Roman"/>
              </a:rPr>
              <a:t>February</a:t>
            </a:r>
            <a:r>
              <a:rPr sz="10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888888"/>
                </a:solidFill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050" y="150113"/>
            <a:ext cx="5586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Diffie-Hellman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5205" y="1107084"/>
            <a:ext cx="6492240" cy="23729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users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Alice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 Bob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who wish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swap keys:</a:t>
            </a:r>
            <a:endParaRPr sz="28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agree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q=353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α=3</a:t>
            </a:r>
            <a:endParaRPr sz="28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select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random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secret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keys:</a:t>
            </a:r>
            <a:endParaRPr sz="280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chooses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775" baseline="-2102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=97,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 chooses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775" baseline="-21021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=233</a:t>
            </a:r>
          </a:p>
          <a:p>
            <a:pPr marL="3683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compute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respective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705" y="3497402"/>
            <a:ext cx="3462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75005" algn="l"/>
                <a:tab pos="143700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	</a:t>
            </a:r>
            <a:r>
              <a:rPr sz="2800" dirty="0">
                <a:latin typeface="Times New Roman"/>
                <a:cs typeface="Times New Roman"/>
              </a:rPr>
              <a:t>=3</a:t>
            </a:r>
            <a:r>
              <a:rPr sz="2775" baseline="51051" dirty="0">
                <a:latin typeface="Times New Roman"/>
                <a:cs typeface="Times New Roman"/>
              </a:rPr>
              <a:t>97	</a:t>
            </a:r>
            <a:r>
              <a:rPr sz="2800" spc="-10" dirty="0">
                <a:latin typeface="Times New Roman"/>
                <a:cs typeface="Times New Roman"/>
              </a:rPr>
              <a:t>mod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353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0565" y="3453889"/>
            <a:ext cx="1030605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(Alic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)  (Bob)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6652" y="3871341"/>
            <a:ext cx="38227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latin typeface="Times New Roman"/>
                <a:cs typeface="Times New Roman"/>
              </a:rPr>
              <a:t>233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7005" y="3702177"/>
            <a:ext cx="3700145" cy="716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15620">
              <a:lnSpc>
                <a:spcPts val="2140"/>
              </a:lnSpc>
              <a:spcBef>
                <a:spcPts val="120"/>
              </a:spcBef>
            </a:pPr>
            <a:r>
              <a:rPr sz="1850" spc="15" dirty="0"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  <a:p>
            <a:pPr marL="50800">
              <a:lnSpc>
                <a:spcPts val="3279"/>
              </a:lnSpc>
              <a:tabLst>
                <a:tab pos="149669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775" baseline="-21021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=3	</a:t>
            </a:r>
            <a:r>
              <a:rPr sz="2800" spc="-10" dirty="0">
                <a:latin typeface="Times New Roman"/>
                <a:cs typeface="Times New Roman"/>
              </a:rPr>
              <a:t>mod </a:t>
            </a:r>
            <a:r>
              <a:rPr sz="2800" spc="-5" dirty="0">
                <a:latin typeface="Times New Roman"/>
                <a:cs typeface="Times New Roman"/>
              </a:rPr>
              <a:t>353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248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905" y="4436745"/>
            <a:ext cx="480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compute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shared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session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9705" y="4906517"/>
            <a:ext cx="5270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11225" algn="l"/>
                <a:tab pos="153733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	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	</a:t>
            </a:r>
            <a:r>
              <a:rPr sz="2775" spc="15" baseline="51051" dirty="0">
                <a:latin typeface="Times New Roman"/>
                <a:cs typeface="Times New Roman"/>
              </a:rPr>
              <a:t>x</a:t>
            </a:r>
            <a:r>
              <a:rPr sz="2775" spc="15" baseline="33033" dirty="0">
                <a:latin typeface="Times New Roman"/>
                <a:cs typeface="Times New Roman"/>
              </a:rPr>
              <a:t>A</a:t>
            </a:r>
            <a:r>
              <a:rPr sz="2775" spc="179" baseline="33033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353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5" dirty="0">
                <a:latin typeface="Times New Roman"/>
                <a:cs typeface="Times New Roman"/>
              </a:rPr>
              <a:t> 248</a:t>
            </a:r>
            <a:r>
              <a:rPr sz="2775" spc="7" baseline="51051" dirty="0">
                <a:latin typeface="Times New Roman"/>
                <a:cs typeface="Times New Roman"/>
              </a:rPr>
              <a:t>97</a:t>
            </a:r>
            <a:r>
              <a:rPr sz="2775" spc="330" baseline="5105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160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9619" y="4863287"/>
            <a:ext cx="103124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(Alice)  (Bob)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705" y="5375859"/>
            <a:ext cx="1589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775" baseline="-21021" dirty="0">
                <a:latin typeface="Times New Roman"/>
                <a:cs typeface="Times New Roman"/>
              </a:rPr>
              <a:t>AB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y</a:t>
            </a:r>
            <a:r>
              <a:rPr sz="2775" spc="7" baseline="-21021" dirty="0">
                <a:latin typeface="Times New Roman"/>
                <a:cs typeface="Times New Roman"/>
              </a:rPr>
              <a:t>A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2275" y="5110734"/>
            <a:ext cx="13379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836294" algn="l"/>
              </a:tabLst>
            </a:pPr>
            <a:r>
              <a:rPr sz="1850" spc="15" dirty="0">
                <a:latin typeface="Times New Roman"/>
                <a:cs typeface="Times New Roman"/>
              </a:rPr>
              <a:t>AB	</a:t>
            </a:r>
            <a:r>
              <a:rPr sz="1850" spc="45" dirty="0">
                <a:latin typeface="Times New Roman"/>
                <a:cs typeface="Times New Roman"/>
              </a:rPr>
              <a:t>B</a:t>
            </a:r>
            <a:r>
              <a:rPr sz="2775" spc="67" baseline="-40540" dirty="0">
                <a:latin typeface="Times New Roman"/>
                <a:cs typeface="Times New Roman"/>
              </a:rPr>
              <a:t>x</a:t>
            </a:r>
            <a:r>
              <a:rPr sz="2775" spc="67" baseline="-57057" dirty="0">
                <a:latin typeface="Times New Roman"/>
                <a:cs typeface="Times New Roman"/>
              </a:rPr>
              <a:t>B</a:t>
            </a:r>
            <a:endParaRPr sz="2775" baseline="-5705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3678" y="5279897"/>
            <a:ext cx="38227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latin typeface="Times New Roman"/>
                <a:cs typeface="Times New Roman"/>
              </a:rPr>
              <a:t>233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4476" y="5375859"/>
            <a:ext cx="32816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6655" algn="l"/>
              </a:tabLst>
            </a:pPr>
            <a:r>
              <a:rPr sz="2800" spc="-10" dirty="0">
                <a:latin typeface="Times New Roman"/>
                <a:cs typeface="Times New Roman"/>
              </a:rPr>
              <a:t>mod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353 =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40	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160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94146" y="6448280"/>
            <a:ext cx="120078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BCSE309L-M3-L5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340" y="6460699"/>
            <a:ext cx="803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dirty="0">
                <a:solidFill>
                  <a:srgbClr val="888888"/>
                </a:solidFill>
                <a:latin typeface="Times New Roman"/>
                <a:cs typeface="Times New Roman"/>
              </a:rPr>
              <a:t>20</a:t>
            </a:r>
            <a:r>
              <a:rPr sz="1000" spc="-4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888888"/>
                </a:solidFill>
                <a:latin typeface="Times New Roman"/>
                <a:cs typeface="Times New Roman"/>
              </a:rPr>
              <a:t>March</a:t>
            </a:r>
            <a:r>
              <a:rPr sz="10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888888"/>
                </a:solidFill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382" y="38227"/>
            <a:ext cx="8611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Diffie-Hellman</a:t>
            </a:r>
            <a:r>
              <a:rPr sz="4000" spc="55" dirty="0"/>
              <a:t> </a:t>
            </a:r>
            <a:r>
              <a:rPr sz="4000" spc="-5" dirty="0"/>
              <a:t>–</a:t>
            </a:r>
            <a:r>
              <a:rPr sz="4000" spc="15" dirty="0"/>
              <a:t> </a:t>
            </a:r>
            <a:r>
              <a:rPr sz="4000" spc="-5" dirty="0"/>
              <a:t>Multiparty</a:t>
            </a:r>
            <a:r>
              <a:rPr sz="4000" spc="5" dirty="0"/>
              <a:t> </a:t>
            </a:r>
            <a:r>
              <a:rPr sz="4000" spc="-5" dirty="0"/>
              <a:t>Computation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20572" y="870634"/>
            <a:ext cx="10201910" cy="53708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FF33CC"/>
                </a:solidFill>
                <a:latin typeface="Times New Roman"/>
                <a:cs typeface="Times New Roman"/>
              </a:rPr>
              <a:t>Steps</a:t>
            </a:r>
            <a:endParaRPr sz="28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381000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parties</a:t>
            </a:r>
            <a:r>
              <a:rPr sz="24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agree</a:t>
            </a:r>
            <a:r>
              <a:rPr sz="24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algorithm</a:t>
            </a:r>
            <a:r>
              <a:rPr sz="2400" spc="-5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parameters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81000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parties</a:t>
            </a:r>
            <a:r>
              <a:rPr sz="24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generate</a:t>
            </a:r>
            <a:r>
              <a:rPr sz="2400" spc="-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their</a:t>
            </a:r>
            <a:r>
              <a:rPr sz="2400" spc="-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private</a:t>
            </a:r>
            <a:r>
              <a:rPr sz="2400" spc="-3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keys,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named</a:t>
            </a:r>
            <a:r>
              <a:rPr sz="24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, </a:t>
            </a:r>
            <a:r>
              <a:rPr sz="2400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F2021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81000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Alice</a:t>
            </a:r>
            <a:r>
              <a:rPr sz="24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computes</a:t>
            </a:r>
            <a:r>
              <a:rPr sz="24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2400" b="1" i="1" spc="300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i="1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i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sends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Bob.</a:t>
            </a:r>
            <a:endParaRPr sz="24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81000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Bob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 computes</a:t>
            </a:r>
            <a:r>
              <a:rPr sz="24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)</a:t>
            </a:r>
            <a:r>
              <a:rPr sz="2400" b="1" i="1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b</a:t>
            </a:r>
            <a:r>
              <a:rPr sz="2400" b="1" i="1" spc="27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mod 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p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=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ab</a:t>
            </a:r>
            <a:r>
              <a:rPr sz="2400" b="1" i="1" spc="292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i="1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i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sends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it</a:t>
            </a:r>
            <a:r>
              <a:rPr sz="24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Carol.</a:t>
            </a:r>
            <a:endParaRPr sz="24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81000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Carol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computes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ab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)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c</a:t>
            </a:r>
            <a:r>
              <a:rPr sz="2400" b="1" i="1" spc="27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 =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abc</a:t>
            </a:r>
            <a:r>
              <a:rPr sz="2400" b="1" i="1" spc="270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i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uses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 it</a:t>
            </a:r>
            <a:r>
              <a:rPr sz="24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 her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secret.</a:t>
            </a:r>
            <a:endParaRPr sz="24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81000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Bob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computes</a:t>
            </a:r>
            <a:r>
              <a:rPr sz="24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b</a:t>
            </a:r>
            <a:r>
              <a:rPr sz="2400" b="1" i="1" spc="300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i="1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i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sends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Carol.</a:t>
            </a:r>
            <a:endParaRPr sz="24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81000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Carol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computes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b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)</a:t>
            </a:r>
            <a:r>
              <a:rPr sz="2400" b="1" i="1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c</a:t>
            </a:r>
            <a:r>
              <a:rPr sz="2400" b="1" i="1" spc="292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 p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=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bc</a:t>
            </a:r>
            <a:r>
              <a:rPr sz="2400" b="1" i="1" spc="284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i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i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 sends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2400" spc="-14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Alice.</a:t>
            </a:r>
            <a:endParaRPr sz="24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81000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Alice</a:t>
            </a:r>
            <a:r>
              <a:rPr sz="24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computes</a:t>
            </a:r>
            <a:r>
              <a:rPr sz="24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bc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)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2400" b="1" i="1" spc="284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mod 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bca</a:t>
            </a:r>
            <a:r>
              <a:rPr sz="2400" b="1" i="1" spc="300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i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= 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abc</a:t>
            </a:r>
            <a:r>
              <a:rPr sz="2400" b="1" i="1" spc="27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i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p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uses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 it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 her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secret.</a:t>
            </a:r>
            <a:endParaRPr sz="24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81000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Carol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computes 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c</a:t>
            </a:r>
            <a:r>
              <a:rPr sz="2400" b="1" i="1" spc="30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i="1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i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 sends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2400" spc="-1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Alice.</a:t>
            </a:r>
            <a:endParaRPr sz="2400" dirty="0">
              <a:latin typeface="Times New Roman"/>
              <a:cs typeface="Times New Roman"/>
            </a:endParaRPr>
          </a:p>
          <a:p>
            <a:pPr marL="419734" indent="-3816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19734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Alice</a:t>
            </a:r>
            <a:r>
              <a:rPr sz="2400" spc="-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computes</a:t>
            </a:r>
            <a:r>
              <a:rPr sz="2400" spc="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)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a</a:t>
            </a:r>
            <a:r>
              <a:rPr sz="2400" b="1" i="1" spc="284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 p</a:t>
            </a:r>
            <a:r>
              <a:rPr sz="2400" b="1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ca</a:t>
            </a:r>
            <a:r>
              <a:rPr sz="2400" b="1" i="1" spc="300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 p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sends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 it</a:t>
            </a:r>
            <a:r>
              <a:rPr sz="24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Bob.</a:t>
            </a:r>
            <a:endParaRPr sz="2400" dirty="0">
              <a:latin typeface="Times New Roman"/>
              <a:cs typeface="Times New Roman"/>
            </a:endParaRPr>
          </a:p>
          <a:p>
            <a:pPr marL="419734" indent="-3816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19734" algn="l"/>
              </a:tabLst>
            </a:pP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Bob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computes</a:t>
            </a:r>
            <a:r>
              <a:rPr sz="24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ca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)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b</a:t>
            </a:r>
            <a:r>
              <a:rPr sz="2400" b="1" i="1" spc="284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mod 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cab</a:t>
            </a:r>
            <a:r>
              <a:rPr sz="2400" b="1" i="1" spc="300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</a:t>
            </a:r>
            <a:r>
              <a:rPr sz="2400" b="1" i="1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p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= </a:t>
            </a:r>
            <a:r>
              <a:rPr sz="2400" b="1" i="1" spc="-5" dirty="0">
                <a:solidFill>
                  <a:srgbClr val="1F2021"/>
                </a:solidFill>
                <a:latin typeface="Times New Roman"/>
                <a:cs typeface="Times New Roman"/>
              </a:rPr>
              <a:t>g</a:t>
            </a:r>
            <a:r>
              <a:rPr sz="2400" b="1" i="1" spc="-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abc</a:t>
            </a:r>
            <a:r>
              <a:rPr sz="2400" b="1" i="1" spc="277" baseline="2430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F2021"/>
                </a:solidFill>
                <a:latin typeface="Times New Roman"/>
                <a:cs typeface="Times New Roman"/>
              </a:rPr>
              <a:t>mod p</a:t>
            </a:r>
            <a:r>
              <a:rPr sz="2400" b="1" i="1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uses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 it</a:t>
            </a:r>
            <a:r>
              <a:rPr sz="24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 his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secret.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4090" y="150113"/>
            <a:ext cx="4076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Practice</a:t>
            </a:r>
            <a:r>
              <a:rPr spc="-100" dirty="0"/>
              <a:t> </a:t>
            </a:r>
            <a:r>
              <a:rPr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490" y="1035176"/>
            <a:ext cx="11266170" cy="5148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0385" marR="17780" indent="-51562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540385" algn="l"/>
                <a:tab pos="541020" algn="l"/>
                <a:tab pos="1586230" algn="l"/>
                <a:tab pos="2338705" algn="l"/>
                <a:tab pos="3178810" algn="l"/>
                <a:tab pos="3886200" algn="l"/>
                <a:tab pos="4545965" algn="l"/>
                <a:tab pos="7207250" algn="l"/>
                <a:tab pos="7958455" algn="l"/>
                <a:tab pos="9659620" algn="l"/>
              </a:tabLst>
            </a:pPr>
            <a:r>
              <a:rPr sz="3200" dirty="0">
                <a:latin typeface="Times New Roman"/>
                <a:cs typeface="Times New Roman"/>
              </a:rPr>
              <a:t>Alice	and	</a:t>
            </a:r>
            <a:r>
              <a:rPr sz="3200" spc="-1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ob	use	the	D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6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fi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-Hellm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	key	exchange	tec</a:t>
            </a:r>
            <a:r>
              <a:rPr sz="3200" spc="-10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nique  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q=353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primitive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root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α=3.</a:t>
            </a:r>
            <a:endParaRPr sz="3200">
              <a:latin typeface="Times New Roman"/>
              <a:cs typeface="Times New Roman"/>
            </a:endParaRPr>
          </a:p>
          <a:p>
            <a:pPr marL="939165" lvl="1" indent="-513715">
              <a:lnSpc>
                <a:spcPct val="100000"/>
              </a:lnSpc>
              <a:spcBef>
                <a:spcPts val="675"/>
              </a:spcBef>
              <a:buAutoNum type="alphaLcParenR"/>
              <a:tabLst>
                <a:tab pos="939165" algn="l"/>
                <a:tab pos="9398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Alice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private key 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775" baseline="-2102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=97,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spc="-105" dirty="0">
                <a:latin typeface="Times New Roman"/>
                <a:cs typeface="Times New Roman"/>
              </a:rPr>
              <a:t> Y</a:t>
            </a:r>
            <a:r>
              <a:rPr sz="2775" spc="-157" baseline="-21021" dirty="0">
                <a:latin typeface="Times New Roman"/>
                <a:cs typeface="Times New Roman"/>
              </a:rPr>
              <a:t>A</a:t>
            </a:r>
            <a:r>
              <a:rPr sz="2800" spc="-10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939165" lvl="1" indent="-513715">
              <a:lnSpc>
                <a:spcPct val="100000"/>
              </a:lnSpc>
              <a:spcBef>
                <a:spcPts val="675"/>
              </a:spcBef>
              <a:buAutoNum type="alphaLcParenR"/>
              <a:tabLst>
                <a:tab pos="939165" algn="l"/>
                <a:tab pos="9398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 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private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 X</a:t>
            </a:r>
            <a:r>
              <a:rPr sz="2775" spc="-7" baseline="-21021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=233,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775" baseline="-21021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939165" lvl="1" indent="-513715">
              <a:lnSpc>
                <a:spcPct val="100000"/>
              </a:lnSpc>
              <a:spcBef>
                <a:spcPts val="675"/>
              </a:spcBef>
              <a:buAutoNum type="alphaLcParenR"/>
              <a:tabLst>
                <a:tab pos="939165" algn="l"/>
                <a:tab pos="93980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5" dirty="0">
                <a:latin typeface="Times New Roman"/>
                <a:cs typeface="Times New Roman"/>
              </a:rPr>
              <a:t> shared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secret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Alice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Bob?</a:t>
            </a:r>
            <a:endParaRPr sz="2800">
              <a:latin typeface="Times New Roman"/>
              <a:cs typeface="Times New Roman"/>
            </a:endParaRPr>
          </a:p>
          <a:p>
            <a:pPr marL="540385" marR="17780" indent="-515620">
              <a:lnSpc>
                <a:spcPct val="100000"/>
              </a:lnSpc>
              <a:spcBef>
                <a:spcPts val="760"/>
              </a:spcBef>
              <a:buAutoNum type="arabicParenR"/>
              <a:tabLst>
                <a:tab pos="540385" algn="l"/>
                <a:tab pos="541020" algn="l"/>
                <a:tab pos="1586230" algn="l"/>
                <a:tab pos="2338705" algn="l"/>
                <a:tab pos="3178810" algn="l"/>
                <a:tab pos="3886200" algn="l"/>
                <a:tab pos="4545965" algn="l"/>
                <a:tab pos="7207250" algn="l"/>
                <a:tab pos="7958455" algn="l"/>
                <a:tab pos="9659620" algn="l"/>
              </a:tabLst>
            </a:pPr>
            <a:r>
              <a:rPr sz="3200" dirty="0">
                <a:latin typeface="Times New Roman"/>
                <a:cs typeface="Times New Roman"/>
              </a:rPr>
              <a:t>Alice	and	</a:t>
            </a:r>
            <a:r>
              <a:rPr sz="3200" spc="-1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ob	use	the	D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6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fi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-Hellm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	key	exchange	tec</a:t>
            </a:r>
            <a:r>
              <a:rPr sz="3200" spc="-10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nique  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q=23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primitive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root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α=5.</a:t>
            </a:r>
            <a:endParaRPr sz="3200">
              <a:latin typeface="Times New Roman"/>
              <a:cs typeface="Times New Roman"/>
            </a:endParaRPr>
          </a:p>
          <a:p>
            <a:pPr marL="939165" lvl="1" indent="-513715">
              <a:lnSpc>
                <a:spcPct val="100000"/>
              </a:lnSpc>
              <a:spcBef>
                <a:spcPts val="680"/>
              </a:spcBef>
              <a:buAutoNum type="alphaLcParenR"/>
              <a:tabLst>
                <a:tab pos="939165" algn="l"/>
                <a:tab pos="9398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Bob has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775" spc="-7" baseline="-21021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=10,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Bob’s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private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775" spc="-7" baseline="-21021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939165" lvl="1" indent="-513715">
              <a:lnSpc>
                <a:spcPct val="100000"/>
              </a:lnSpc>
              <a:spcBef>
                <a:spcPts val="670"/>
              </a:spcBef>
              <a:buAutoNum type="alphaLcParenR"/>
              <a:tabLst>
                <a:tab pos="939165" algn="l"/>
                <a:tab pos="9398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Alice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Y</a:t>
            </a:r>
            <a:r>
              <a:rPr sz="2775" spc="-97" baseline="-21021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=8,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shared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 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Bob?</a:t>
            </a:r>
            <a:endParaRPr sz="2800">
              <a:latin typeface="Times New Roman"/>
              <a:cs typeface="Times New Roman"/>
            </a:endParaRPr>
          </a:p>
          <a:p>
            <a:pPr marL="939165" lvl="1" indent="-513715">
              <a:lnSpc>
                <a:spcPct val="100000"/>
              </a:lnSpc>
              <a:spcBef>
                <a:spcPts val="675"/>
              </a:spcBef>
              <a:buAutoNum type="alphaLcParenR"/>
              <a:tabLst>
                <a:tab pos="939165" algn="l"/>
                <a:tab pos="939800" algn="l"/>
              </a:tabLst>
            </a:pPr>
            <a:r>
              <a:rPr sz="2800" dirty="0">
                <a:latin typeface="Times New Roman"/>
                <a:cs typeface="Times New Roman"/>
              </a:rPr>
              <a:t>Show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primitive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root</a:t>
            </a:r>
            <a:r>
              <a:rPr sz="2800" dirty="0">
                <a:latin typeface="Times New Roman"/>
                <a:cs typeface="Times New Roman"/>
              </a:rPr>
              <a:t> of 23.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4146" y="6448280"/>
            <a:ext cx="120078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BCSE309L-M3-L5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6460699"/>
            <a:ext cx="803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dirty="0">
                <a:solidFill>
                  <a:srgbClr val="888888"/>
                </a:solidFill>
                <a:latin typeface="Times New Roman"/>
                <a:cs typeface="Times New Roman"/>
              </a:rPr>
              <a:t>20</a:t>
            </a:r>
            <a:r>
              <a:rPr sz="1000" spc="-4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888888"/>
                </a:solidFill>
                <a:latin typeface="Times New Roman"/>
                <a:cs typeface="Times New Roman"/>
              </a:rPr>
              <a:t>March</a:t>
            </a:r>
            <a:r>
              <a:rPr sz="10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888888"/>
                </a:solidFill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7367" y="113157"/>
            <a:ext cx="935799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500" spc="-5" dirty="0"/>
              <a:t>Man-in-the-Middle</a:t>
            </a:r>
            <a:r>
              <a:rPr sz="3500" spc="-229" dirty="0"/>
              <a:t> </a:t>
            </a:r>
            <a:r>
              <a:rPr sz="3500" spc="-5" dirty="0"/>
              <a:t>Attack</a:t>
            </a:r>
            <a:r>
              <a:rPr sz="3500" dirty="0"/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4146" y="6448280"/>
            <a:ext cx="120078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BCSE309L-M3-L5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6460699"/>
            <a:ext cx="803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dirty="0">
                <a:solidFill>
                  <a:srgbClr val="888888"/>
                </a:solidFill>
                <a:latin typeface="Times New Roman"/>
                <a:cs typeface="Times New Roman"/>
              </a:rPr>
              <a:t>20</a:t>
            </a:r>
            <a:r>
              <a:rPr sz="1000" spc="-4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888888"/>
                </a:solidFill>
                <a:latin typeface="Times New Roman"/>
                <a:cs typeface="Times New Roman"/>
              </a:rPr>
              <a:t>March</a:t>
            </a:r>
            <a:r>
              <a:rPr sz="10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888888"/>
                </a:solidFill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219D30-564B-4C7F-1880-2085B4BA2C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13"/>
          <a:stretch/>
        </p:blipFill>
        <p:spPr>
          <a:xfrm>
            <a:off x="0" y="1295400"/>
            <a:ext cx="12192000" cy="2879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0FFD5B-AB10-479D-2FED-B23C0CF5B209}"/>
              </a:ext>
            </a:extLst>
          </p:cNvPr>
          <p:cNvSpPr txBox="1"/>
          <p:nvPr/>
        </p:nvSpPr>
        <p:spPr>
          <a:xfrm>
            <a:off x="2971800" y="46779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https://youtu.be/ev2Cbu23m-Q?si=SnV4iT_YaafzF7LR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42" y="620110"/>
            <a:ext cx="4785858" cy="685744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4">
              <a:lnSpc>
                <a:spcPct val="100000"/>
              </a:lnSpc>
              <a:spcBef>
                <a:spcPts val="67"/>
              </a:spcBef>
            </a:pPr>
            <a:r>
              <a:rPr dirty="0"/>
              <a:t>Practice</a:t>
            </a:r>
            <a:r>
              <a:rPr spc="-59" dirty="0"/>
              <a:t> </a:t>
            </a:r>
            <a:r>
              <a:rPr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542" y="2126617"/>
            <a:ext cx="4938258" cy="339966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7739" marR="486193">
              <a:lnSpc>
                <a:spcPct val="120700"/>
              </a:lnSpc>
              <a:spcBef>
                <a:spcPts val="64"/>
              </a:spcBef>
              <a:buSzPct val="79687"/>
              <a:tabLst>
                <a:tab pos="338381" algn="l"/>
                <a:tab pos="338788" algn="l"/>
              </a:tabLst>
            </a:pPr>
            <a:r>
              <a:rPr lang="en-US" sz="2052" dirty="0">
                <a:latin typeface="Times New Roman"/>
                <a:cs typeface="Times New Roman"/>
              </a:rPr>
              <a:t>1) </a:t>
            </a:r>
            <a:r>
              <a:rPr sz="2052" dirty="0">
                <a:latin typeface="Times New Roman"/>
                <a:cs typeface="Times New Roman"/>
              </a:rPr>
              <a:t>Perform</a:t>
            </a:r>
            <a:r>
              <a:rPr sz="2052" spc="-19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encryption</a:t>
            </a:r>
            <a:r>
              <a:rPr sz="2052" spc="-2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and</a:t>
            </a:r>
            <a:r>
              <a:rPr sz="2052" spc="-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decryption</a:t>
            </a:r>
            <a:r>
              <a:rPr sz="2052" spc="-2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using</a:t>
            </a:r>
            <a:r>
              <a:rPr sz="2052" spc="-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the</a:t>
            </a:r>
            <a:r>
              <a:rPr sz="2052" spc="3" dirty="0">
                <a:latin typeface="Times New Roman"/>
                <a:cs typeface="Times New Roman"/>
              </a:rPr>
              <a:t> </a:t>
            </a:r>
            <a:r>
              <a:rPr sz="2052" spc="-3" dirty="0">
                <a:latin typeface="Times New Roman"/>
                <a:cs typeface="Times New Roman"/>
              </a:rPr>
              <a:t>RSA</a:t>
            </a:r>
            <a:r>
              <a:rPr sz="2052" spc="-112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algorithm: </a:t>
            </a:r>
            <a:r>
              <a:rPr sz="2052" spc="-503" dirty="0">
                <a:latin typeface="Times New Roman"/>
                <a:cs typeface="Times New Roman"/>
              </a:rPr>
              <a:t> </a:t>
            </a:r>
            <a:endParaRPr lang="en-US" sz="2052" spc="-503" dirty="0">
              <a:latin typeface="Times New Roman"/>
              <a:cs typeface="Times New Roman"/>
            </a:endParaRPr>
          </a:p>
          <a:p>
            <a:pPr marL="7739" marR="486193">
              <a:lnSpc>
                <a:spcPct val="120700"/>
              </a:lnSpc>
              <a:spcBef>
                <a:spcPts val="64"/>
              </a:spcBef>
              <a:buSzPct val="79687"/>
              <a:tabLst>
                <a:tab pos="338381" algn="l"/>
                <a:tab pos="338788" algn="l"/>
              </a:tabLst>
            </a:pPr>
            <a:r>
              <a:rPr sz="2052" dirty="0">
                <a:latin typeface="Times New Roman"/>
                <a:cs typeface="Times New Roman"/>
              </a:rPr>
              <a:t>a)</a:t>
            </a:r>
            <a:r>
              <a:rPr sz="2052" spc="-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p=3;</a:t>
            </a:r>
            <a:r>
              <a:rPr sz="2052" spc="-23" dirty="0">
                <a:latin typeface="Times New Roman"/>
                <a:cs typeface="Times New Roman"/>
              </a:rPr>
              <a:t> </a:t>
            </a:r>
            <a:r>
              <a:rPr sz="2052" spc="-16" dirty="0">
                <a:latin typeface="Times New Roman"/>
                <a:cs typeface="Times New Roman"/>
              </a:rPr>
              <a:t>q=11;</a:t>
            </a:r>
            <a:r>
              <a:rPr sz="2052" spc="-19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e=7;</a:t>
            </a:r>
            <a:r>
              <a:rPr sz="2052" spc="-19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M=6</a:t>
            </a:r>
            <a:endParaRPr lang="en-US" sz="2052" dirty="0">
              <a:latin typeface="Times New Roman"/>
              <a:cs typeface="Times New Roman"/>
            </a:endParaRPr>
          </a:p>
          <a:p>
            <a:pPr marL="7739" marR="486193">
              <a:lnSpc>
                <a:spcPct val="120700"/>
              </a:lnSpc>
              <a:spcBef>
                <a:spcPts val="64"/>
              </a:spcBef>
              <a:buSzPct val="79687"/>
              <a:tabLst>
                <a:tab pos="338381" algn="l"/>
                <a:tab pos="338788" algn="l"/>
              </a:tabLst>
            </a:pPr>
            <a:r>
              <a:rPr sz="2052" dirty="0">
                <a:latin typeface="Times New Roman"/>
                <a:cs typeface="Times New Roman"/>
              </a:rPr>
              <a:t>b)</a:t>
            </a:r>
            <a:r>
              <a:rPr sz="2052" spc="-23" dirty="0">
                <a:latin typeface="Times New Roman"/>
                <a:cs typeface="Times New Roman"/>
              </a:rPr>
              <a:t> </a:t>
            </a:r>
            <a:r>
              <a:rPr sz="2052" spc="-13" dirty="0">
                <a:latin typeface="Times New Roman"/>
                <a:cs typeface="Times New Roman"/>
              </a:rPr>
              <a:t>p=11;</a:t>
            </a:r>
            <a:r>
              <a:rPr sz="2052" spc="-2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q=13;</a:t>
            </a:r>
            <a:r>
              <a:rPr sz="2052" spc="-27" dirty="0">
                <a:latin typeface="Times New Roman"/>
                <a:cs typeface="Times New Roman"/>
              </a:rPr>
              <a:t> </a:t>
            </a:r>
            <a:r>
              <a:rPr sz="2052" spc="-13" dirty="0">
                <a:latin typeface="Times New Roman"/>
                <a:cs typeface="Times New Roman"/>
              </a:rPr>
              <a:t>e=11;</a:t>
            </a:r>
            <a:r>
              <a:rPr sz="2052" spc="-2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M=7</a:t>
            </a:r>
            <a:endParaRPr lang="en-US" sz="2052" dirty="0">
              <a:latin typeface="Times New Roman"/>
              <a:cs typeface="Times New Roman"/>
            </a:endParaRPr>
          </a:p>
          <a:p>
            <a:pPr marL="7739" marR="486193">
              <a:lnSpc>
                <a:spcPct val="120700"/>
              </a:lnSpc>
              <a:spcBef>
                <a:spcPts val="64"/>
              </a:spcBef>
              <a:buSzPct val="79687"/>
              <a:tabLst>
                <a:tab pos="338381" algn="l"/>
                <a:tab pos="338788" algn="l"/>
              </a:tabLst>
            </a:pPr>
            <a:endParaRPr sz="3015" dirty="0">
              <a:latin typeface="Times New Roman"/>
              <a:cs typeface="Times New Roman"/>
            </a:endParaRPr>
          </a:p>
          <a:p>
            <a:pPr marL="8144" marR="3259" algn="just">
              <a:buAutoNum type="arabicParenR" startAt="2"/>
              <a:tabLst>
                <a:tab pos="325757" algn="l"/>
              </a:tabLst>
            </a:pPr>
            <a:r>
              <a:rPr sz="2052" spc="-7" dirty="0">
                <a:latin typeface="Times New Roman"/>
                <a:cs typeface="Times New Roman"/>
              </a:rPr>
              <a:t>In </a:t>
            </a:r>
            <a:r>
              <a:rPr sz="2052" dirty="0">
                <a:latin typeface="Times New Roman"/>
                <a:cs typeface="Times New Roman"/>
              </a:rPr>
              <a:t>a </a:t>
            </a:r>
            <a:r>
              <a:rPr sz="2052" spc="-3" dirty="0">
                <a:latin typeface="Times New Roman"/>
                <a:cs typeface="Times New Roman"/>
              </a:rPr>
              <a:t>public-key </a:t>
            </a:r>
            <a:r>
              <a:rPr sz="2052" dirty="0">
                <a:latin typeface="Times New Roman"/>
                <a:cs typeface="Times New Roman"/>
              </a:rPr>
              <a:t>system using </a:t>
            </a:r>
            <a:r>
              <a:rPr sz="2052" spc="-3" dirty="0">
                <a:latin typeface="Times New Roman"/>
                <a:cs typeface="Times New Roman"/>
              </a:rPr>
              <a:t>RSA, </a:t>
            </a:r>
            <a:r>
              <a:rPr sz="2052" dirty="0">
                <a:latin typeface="Times New Roman"/>
                <a:cs typeface="Times New Roman"/>
              </a:rPr>
              <a:t>you </a:t>
            </a:r>
            <a:r>
              <a:rPr sz="2052" spc="-3" dirty="0">
                <a:latin typeface="Times New Roman"/>
                <a:cs typeface="Times New Roman"/>
              </a:rPr>
              <a:t>intercept </a:t>
            </a:r>
            <a:r>
              <a:rPr sz="2052" dirty="0">
                <a:latin typeface="Times New Roman"/>
                <a:cs typeface="Times New Roman"/>
              </a:rPr>
              <a:t>the ciphertext </a:t>
            </a:r>
            <a:r>
              <a:rPr sz="2052" spc="3" dirty="0">
                <a:latin typeface="Times New Roman"/>
                <a:cs typeface="Times New Roman"/>
              </a:rPr>
              <a:t> </a:t>
            </a:r>
            <a:r>
              <a:rPr sz="2052" spc="-3" dirty="0">
                <a:latin typeface="Times New Roman"/>
                <a:cs typeface="Times New Roman"/>
              </a:rPr>
              <a:t>C=10 </a:t>
            </a:r>
            <a:r>
              <a:rPr sz="2052" dirty="0">
                <a:latin typeface="Times New Roman"/>
                <a:cs typeface="Times New Roman"/>
              </a:rPr>
              <a:t>sent </a:t>
            </a:r>
            <a:r>
              <a:rPr sz="2052" spc="-7" dirty="0">
                <a:latin typeface="Times New Roman"/>
                <a:cs typeface="Times New Roman"/>
              </a:rPr>
              <a:t>to </a:t>
            </a:r>
            <a:r>
              <a:rPr sz="2052" dirty="0">
                <a:latin typeface="Times New Roman"/>
                <a:cs typeface="Times New Roman"/>
              </a:rPr>
              <a:t>a user whose </a:t>
            </a:r>
            <a:r>
              <a:rPr sz="2052" spc="-3" dirty="0">
                <a:latin typeface="Times New Roman"/>
                <a:cs typeface="Times New Roman"/>
              </a:rPr>
              <a:t>public </a:t>
            </a:r>
            <a:r>
              <a:rPr sz="2052" dirty="0">
                <a:latin typeface="Times New Roman"/>
                <a:cs typeface="Times New Roman"/>
              </a:rPr>
              <a:t>key </a:t>
            </a:r>
            <a:r>
              <a:rPr sz="2052" spc="-3" dirty="0">
                <a:latin typeface="Times New Roman"/>
                <a:cs typeface="Times New Roman"/>
              </a:rPr>
              <a:t>is e=5, n=35. </a:t>
            </a:r>
            <a:r>
              <a:rPr sz="2052" dirty="0">
                <a:latin typeface="Times New Roman"/>
                <a:cs typeface="Times New Roman"/>
              </a:rPr>
              <a:t>What </a:t>
            </a:r>
            <a:r>
              <a:rPr sz="2052" spc="-7" dirty="0">
                <a:latin typeface="Times New Roman"/>
                <a:cs typeface="Times New Roman"/>
              </a:rPr>
              <a:t>is </a:t>
            </a:r>
            <a:r>
              <a:rPr sz="2052" dirty="0">
                <a:latin typeface="Times New Roman"/>
                <a:cs typeface="Times New Roman"/>
              </a:rPr>
              <a:t>the </a:t>
            </a:r>
            <a:r>
              <a:rPr sz="2052" spc="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plaintext</a:t>
            </a:r>
            <a:r>
              <a:rPr sz="2052" spc="-23" dirty="0">
                <a:latin typeface="Times New Roman"/>
                <a:cs typeface="Times New Roman"/>
              </a:rPr>
              <a:t> </a:t>
            </a:r>
            <a:r>
              <a:rPr sz="2052" spc="-7" dirty="0">
                <a:latin typeface="Times New Roman"/>
                <a:cs typeface="Times New Roman"/>
              </a:rPr>
              <a:t>M?</a:t>
            </a:r>
            <a:endParaRPr sz="2052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E5423F-A347-85E9-D0C9-17637AEB9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0"/>
            <a:ext cx="65190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9503" y="7746"/>
            <a:ext cx="8792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ElGamal</a:t>
            </a:r>
            <a:r>
              <a:rPr spc="-25" dirty="0"/>
              <a:t> </a:t>
            </a:r>
            <a:r>
              <a:rPr spc="-5" dirty="0"/>
              <a:t>Message</a:t>
            </a:r>
            <a:r>
              <a:rPr spc="-30" dirty="0"/>
              <a:t> </a:t>
            </a:r>
            <a:r>
              <a:rPr dirty="0"/>
              <a:t>Exchange</a:t>
            </a:r>
            <a:r>
              <a:rPr spc="-5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8588" y="1217194"/>
            <a:ext cx="7139940" cy="49458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494146" y="6448280"/>
            <a:ext cx="120078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IN" spc="-10"/>
              <a:t>BCSE309L-M3-L3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88340" y="6460699"/>
            <a:ext cx="866775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90"/>
              </a:lnSpc>
            </a:pPr>
            <a:r>
              <a:rPr lang="en-IN"/>
              <a:t>29</a:t>
            </a:r>
            <a:r>
              <a:rPr lang="en-IN" spc="-35"/>
              <a:t> </a:t>
            </a:r>
            <a:r>
              <a:rPr lang="en-IN" spc="-5"/>
              <a:t>January</a:t>
            </a:r>
            <a:r>
              <a:rPr lang="en-IN" spc="-20"/>
              <a:t> </a:t>
            </a:r>
            <a:r>
              <a:rPr lang="en-IN"/>
              <a:t>2024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507978" y="6473883"/>
            <a:ext cx="15240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IN" smtClean="0"/>
              <a:pPr marL="38100">
                <a:lnSpc>
                  <a:spcPts val="1410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900" y="55811"/>
            <a:ext cx="4140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ElGamal</a:t>
            </a:r>
            <a:r>
              <a:rPr spc="-90" dirty="0"/>
              <a:t> </a:t>
            </a:r>
            <a:r>
              <a:rPr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76200" y="943534"/>
                <a:ext cx="12039599" cy="5757025"/>
              </a:xfrm>
              <a:prstGeom prst="rect">
                <a:avLst/>
              </a:prstGeom>
            </p:spPr>
            <p:txBody>
              <a:bodyPr vert="horz" wrap="square" lIns="0" tIns="48895" rIns="0" bIns="0" rtlCol="0">
                <a:spAutoFit/>
              </a:bodyPr>
              <a:lstStyle/>
              <a:p>
                <a:pPr marL="355600" indent="-342900">
                  <a:lnSpc>
                    <a:spcPct val="100000"/>
                  </a:lnSpc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sz="2000" dirty="0">
                    <a:latin typeface="Times New Roman"/>
                    <a:cs typeface="Times New Roman"/>
                  </a:rPr>
                  <a:t>Bob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send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message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m=17</a:t>
                </a:r>
                <a:r>
                  <a:rPr lang="en-US" sz="200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as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q=19</a:t>
                </a:r>
                <a:r>
                  <a:rPr lang="en-IN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and </a:t>
                </a:r>
                <a:r>
                  <a:rPr lang="el-GR" sz="2000" dirty="0">
                    <a:latin typeface="Times New Roman"/>
                    <a:cs typeface="Times New Roman"/>
                  </a:rPr>
                  <a:t>α</a:t>
                </a:r>
                <a:r>
                  <a:rPr lang="el-GR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l-GR" sz="2000" dirty="0">
                    <a:latin typeface="Times New Roman"/>
                    <a:cs typeface="Times New Roman"/>
                  </a:rPr>
                  <a:t>=10</a:t>
                </a:r>
                <a:r>
                  <a:rPr lang="en-US" sz="2000" dirty="0">
                    <a:latin typeface="Times New Roman"/>
                    <a:cs typeface="Times New Roman"/>
                  </a:rPr>
                  <a:t> (m=plaintext)</a:t>
                </a:r>
                <a:endParaRPr lang="el-GR" sz="2000" dirty="0">
                  <a:latin typeface="Times New Roman"/>
                  <a:cs typeface="Times New Roman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290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IN" sz="2000" dirty="0">
                    <a:latin typeface="Times New Roman"/>
                    <a:cs typeface="Times New Roman"/>
                  </a:rPr>
                  <a:t>First step is to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𝑠𝑢𝑐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𝑎𝑡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 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/>
                      </a:rPr>
                      <m:t>&lt;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&lt;q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&lt;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&lt; 19		We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= 5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290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sz="2000" dirty="0">
                    <a:latin typeface="Times New Roman"/>
                    <a:cs typeface="Times New Roman"/>
                  </a:rPr>
                  <a:t>Next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/>
                      </a:rPr>
                      <m:t>= </m:t>
                    </m:r>
                    <m:sSup>
                      <m:sSupPr>
                        <m:ctrlPr>
                          <a:rPr lang="en-IN" sz="200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Times New Roman"/>
                            <a:cs typeface="Times New Roman"/>
                          </a:rPr>
                          <m:t>α</m:t>
                        </m:r>
                      </m:e>
                      <m:sup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cs typeface="Times New Roman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mod q = 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10</a:t>
                </a:r>
                <a:r>
                  <a:rPr lang="en-IN" sz="2000" spc="-7" baseline="50347" dirty="0">
                    <a:latin typeface="Times New Roman"/>
                    <a:cs typeface="Times New Roman"/>
                  </a:rPr>
                  <a:t>5</a:t>
                </a:r>
                <a:r>
                  <a:rPr lang="en-IN" sz="2000" spc="-22" baseline="50347" dirty="0">
                    <a:latin typeface="Times New Roman"/>
                    <a:cs typeface="Times New Roman"/>
                  </a:rPr>
                  <a:t> </a:t>
                </a:r>
                <a:r>
                  <a:rPr lang="en-IN" sz="2000" spc="-10" dirty="0">
                    <a:latin typeface="Times New Roman"/>
                    <a:cs typeface="Times New Roman"/>
                  </a:rPr>
                  <a:t>mod </a:t>
                </a:r>
                <a:r>
                  <a:rPr lang="en-IN" sz="2000" dirty="0">
                    <a:latin typeface="Times New Roman"/>
                    <a:cs typeface="Times New Roman"/>
                  </a:rPr>
                  <a:t>19</a:t>
                </a:r>
                <a:r>
                  <a:rPr lang="en-IN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</a:t>
                </a:r>
                <a:r>
                  <a:rPr lang="en-IN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3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290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IN" sz="2000" dirty="0">
                    <a:latin typeface="Times New Roman"/>
                    <a:cs typeface="Times New Roman"/>
                  </a:rPr>
                  <a:t>Private key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and Public key = {q,</a:t>
                </a:r>
                <a:r>
                  <a:rPr lang="el-GR" sz="2000" dirty="0">
                    <a:latin typeface="Times New Roman"/>
                    <a:cs typeface="Times New Roman"/>
                  </a:rPr>
                  <a:t> α</a:t>
                </a:r>
                <a:r>
                  <a:rPr lang="en-US" sz="2000" dirty="0">
                    <a:latin typeface="Times New Roman"/>
                    <a:cs typeface="Times New Roman"/>
                  </a:rPr>
                  <a:t>,</a:t>
                </a:r>
                <a:r>
                  <a:rPr lang="ar-AE" sz="20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}</a:t>
                </a:r>
              </a:p>
              <a:p>
                <a:pPr marL="355600" indent="-342900">
                  <a:spcBef>
                    <a:spcPts val="290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sz="2000" dirty="0">
                    <a:latin typeface="Times New Roman"/>
                    <a:cs typeface="Times New Roman"/>
                  </a:rPr>
                  <a:t>Chose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random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integer</a:t>
                </a:r>
                <a:r>
                  <a:rPr lang="en-US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with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lang="en-US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lang="en-US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q-1 and GCD(k,q-1) = GCD(k,18) = 1	We chose k = 7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endParaRPr lang="en-US" sz="2000" spc="-5" dirty="0">
                  <a:latin typeface="Times New Roman"/>
                  <a:cs typeface="Times New Roman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da-DK" sz="2000" spc="-5" dirty="0">
                    <a:latin typeface="Times New Roman"/>
                    <a:cs typeface="Times New Roman"/>
                  </a:rPr>
                  <a:t>K</a:t>
                </a:r>
                <a:r>
                  <a:rPr lang="da-DK" sz="2000" spc="5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=</a:t>
                </a:r>
                <a:r>
                  <a:rPr lang="da-DK" sz="2000" spc="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da-DK" sz="2000" spc="-7" baseline="50347" dirty="0">
                    <a:latin typeface="Times New Roman"/>
                    <a:cs typeface="Times New Roman"/>
                  </a:rPr>
                  <a:t>k</a:t>
                </a:r>
                <a:r>
                  <a:rPr lang="da-DK" sz="2000" spc="300" baseline="50347" dirty="0">
                    <a:latin typeface="Times New Roman"/>
                    <a:cs typeface="Times New Roman"/>
                  </a:rPr>
                  <a:t> </a:t>
                </a:r>
                <a:r>
                  <a:rPr lang="da-DK" sz="2000" spc="-10" dirty="0">
                    <a:latin typeface="Times New Roman"/>
                    <a:cs typeface="Times New Roman"/>
                  </a:rPr>
                  <a:t>mod</a:t>
                </a:r>
                <a:r>
                  <a:rPr lang="da-DK" sz="2000" spc="-5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q</a:t>
                </a:r>
                <a:r>
                  <a:rPr lang="da-DK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=</a:t>
                </a:r>
                <a:r>
                  <a:rPr lang="da-DK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3</a:t>
                </a:r>
                <a:r>
                  <a:rPr lang="da-DK" sz="2000" baseline="50347" dirty="0">
                    <a:latin typeface="Times New Roman"/>
                    <a:cs typeface="Times New Roman"/>
                  </a:rPr>
                  <a:t>7</a:t>
                </a:r>
                <a:r>
                  <a:rPr lang="da-DK" sz="2000" spc="277" baseline="50347" dirty="0">
                    <a:latin typeface="Times New Roman"/>
                    <a:cs typeface="Times New Roman"/>
                  </a:rPr>
                  <a:t> </a:t>
                </a:r>
                <a:r>
                  <a:rPr lang="da-DK" sz="2000" spc="-10" dirty="0">
                    <a:latin typeface="Times New Roman"/>
                    <a:cs typeface="Times New Roman"/>
                  </a:rPr>
                  <a:t>mod</a:t>
                </a:r>
                <a:r>
                  <a:rPr lang="da-DK" sz="2000" spc="10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19</a:t>
                </a:r>
                <a:r>
                  <a:rPr lang="da-DK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=</a:t>
                </a:r>
                <a:r>
                  <a:rPr lang="da-DK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2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/>
                      </a:rPr>
                      <m:t>= </m:t>
                    </m:r>
                  </m:oMath>
                </a14:m>
                <a:r>
                  <a:rPr lang="da-DK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da-DK" sz="2400" spc="-5" dirty="0">
                    <a:latin typeface="Times New Roman"/>
                    <a:cs typeface="Times New Roman"/>
                  </a:rPr>
                  <a:t>α</a:t>
                </a:r>
                <a:r>
                  <a:rPr lang="da-DK" sz="2400" spc="-15" dirty="0">
                    <a:latin typeface="Times New Roman"/>
                    <a:cs typeface="Times New Roman"/>
                  </a:rPr>
                  <a:t> </a:t>
                </a:r>
                <a:r>
                  <a:rPr lang="da-DK" sz="2000" spc="-7" baseline="50347" dirty="0">
                    <a:latin typeface="Times New Roman"/>
                    <a:cs typeface="Times New Roman"/>
                  </a:rPr>
                  <a:t>k</a:t>
                </a:r>
                <a:r>
                  <a:rPr lang="da-DK" sz="2000" spc="292" baseline="50347" dirty="0">
                    <a:latin typeface="Times New Roman"/>
                    <a:cs typeface="Times New Roman"/>
                  </a:rPr>
                  <a:t> </a:t>
                </a:r>
                <a:r>
                  <a:rPr lang="da-DK" sz="2000" spc="-10" dirty="0">
                    <a:latin typeface="Times New Roman"/>
                    <a:cs typeface="Times New Roman"/>
                  </a:rPr>
                  <a:t>mod</a:t>
                </a:r>
                <a:r>
                  <a:rPr lang="da-DK" sz="2000" dirty="0">
                    <a:latin typeface="Times New Roman"/>
                    <a:cs typeface="Times New Roman"/>
                  </a:rPr>
                  <a:t> q</a:t>
                </a:r>
                <a:r>
                  <a:rPr lang="da-DK" sz="2000" spc="-5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=</a:t>
                </a:r>
                <a:r>
                  <a:rPr lang="da-DK" sz="2000" spc="-5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10</a:t>
                </a:r>
                <a:r>
                  <a:rPr lang="da-DK" sz="2000" baseline="50347" dirty="0">
                    <a:latin typeface="Times New Roman"/>
                    <a:cs typeface="Times New Roman"/>
                  </a:rPr>
                  <a:t>7</a:t>
                </a:r>
                <a:r>
                  <a:rPr lang="da-DK" sz="2000" spc="270" baseline="50347" dirty="0">
                    <a:latin typeface="Times New Roman"/>
                    <a:cs typeface="Times New Roman"/>
                  </a:rPr>
                  <a:t> </a:t>
                </a:r>
                <a:r>
                  <a:rPr lang="da-DK" sz="2000" spc="-10" dirty="0">
                    <a:latin typeface="Times New Roman"/>
                    <a:cs typeface="Times New Roman"/>
                  </a:rPr>
                  <a:t>mod</a:t>
                </a:r>
                <a:r>
                  <a:rPr lang="da-DK" sz="2000" dirty="0">
                    <a:latin typeface="Times New Roman"/>
                    <a:cs typeface="Times New Roman"/>
                  </a:rPr>
                  <a:t> 19</a:t>
                </a:r>
                <a:r>
                  <a:rPr lang="da-DK" sz="2000" spc="-5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=</a:t>
                </a:r>
                <a:r>
                  <a:rPr lang="da-DK" sz="2000" spc="-5" dirty="0">
                    <a:latin typeface="Times New Roman"/>
                    <a:cs typeface="Times New Roman"/>
                  </a:rPr>
                  <a:t> </a:t>
                </a:r>
                <a:r>
                  <a:rPr lang="da-DK" sz="2000" spc="-30" dirty="0">
                    <a:latin typeface="Times New Roman"/>
                    <a:cs typeface="Times New Roman"/>
                  </a:rPr>
                  <a:t>15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= </m:t>
                    </m:r>
                  </m:oMath>
                </a14:m>
                <a:r>
                  <a:rPr lang="en-IN" sz="2000" spc="-5" dirty="0">
                    <a:latin typeface="Times New Roman"/>
                    <a:cs typeface="Times New Roman"/>
                  </a:rPr>
                  <a:t>K.M</a:t>
                </a:r>
                <a:r>
                  <a:rPr lang="en-IN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spc="-10" dirty="0">
                    <a:latin typeface="Times New Roman"/>
                    <a:cs typeface="Times New Roman"/>
                  </a:rPr>
                  <a:t>mod</a:t>
                </a:r>
                <a:r>
                  <a:rPr lang="en-IN" sz="2000" spc="1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q = 2*17 mod 19 = 15</a:t>
                </a:r>
                <a:endParaRPr lang="da-DK" sz="2000" spc="-30" dirty="0">
                  <a:latin typeface="Times New Roman"/>
                  <a:cs typeface="Times New Roman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endParaRPr lang="da-DK" sz="2000" spc="-30" dirty="0">
                  <a:latin typeface="Times New Roman"/>
                  <a:cs typeface="Times New Roman"/>
                </a:endParaRPr>
              </a:p>
              <a:p>
                <a:pPr marL="355600" indent="-342900"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sz="2000" dirty="0">
                    <a:latin typeface="Times New Roman"/>
                    <a:cs typeface="Times New Roman"/>
                  </a:rPr>
                  <a:t>Alice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recovers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original</a:t>
                </a:r>
                <a:r>
                  <a:rPr lang="en-US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message </a:t>
                </a:r>
                <a:r>
                  <a:rPr lang="en-US" sz="2000" dirty="0">
                    <a:latin typeface="Times New Roman"/>
                    <a:cs typeface="Times New Roman"/>
                  </a:rPr>
                  <a:t>by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computing:</a:t>
                </a:r>
              </a:p>
              <a:p>
                <a:pPr marL="355600" indent="-342900"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IN" sz="2000" spc="-5" dirty="0">
                    <a:latin typeface="Times New Roman"/>
                    <a:cs typeface="Times New Roman"/>
                  </a:rPr>
                  <a:t>K</a:t>
                </a:r>
                <a:r>
                  <a:rPr lang="en-IN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</a:t>
                </a:r>
                <a:r>
                  <a:rPr lang="en-IN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C</a:t>
                </a:r>
                <a:r>
                  <a:rPr lang="en-IN" sz="2000" baseline="-20833" dirty="0">
                    <a:latin typeface="Times New Roman"/>
                    <a:cs typeface="Times New Roman"/>
                  </a:rPr>
                  <a:t>1</a:t>
                </a:r>
                <a:r>
                  <a:rPr lang="en-IN" sz="2000" baseline="24305" dirty="0">
                    <a:latin typeface="Times New Roman"/>
                    <a:cs typeface="Times New Roman"/>
                  </a:rPr>
                  <a:t>xA</a:t>
                </a:r>
                <a:r>
                  <a:rPr lang="en-IN" sz="2000" spc="157" baseline="24305" dirty="0">
                    <a:latin typeface="Times New Roman"/>
                    <a:cs typeface="Times New Roman"/>
                  </a:rPr>
                  <a:t> </a:t>
                </a:r>
                <a:r>
                  <a:rPr lang="en-IN" sz="2000" spc="-10" dirty="0">
                    <a:latin typeface="Times New Roman"/>
                    <a:cs typeface="Times New Roman"/>
                  </a:rPr>
                  <a:t>mod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15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19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= </m:t>
                    </m:r>
                  </m:oMath>
                </a14:m>
                <a:r>
                  <a:rPr lang="en-IN" sz="2000" dirty="0">
                    <a:latin typeface="Times New Roman"/>
                    <a:cs typeface="Times New Roman"/>
                  </a:rPr>
                  <a:t>2</a:t>
                </a:r>
              </a:p>
              <a:p>
                <a:pPr marL="355600" indent="-342900"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da-DK" sz="2000" spc="-5" dirty="0">
                    <a:latin typeface="Times New Roman"/>
                    <a:cs typeface="Times New Roman"/>
                  </a:rPr>
                  <a:t>M</a:t>
                </a:r>
                <a:r>
                  <a:rPr lang="da-DK" sz="2000" dirty="0">
                    <a:latin typeface="Times New Roman"/>
                    <a:cs typeface="Times New Roman"/>
                  </a:rPr>
                  <a:t> =</a:t>
                </a:r>
                <a:r>
                  <a:rPr lang="da-DK" sz="2000" spc="-5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C</a:t>
                </a:r>
                <a:r>
                  <a:rPr lang="da-DK" sz="2000" baseline="-20833" dirty="0">
                    <a:latin typeface="Times New Roman"/>
                    <a:cs typeface="Times New Roman"/>
                  </a:rPr>
                  <a:t>2</a:t>
                </a:r>
                <a:r>
                  <a:rPr lang="da-DK" sz="2000" spc="300" baseline="-20833" dirty="0">
                    <a:latin typeface="Times New Roman"/>
                    <a:cs typeface="Times New Roman"/>
                  </a:rPr>
                  <a:t> </a:t>
                </a:r>
                <a:r>
                  <a:rPr lang="da-DK" sz="2000" spc="-5" dirty="0">
                    <a:latin typeface="Times New Roman"/>
                    <a:cs typeface="Times New Roman"/>
                  </a:rPr>
                  <a:t>.K</a:t>
                </a:r>
                <a:r>
                  <a:rPr lang="da-DK" sz="2000" spc="-7" baseline="24305" dirty="0">
                    <a:latin typeface="Times New Roman"/>
                    <a:cs typeface="Times New Roman"/>
                  </a:rPr>
                  <a:t>-1</a:t>
                </a:r>
                <a:r>
                  <a:rPr lang="da-DK" sz="2000" spc="315" baseline="24305" dirty="0">
                    <a:latin typeface="Times New Roman"/>
                    <a:cs typeface="Times New Roman"/>
                  </a:rPr>
                  <a:t> </a:t>
                </a:r>
                <a:r>
                  <a:rPr lang="da-DK" sz="2000" spc="-10" dirty="0">
                    <a:latin typeface="Times New Roman"/>
                    <a:cs typeface="Times New Roman"/>
                  </a:rPr>
                  <a:t>mod</a:t>
                </a:r>
                <a:r>
                  <a:rPr lang="da-DK" sz="2000" spc="5" dirty="0">
                    <a:latin typeface="Times New Roman"/>
                    <a:cs typeface="Times New Roman"/>
                  </a:rPr>
                  <a:t> </a:t>
                </a:r>
                <a:r>
                  <a:rPr lang="da-DK" sz="2000" dirty="0">
                    <a:latin typeface="Times New Roman"/>
                    <a:cs typeface="Times New Roman"/>
                  </a:rPr>
                  <a:t>q = 15 * 10 mod 19 = 17</a:t>
                </a:r>
              </a:p>
              <a:p>
                <a:pPr marL="812800" lvl="1" indent="-342900"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da-DK" sz="2000" dirty="0">
                    <a:latin typeface="Times New Roman"/>
                    <a:cs typeface="Times New Roman"/>
                  </a:rPr>
                  <a:t>How to calculate </a:t>
                </a:r>
                <a:r>
                  <a:rPr lang="da-DK" sz="2000" spc="-5" dirty="0">
                    <a:latin typeface="Times New Roman"/>
                    <a:cs typeface="Times New Roman"/>
                  </a:rPr>
                  <a:t>K</a:t>
                </a:r>
                <a:r>
                  <a:rPr lang="da-DK" sz="2000" spc="-7" baseline="24305" dirty="0">
                    <a:latin typeface="Times New Roman"/>
                    <a:cs typeface="Times New Roman"/>
                  </a:rPr>
                  <a:t>-1 </a:t>
                </a:r>
                <a:r>
                  <a:rPr lang="en-IN" sz="2000" dirty="0">
                    <a:latin typeface="Times New Roman"/>
                    <a:cs typeface="Times New Roman"/>
                  </a:rPr>
                  <a:t>?</a:t>
                </a:r>
              </a:p>
              <a:p>
                <a:pPr marL="812800" lvl="1" indent="-342900"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IN" sz="2000" dirty="0">
                    <a:latin typeface="Times New Roman"/>
                    <a:cs typeface="Times New Roman"/>
                  </a:rPr>
                  <a:t>Here K = 2 so (2*x) mod q = 1 =&gt; (2*x) mod 19 = 1 =&gt; x=-9 (from EEA)</a:t>
                </a:r>
              </a:p>
              <a:p>
                <a:pPr marL="812800" lvl="1" indent="-342900">
                  <a:spcBef>
                    <a:spcPts val="385"/>
                  </a:spcBef>
                  <a:buFont typeface="Arial MT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IN" sz="2000" dirty="0">
                    <a:latin typeface="Times New Roman"/>
                    <a:cs typeface="Times New Roman"/>
                  </a:rPr>
                  <a:t>But x has to be +</a:t>
                </a:r>
                <a:r>
                  <a:rPr lang="en-IN" sz="2000" dirty="0" err="1">
                    <a:latin typeface="Times New Roman"/>
                    <a:cs typeface="Times New Roman"/>
                  </a:rPr>
                  <a:t>ve</a:t>
                </a:r>
                <a:r>
                  <a:rPr lang="en-IN" sz="2000" dirty="0">
                    <a:latin typeface="Times New Roman"/>
                    <a:cs typeface="Times New Roman"/>
                  </a:rPr>
                  <a:t> so use formula, m + c = 19 + (-9) = 10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943534"/>
                <a:ext cx="12039599" cy="5757025"/>
              </a:xfrm>
              <a:prstGeom prst="rect">
                <a:avLst/>
              </a:prstGeom>
              <a:blipFill>
                <a:blip r:embed="rId2"/>
                <a:stretch>
                  <a:fillRect l="-1114" t="-530" b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536553" y="7483533"/>
            <a:ext cx="15240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IN" smtClean="0"/>
              <a:pPr marL="38100">
                <a:lnSpc>
                  <a:spcPts val="141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7982" y="12903"/>
            <a:ext cx="4077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Practice</a:t>
            </a:r>
            <a:r>
              <a:rPr spc="-90" dirty="0"/>
              <a:t> </a:t>
            </a:r>
            <a:r>
              <a:rPr dirty="0"/>
              <a:t>Problems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6054" y="1123951"/>
            <a:ext cx="2964580" cy="4989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18415" indent="0">
              <a:lnSpc>
                <a:spcPct val="100000"/>
              </a:lnSpc>
              <a:spcBef>
                <a:spcPts val="105"/>
              </a:spcBef>
              <a:buNone/>
              <a:tabLst>
                <a:tab pos="1744980" algn="l"/>
                <a:tab pos="2804160" algn="l"/>
                <a:tab pos="3567429" algn="l"/>
                <a:tab pos="4422775" algn="l"/>
                <a:tab pos="5142230" algn="l"/>
                <a:tab pos="5704840" algn="l"/>
                <a:tab pos="7326630" algn="l"/>
                <a:tab pos="8725535" algn="l"/>
                <a:tab pos="9624695" algn="l"/>
                <a:tab pos="9982835" algn="l"/>
              </a:tabLst>
            </a:pPr>
            <a:r>
              <a:rPr lang="en-IN" sz="2000" dirty="0"/>
              <a:t>S</a:t>
            </a:r>
            <a:r>
              <a:rPr sz="2000" dirty="0" err="1"/>
              <a:t>uppose</a:t>
            </a:r>
            <a:r>
              <a:rPr lang="en-US" sz="2000" dirty="0"/>
              <a:t> </a:t>
            </a:r>
            <a:r>
              <a:rPr sz="2000" dirty="0"/>
              <a:t>Alice</a:t>
            </a:r>
            <a:r>
              <a:rPr lang="en-US" sz="2000" dirty="0"/>
              <a:t> </a:t>
            </a:r>
            <a:r>
              <a:rPr sz="2000" dirty="0"/>
              <a:t>and</a:t>
            </a:r>
            <a:r>
              <a:rPr lang="en-US" sz="2000" dirty="0"/>
              <a:t> </a:t>
            </a:r>
            <a:r>
              <a:rPr sz="2000" dirty="0"/>
              <a:t>Bob</a:t>
            </a:r>
            <a:r>
              <a:rPr lang="en-US" sz="2000" dirty="0"/>
              <a:t> </a:t>
            </a:r>
            <a:r>
              <a:rPr sz="2000" dirty="0"/>
              <a:t>use</a:t>
            </a:r>
            <a:r>
              <a:rPr lang="en-US" sz="2000" dirty="0"/>
              <a:t> </a:t>
            </a:r>
            <a:r>
              <a:rPr sz="2000" dirty="0"/>
              <a:t>an</a:t>
            </a:r>
            <a:r>
              <a:rPr lang="en-US" sz="2000" dirty="0"/>
              <a:t> </a:t>
            </a:r>
            <a:r>
              <a:rPr sz="2000" dirty="0" err="1"/>
              <a:t>ElGamal</a:t>
            </a:r>
            <a:r>
              <a:rPr lang="en-US" sz="2000" dirty="0"/>
              <a:t> </a:t>
            </a:r>
            <a:r>
              <a:rPr sz="2000" dirty="0"/>
              <a:t>scheme</a:t>
            </a:r>
            <a:r>
              <a:rPr lang="en-US" sz="2000" dirty="0"/>
              <a:t> w</a:t>
            </a:r>
            <a:r>
              <a:rPr sz="2000" dirty="0"/>
              <a:t>ith</a:t>
            </a:r>
            <a:r>
              <a:rPr lang="en-US" sz="2000" dirty="0"/>
              <a:t> </a:t>
            </a:r>
            <a:r>
              <a:rPr sz="2000" dirty="0"/>
              <a:t>a</a:t>
            </a:r>
            <a:r>
              <a:rPr lang="en-US" sz="2000" dirty="0"/>
              <a:t> </a:t>
            </a:r>
            <a:r>
              <a:rPr sz="2000" dirty="0"/>
              <a:t>common  prime q=71 and a primitive root α=7.</a:t>
            </a:r>
            <a:endParaRPr lang="en-US" sz="2000" dirty="0"/>
          </a:p>
          <a:p>
            <a:pPr marL="0" marR="18415" indent="0">
              <a:lnSpc>
                <a:spcPct val="100000"/>
              </a:lnSpc>
              <a:spcBef>
                <a:spcPts val="105"/>
              </a:spcBef>
              <a:buNone/>
              <a:tabLst>
                <a:tab pos="1744980" algn="l"/>
                <a:tab pos="2804160" algn="l"/>
                <a:tab pos="3567429" algn="l"/>
                <a:tab pos="4422775" algn="l"/>
                <a:tab pos="5142230" algn="l"/>
                <a:tab pos="5704840" algn="l"/>
                <a:tab pos="7326630" algn="l"/>
                <a:tab pos="8725535" algn="l"/>
                <a:tab pos="9624695" algn="l"/>
                <a:tab pos="9982835" algn="l"/>
              </a:tabLst>
            </a:pPr>
            <a:endParaRPr lang="en-US" sz="2000" dirty="0"/>
          </a:p>
          <a:p>
            <a:pPr marL="457200" marR="18415" indent="-457200">
              <a:lnSpc>
                <a:spcPct val="100000"/>
              </a:lnSpc>
              <a:spcBef>
                <a:spcPts val="105"/>
              </a:spcBef>
              <a:buFont typeface="+mj-lt"/>
              <a:buAutoNum type="alphaLcParenR"/>
              <a:tabLst>
                <a:tab pos="1744980" algn="l"/>
                <a:tab pos="2804160" algn="l"/>
                <a:tab pos="3567429" algn="l"/>
                <a:tab pos="4422775" algn="l"/>
                <a:tab pos="5142230" algn="l"/>
                <a:tab pos="5704840" algn="l"/>
                <a:tab pos="7326630" algn="l"/>
                <a:tab pos="8725535" algn="l"/>
                <a:tab pos="9624695" algn="l"/>
                <a:tab pos="9982835" algn="l"/>
              </a:tabLst>
            </a:pPr>
            <a:r>
              <a:rPr sz="2000" dirty="0"/>
              <a:t>If Bob has public key YB=3 and Alice chose the random integer  k=2, what is the ciphertext of M=30?</a:t>
            </a:r>
            <a:endParaRPr lang="en-US" sz="2000" dirty="0"/>
          </a:p>
          <a:p>
            <a:pPr marL="0" marR="18415" indent="0">
              <a:lnSpc>
                <a:spcPct val="100000"/>
              </a:lnSpc>
              <a:spcBef>
                <a:spcPts val="105"/>
              </a:spcBef>
              <a:buNone/>
              <a:tabLst>
                <a:tab pos="1744980" algn="l"/>
                <a:tab pos="2804160" algn="l"/>
                <a:tab pos="3567429" algn="l"/>
                <a:tab pos="4422775" algn="l"/>
                <a:tab pos="5142230" algn="l"/>
                <a:tab pos="5704840" algn="l"/>
                <a:tab pos="7326630" algn="l"/>
                <a:tab pos="8725535" algn="l"/>
                <a:tab pos="9624695" algn="l"/>
                <a:tab pos="9982835" algn="l"/>
              </a:tabLst>
            </a:pPr>
            <a:endParaRPr lang="en-US" sz="2000" dirty="0"/>
          </a:p>
          <a:p>
            <a:pPr marL="457200" marR="18415" indent="-457200">
              <a:lnSpc>
                <a:spcPct val="100000"/>
              </a:lnSpc>
              <a:spcBef>
                <a:spcPts val="105"/>
              </a:spcBef>
              <a:buFont typeface="+mj-lt"/>
              <a:buAutoNum type="alphaLcParenR"/>
              <a:tabLst>
                <a:tab pos="1744980" algn="l"/>
                <a:tab pos="2804160" algn="l"/>
                <a:tab pos="3567429" algn="l"/>
                <a:tab pos="4422775" algn="l"/>
                <a:tab pos="5142230" algn="l"/>
                <a:tab pos="5704840" algn="l"/>
                <a:tab pos="7326630" algn="l"/>
                <a:tab pos="8725535" algn="l"/>
                <a:tab pos="9624695" algn="l"/>
                <a:tab pos="9982835" algn="l"/>
              </a:tabLst>
            </a:pPr>
            <a:r>
              <a:rPr sz="2000" dirty="0"/>
              <a:t>If Alice now chooses a different value of k so that the encoding  of M=30 is C=(59, C2), what is the integer C2?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494146" y="6448280"/>
            <a:ext cx="120078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IN" spc="-10"/>
              <a:t>BCSE309L-M3-L3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507978" y="6473883"/>
            <a:ext cx="15240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IN" smtClean="0"/>
              <a:pPr marL="38100">
                <a:lnSpc>
                  <a:spcPts val="1410"/>
                </a:lnSpc>
              </a:pPr>
              <a:t>5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14100-5490-E743-B86D-6B2B9BD39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33" y="838201"/>
            <a:ext cx="8719713" cy="58299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82956"/>
            <a:ext cx="800099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Elliptic Curve Cryptography (ECC)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52401" y="1066800"/>
            <a:ext cx="11627840" cy="22935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Majority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public-key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cryptography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either </a:t>
            </a:r>
            <a:r>
              <a:rPr sz="2400" dirty="0">
                <a:latin typeface="Times New Roman"/>
                <a:cs typeface="Times New Roman"/>
              </a:rPr>
              <a:t> integer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polynomial</a:t>
            </a:r>
            <a:r>
              <a:rPr sz="2400" dirty="0">
                <a:latin typeface="Times New Roman"/>
                <a:cs typeface="Times New Roman"/>
              </a:rPr>
              <a:t> arithmetic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numbers/polynomials</a:t>
            </a:r>
            <a:r>
              <a:rPr lang="en-US" sz="2400" dirty="0">
                <a:latin typeface="Times New Roman"/>
                <a:cs typeface="Times New Roman"/>
              </a:rPr>
              <a:t> imposing </a:t>
            </a:r>
            <a:r>
              <a:rPr sz="2400" dirty="0">
                <a:latin typeface="Times New Roman"/>
                <a:cs typeface="Times New Roman"/>
              </a:rPr>
              <a:t>a significant </a:t>
            </a:r>
            <a:r>
              <a:rPr sz="2400" spc="-5" dirty="0">
                <a:latin typeface="Times New Roman"/>
                <a:cs typeface="Times New Roman"/>
              </a:rPr>
              <a:t>load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storing </a:t>
            </a:r>
            <a:r>
              <a:rPr sz="2400" dirty="0">
                <a:latin typeface="Times New Roman"/>
                <a:cs typeface="Times New Roman"/>
              </a:rPr>
              <a:t>and processing keys 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lang="en-US" sz="2400" dirty="0">
                <a:latin typeface="Times New Roman"/>
                <a:cs typeface="Times New Roman"/>
              </a:rPr>
              <a:t>. E</a:t>
            </a:r>
            <a:r>
              <a:rPr sz="2400" dirty="0">
                <a:latin typeface="Times New Roman"/>
                <a:cs typeface="Times New Roman"/>
              </a:rPr>
              <a:t>lliptic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</a:t>
            </a:r>
            <a:r>
              <a:rPr lang="en-US" sz="2400" dirty="0">
                <a:latin typeface="Times New Roman"/>
                <a:cs typeface="Times New Roman"/>
              </a:rPr>
              <a:t> o</a:t>
            </a:r>
            <a:r>
              <a:rPr sz="2400" spc="-10" dirty="0">
                <a:latin typeface="Times New Roman"/>
                <a:cs typeface="Times New Roman"/>
              </a:rPr>
              <a:t>ffers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same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sizes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12700" marR="5080">
              <a:spcBef>
                <a:spcPts val="105"/>
              </a:spcBef>
              <a:tabLst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Applications: small</a:t>
            </a:r>
            <a:r>
              <a:rPr lang="en-US" sz="2400" spc="10" dirty="0">
                <a:latin typeface="Times New Roman"/>
                <a:cs typeface="Times New Roman"/>
              </a:rPr>
              <a:t> devices with </a:t>
            </a:r>
            <a:r>
              <a:rPr lang="en-US" sz="2400" spc="-5" dirty="0">
                <a:latin typeface="Times New Roman"/>
                <a:cs typeface="Times New Roman"/>
              </a:rPr>
              <a:t>limited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storage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computational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power like </a:t>
            </a:r>
            <a:r>
              <a:rPr lang="en-US" sz="2400" spc="-20" dirty="0">
                <a:latin typeface="Times New Roman"/>
                <a:cs typeface="Times New Roman"/>
              </a:rPr>
              <a:t>Wireless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communication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devices &amp; smart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cards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/>
              <p:cNvSpPr txBox="1"/>
              <p:nvPr/>
            </p:nvSpPr>
            <p:spPr>
              <a:xfrm>
                <a:off x="171450" y="3150364"/>
                <a:ext cx="11887199" cy="3785973"/>
              </a:xfrm>
              <a:prstGeom prst="rect">
                <a:avLst/>
              </a:prstGeom>
            </p:spPr>
            <p:txBody>
              <a:bodyPr vert="horz" wrap="square" lIns="0" tIns="59690" rIns="0" bIns="0" rtlCol="0">
                <a:spAutoFit/>
              </a:bodyPr>
              <a:lstStyle/>
              <a:p>
                <a:pPr marL="25400" marR="17780">
                  <a:lnSpc>
                    <a:spcPts val="3030"/>
                  </a:lnSpc>
                  <a:spcBef>
                    <a:spcPts val="470"/>
                  </a:spcBef>
                  <a:tabLst>
                    <a:tab pos="367665" algn="l"/>
                    <a:tab pos="368300" algn="l"/>
                    <a:tab pos="941069" algn="l"/>
                    <a:tab pos="2065655" algn="l"/>
                    <a:tab pos="2994025" algn="l"/>
                    <a:tab pos="3371850" algn="l"/>
                    <a:tab pos="4577715" algn="l"/>
                    <a:tab pos="5071745" algn="l"/>
                    <a:tab pos="5545455" algn="l"/>
                    <a:tab pos="6908165" algn="l"/>
                    <a:tab pos="7324090" algn="l"/>
                    <a:tab pos="7996555" algn="l"/>
                    <a:tab pos="9417050" algn="l"/>
                    <a:tab pos="9733915" algn="l"/>
                    <a:tab pos="10148570" algn="l"/>
                    <a:tab pos="10534015" algn="l"/>
                  </a:tabLst>
                </a:pPr>
                <a:r>
                  <a:rPr lang="en-IN" sz="2400" dirty="0">
                    <a:latin typeface="Times New Roman"/>
                    <a:cs typeface="Times New Roman"/>
                  </a:rPr>
                  <a:t>Real Elliptic Curves: An elliptic curve is a set of points that satisfies the following equation: </a:t>
                </a:r>
              </a:p>
              <a:p>
                <a:pPr marL="25400" marR="17780">
                  <a:lnSpc>
                    <a:spcPts val="3030"/>
                  </a:lnSpc>
                  <a:spcBef>
                    <a:spcPts val="470"/>
                  </a:spcBef>
                  <a:tabLst>
                    <a:tab pos="367665" algn="l"/>
                    <a:tab pos="368300" algn="l"/>
                    <a:tab pos="941069" algn="l"/>
                    <a:tab pos="2065655" algn="l"/>
                    <a:tab pos="2994025" algn="l"/>
                    <a:tab pos="3371850" algn="l"/>
                    <a:tab pos="4577715" algn="l"/>
                    <a:tab pos="5071745" algn="l"/>
                    <a:tab pos="5545455" algn="l"/>
                    <a:tab pos="6908165" algn="l"/>
                    <a:tab pos="7324090" algn="l"/>
                    <a:tab pos="7996555" algn="l"/>
                    <a:tab pos="9417050" algn="l"/>
                    <a:tab pos="9733915" algn="l"/>
                    <a:tab pos="10148570" algn="l"/>
                    <a:tab pos="10534015" algn="l"/>
                  </a:tabLst>
                </a:pPr>
                <a:r>
                  <a:rPr lang="en-IN" sz="2400" dirty="0">
                    <a:latin typeface="Times New Roman"/>
                    <a:cs typeface="Times New Roman"/>
                  </a:rPr>
                  <a:t>y2 = x3 + ax + b and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cs typeface="Times New Roman"/>
                          </a:rPr>
                          <m:t>a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pt-BR" sz="240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/>
                          </a:rPr>
                          <m:t>27</m:t>
                        </m:r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cs typeface="Times New Roman"/>
                          </a:rPr>
                          <m:t>b</m:t>
                        </m:r>
                      </m:e>
                      <m:sup>
                        <m:r>
                          <a:rPr lang="pt-BR" sz="240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pt-BR" sz="2400">
                        <a:latin typeface="Cambria Math" panose="02040503050406030204" pitchFamily="18" charset="0"/>
                        <a:cs typeface="Times New Roman"/>
                      </a:rPr>
                      <m:t>≠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endParaRPr lang="en-IN" sz="2400" dirty="0">
                  <a:latin typeface="Times New Roman"/>
                  <a:cs typeface="Times New Roman"/>
                </a:endParaRPr>
              </a:p>
              <a:p>
                <a:pPr marL="25400" marR="17780">
                  <a:lnSpc>
                    <a:spcPts val="3030"/>
                  </a:lnSpc>
                  <a:spcBef>
                    <a:spcPts val="470"/>
                  </a:spcBef>
                  <a:tabLst>
                    <a:tab pos="367665" algn="l"/>
                    <a:tab pos="368300" algn="l"/>
                    <a:tab pos="941069" algn="l"/>
                    <a:tab pos="2065655" algn="l"/>
                    <a:tab pos="2994025" algn="l"/>
                    <a:tab pos="3371850" algn="l"/>
                    <a:tab pos="4577715" algn="l"/>
                    <a:tab pos="5071745" algn="l"/>
                    <a:tab pos="5545455" algn="l"/>
                    <a:tab pos="6908165" algn="l"/>
                    <a:tab pos="7324090" algn="l"/>
                    <a:tab pos="7996555" algn="l"/>
                    <a:tab pos="9417050" algn="l"/>
                    <a:tab pos="9733915" algn="l"/>
                    <a:tab pos="10148570" algn="l"/>
                    <a:tab pos="10534015" algn="l"/>
                  </a:tabLst>
                </a:pPr>
                <a:r>
                  <a:rPr lang="en-IN" sz="2400" dirty="0">
                    <a:latin typeface="Times New Roman"/>
                    <a:cs typeface="Times New Roman"/>
                  </a:rPr>
                  <a:t>Finite Elliptic Curves: An elliptic curve is a set of points that satisfies the following equation: </a:t>
                </a:r>
              </a:p>
              <a:p>
                <a:pPr marL="25400" marR="17780">
                  <a:lnSpc>
                    <a:spcPts val="3030"/>
                  </a:lnSpc>
                  <a:spcBef>
                    <a:spcPts val="470"/>
                  </a:spcBef>
                  <a:tabLst>
                    <a:tab pos="367665" algn="l"/>
                    <a:tab pos="368300" algn="l"/>
                    <a:tab pos="941069" algn="l"/>
                    <a:tab pos="2065655" algn="l"/>
                    <a:tab pos="2994025" algn="l"/>
                    <a:tab pos="3371850" algn="l"/>
                    <a:tab pos="4577715" algn="l"/>
                    <a:tab pos="5071745" algn="l"/>
                    <a:tab pos="5545455" algn="l"/>
                    <a:tab pos="6908165" algn="l"/>
                    <a:tab pos="7324090" algn="l"/>
                    <a:tab pos="7996555" algn="l"/>
                    <a:tab pos="9417050" algn="l"/>
                    <a:tab pos="9733915" algn="l"/>
                    <a:tab pos="10148570" algn="l"/>
                    <a:tab pos="10534015" algn="l"/>
                  </a:tabLst>
                </a:pPr>
                <a:r>
                  <a:rPr lang="en-IN" sz="2400" dirty="0">
                    <a:latin typeface="Times New Roman"/>
                    <a:cs typeface="Times New Roman"/>
                  </a:rPr>
                  <a:t>y2 mod p = (x3 + ax + b) mod p and (4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cs typeface="Times New Roman"/>
                          </a:rPr>
                          <m:t>a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pt-BR" sz="240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/>
                          </a:rPr>
                          <m:t>27</m:t>
                        </m:r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cs typeface="Times New Roman"/>
                          </a:rPr>
                          <m:t>b</m:t>
                        </m:r>
                      </m:e>
                      <m:sup>
                        <m:r>
                          <a:rPr lang="pt-BR" sz="240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) 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𝑚𝑜𝑑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𝑝</m:t>
                    </m:r>
                    <m:r>
                      <a:rPr lang="pt-BR" sz="2400">
                        <a:latin typeface="Cambria Math" panose="02040503050406030204" pitchFamily="18" charset="0"/>
                        <a:cs typeface="Times New Roman"/>
                      </a:rPr>
                      <m:t>≠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endParaRPr lang="en-IN" sz="2400" dirty="0">
                  <a:latin typeface="Times New Roman"/>
                  <a:cs typeface="Times New Roman"/>
                </a:endParaRPr>
              </a:p>
              <a:p>
                <a:pPr marL="25400" marR="17780">
                  <a:lnSpc>
                    <a:spcPts val="3030"/>
                  </a:lnSpc>
                  <a:spcBef>
                    <a:spcPts val="470"/>
                  </a:spcBef>
                  <a:tabLst>
                    <a:tab pos="367665" algn="l"/>
                    <a:tab pos="368300" algn="l"/>
                    <a:tab pos="941069" algn="l"/>
                    <a:tab pos="2065655" algn="l"/>
                    <a:tab pos="2994025" algn="l"/>
                    <a:tab pos="3371850" algn="l"/>
                    <a:tab pos="4577715" algn="l"/>
                    <a:tab pos="5071745" algn="l"/>
                    <a:tab pos="5545455" algn="l"/>
                    <a:tab pos="6908165" algn="l"/>
                    <a:tab pos="7324090" algn="l"/>
                    <a:tab pos="7996555" algn="l"/>
                    <a:tab pos="9417050" algn="l"/>
                    <a:tab pos="9733915" algn="l"/>
                    <a:tab pos="10148570" algn="l"/>
                    <a:tab pos="10534015" algn="l"/>
                  </a:tabLst>
                </a:pPr>
                <a:endParaRPr lang="en-IN" sz="2400" dirty="0">
                  <a:latin typeface="Times New Roman"/>
                  <a:cs typeface="Times New Roman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2400" spc="-5" dirty="0">
                    <a:latin typeface="Times New Roman"/>
                    <a:cs typeface="Times New Roman"/>
                  </a:rPr>
                  <a:t>* If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P=(</a:t>
                </a:r>
                <a:r>
                  <a:rPr lang="en-US" sz="2400" dirty="0" err="1">
                    <a:latin typeface="Times New Roman"/>
                    <a:cs typeface="Times New Roman"/>
                  </a:rPr>
                  <a:t>x</a:t>
                </a:r>
                <a:r>
                  <a:rPr lang="en-US" sz="2400" baseline="-21021" dirty="0" err="1">
                    <a:latin typeface="Times New Roman"/>
                    <a:cs typeface="Times New Roman"/>
                  </a:rPr>
                  <a:t>p</a:t>
                </a:r>
                <a:r>
                  <a:rPr lang="en-US" sz="2400" dirty="0">
                    <a:latin typeface="Times New Roman"/>
                    <a:cs typeface="Times New Roman"/>
                  </a:rPr>
                  <a:t>, </a:t>
                </a:r>
                <a:r>
                  <a:rPr lang="en-US" sz="2400" dirty="0" err="1">
                    <a:latin typeface="Times New Roman"/>
                    <a:cs typeface="Times New Roman"/>
                  </a:rPr>
                  <a:t>y</a:t>
                </a:r>
                <a:r>
                  <a:rPr lang="en-US" sz="2400" baseline="-21021" dirty="0" err="1">
                    <a:latin typeface="Times New Roman"/>
                    <a:cs typeface="Times New Roman"/>
                  </a:rPr>
                  <a:t>p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then</a:t>
                </a:r>
                <a:r>
                  <a:rPr lang="en-US" sz="24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–P=(</a:t>
                </a:r>
                <a:r>
                  <a:rPr lang="en-US" sz="2400" dirty="0" err="1">
                    <a:latin typeface="Times New Roman"/>
                    <a:cs typeface="Times New Roman"/>
                  </a:rPr>
                  <a:t>x</a:t>
                </a:r>
                <a:r>
                  <a:rPr lang="en-US" sz="2400" baseline="-21021" dirty="0" err="1">
                    <a:latin typeface="Times New Roman"/>
                    <a:cs typeface="Times New Roman"/>
                  </a:rPr>
                  <a:t>p</a:t>
                </a:r>
                <a:r>
                  <a:rPr lang="en-US" sz="2400" dirty="0">
                    <a:latin typeface="Times New Roman"/>
                    <a:cs typeface="Times New Roman"/>
                  </a:rPr>
                  <a:t>,-</a:t>
                </a:r>
                <a:r>
                  <a:rPr lang="en-US" sz="2400" dirty="0" err="1">
                    <a:latin typeface="Times New Roman"/>
                    <a:cs typeface="Times New Roman"/>
                  </a:rPr>
                  <a:t>y</a:t>
                </a:r>
                <a:r>
                  <a:rPr lang="en-US" sz="2400" baseline="-21021" dirty="0" err="1">
                    <a:latin typeface="Times New Roman"/>
                    <a:cs typeface="Times New Roman"/>
                  </a:rPr>
                  <a:t>p</a:t>
                </a:r>
                <a:r>
                  <a:rPr lang="en-US" sz="2400" dirty="0">
                    <a:latin typeface="Times New Roman"/>
                    <a:cs typeface="Times New Roman"/>
                  </a:rPr>
                  <a:t>).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63500">
                  <a:lnSpc>
                    <a:spcPct val="100000"/>
                  </a:lnSpc>
                </a:pPr>
                <a:r>
                  <a:rPr lang="en-US" sz="2400" spc="-5" dirty="0">
                    <a:latin typeface="Times New Roman"/>
                    <a:cs typeface="Times New Roman"/>
                  </a:rPr>
                  <a:t>Example:</a:t>
                </a:r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Compute</a:t>
                </a:r>
                <a:r>
                  <a:rPr lang="en-US" sz="2400" spc="1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–P</a:t>
                </a:r>
                <a:r>
                  <a:rPr lang="en-US" sz="2400" spc="-10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on </a:t>
                </a:r>
                <a:r>
                  <a:rPr lang="en-US" sz="2400" dirty="0">
                    <a:latin typeface="Times New Roman"/>
                    <a:cs typeface="Times New Roman"/>
                  </a:rPr>
                  <a:t>the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elliptic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curve </a:t>
                </a:r>
                <a:r>
                  <a:rPr lang="en-US" sz="2400" dirty="0">
                    <a:latin typeface="Times New Roman"/>
                    <a:cs typeface="Times New Roman"/>
                  </a:rPr>
                  <a:t>E</a:t>
                </a:r>
                <a:r>
                  <a:rPr lang="en-US" sz="2400" baseline="-21021" dirty="0">
                    <a:latin typeface="Times New Roman"/>
                    <a:cs typeface="Times New Roman"/>
                  </a:rPr>
                  <a:t>23</a:t>
                </a:r>
                <a:r>
                  <a:rPr lang="en-US" sz="2400" dirty="0">
                    <a:latin typeface="Times New Roman"/>
                    <a:cs typeface="Times New Roman"/>
                  </a:rPr>
                  <a:t>(1,1)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if</a:t>
                </a:r>
                <a:r>
                  <a:rPr lang="en-US" sz="2400" dirty="0">
                    <a:latin typeface="Times New Roman"/>
                    <a:cs typeface="Times New Roman"/>
                  </a:rPr>
                  <a:t> P=(13,7).</a:t>
                </a:r>
              </a:p>
              <a:p>
                <a:pPr marL="63500">
                  <a:lnSpc>
                    <a:spcPct val="100000"/>
                  </a:lnSpc>
                </a:pPr>
                <a:r>
                  <a:rPr lang="en-US" sz="2400" spc="-5" dirty="0">
                    <a:latin typeface="Times New Roman"/>
                    <a:cs typeface="Times New Roman"/>
                  </a:rPr>
                  <a:t>-P</a:t>
                </a:r>
                <a:r>
                  <a:rPr lang="en-US" sz="2400" spc="-114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=</a:t>
                </a:r>
                <a:r>
                  <a:rPr lang="en-US" sz="24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(13,</a:t>
                </a:r>
                <a:r>
                  <a:rPr lang="en-US" sz="24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-7)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=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(13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mod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23,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-7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 mod</a:t>
                </a:r>
                <a:r>
                  <a:rPr lang="en-US" sz="2400" dirty="0">
                    <a:latin typeface="Times New Roman"/>
                    <a:cs typeface="Times New Roman"/>
                  </a:rPr>
                  <a:t> 23)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=</a:t>
                </a:r>
                <a:r>
                  <a:rPr lang="en-US" sz="24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(13,</a:t>
                </a:r>
                <a:r>
                  <a:rPr lang="en-US" sz="24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16)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25400" marR="17780">
                  <a:lnSpc>
                    <a:spcPts val="3030"/>
                  </a:lnSpc>
                  <a:spcBef>
                    <a:spcPts val="470"/>
                  </a:spcBef>
                  <a:tabLst>
                    <a:tab pos="367665" algn="l"/>
                    <a:tab pos="368300" algn="l"/>
                    <a:tab pos="941069" algn="l"/>
                    <a:tab pos="2065655" algn="l"/>
                    <a:tab pos="2994025" algn="l"/>
                    <a:tab pos="3371850" algn="l"/>
                    <a:tab pos="4577715" algn="l"/>
                    <a:tab pos="5071745" algn="l"/>
                    <a:tab pos="5545455" algn="l"/>
                    <a:tab pos="6908165" algn="l"/>
                    <a:tab pos="7324090" algn="l"/>
                    <a:tab pos="7996555" algn="l"/>
                    <a:tab pos="9417050" algn="l"/>
                    <a:tab pos="9733915" algn="l"/>
                    <a:tab pos="10148570" algn="l"/>
                    <a:tab pos="10534015" algn="l"/>
                  </a:tabLst>
                </a:pPr>
                <a:endParaRPr lang="en-I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3150364"/>
                <a:ext cx="11887199" cy="3785973"/>
              </a:xfrm>
              <a:prstGeom prst="rect">
                <a:avLst/>
              </a:prstGeom>
              <a:blipFill>
                <a:blip r:embed="rId3"/>
                <a:stretch>
                  <a:fillRect l="-1333" t="-1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4B7DF19-98DF-137A-0123-1DCE49B717CB}"/>
              </a:ext>
            </a:extLst>
          </p:cNvPr>
          <p:cNvSpPr txBox="1"/>
          <p:nvPr/>
        </p:nvSpPr>
        <p:spPr>
          <a:xfrm>
            <a:off x="6705600" y="5163919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https://youtu.be/EWouocApQYk?si=-1Tvqc4rkr-l28Tg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795B0-AE2D-878F-BE9E-486F83CBF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" y="0"/>
            <a:ext cx="11777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7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F94C6-46E1-59FF-87D8-4A2D04F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78"/>
          <a:stretch/>
        </p:blipFill>
        <p:spPr>
          <a:xfrm>
            <a:off x="1676400" y="0"/>
            <a:ext cx="9220200" cy="68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4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903F6C-61A2-9866-CB66-CFA2CA38E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2"/>
          <a:stretch/>
        </p:blipFill>
        <p:spPr>
          <a:xfrm>
            <a:off x="1447799" y="-1"/>
            <a:ext cx="100767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1534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MT</vt:lpstr>
      <vt:lpstr>Calibri</vt:lpstr>
      <vt:lpstr>Cambria Math</vt:lpstr>
      <vt:lpstr>Times New Roman</vt:lpstr>
      <vt:lpstr>Office Theme</vt:lpstr>
      <vt:lpstr>RSA Encryption and Decryption</vt:lpstr>
      <vt:lpstr>Practice Problems</vt:lpstr>
      <vt:lpstr>ElGamal Message Exchange … Contd.</vt:lpstr>
      <vt:lpstr>ElGamal Example</vt:lpstr>
      <vt:lpstr>Practice Problems</vt:lpstr>
      <vt:lpstr>Elliptic Curve Cryptography (ECC)</vt:lpstr>
      <vt:lpstr>PowerPoint Presentation</vt:lpstr>
      <vt:lpstr>PowerPoint Presentation</vt:lpstr>
      <vt:lpstr>PowerPoint Presentation</vt:lpstr>
      <vt:lpstr>Practice Questions</vt:lpstr>
      <vt:lpstr>Diffie-Hellman</vt:lpstr>
      <vt:lpstr>Diffie-Hellman – Multiparty Computation</vt:lpstr>
      <vt:lpstr>Practice Problems</vt:lpstr>
      <vt:lpstr>Man-in-the-Middle Attack.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cp:lastModifiedBy>Aastha Kumar</cp:lastModifiedBy>
  <cp:revision>3</cp:revision>
  <dcterms:created xsi:type="dcterms:W3CDTF">2024-03-24T08:54:55Z</dcterms:created>
  <dcterms:modified xsi:type="dcterms:W3CDTF">2024-05-17T06:12:18Z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2024-03-24T00:00:00Z</vt:filetime>
  </property>
</Properties>
</file>