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72" r:id="rId3"/>
    <p:sldId id="262" r:id="rId4"/>
    <p:sldId id="269" r:id="rId5"/>
    <p:sldId id="259" r:id="rId6"/>
    <p:sldId id="267" r:id="rId7"/>
    <p:sldId id="274" r:id="rId8"/>
    <p:sldId id="275" r:id="rId9"/>
    <p:sldId id="276" r:id="rId10"/>
    <p:sldId id="277" r:id="rId11"/>
    <p:sldId id="278" r:id="rId12"/>
    <p:sldId id="264" r:id="rId13"/>
    <p:sldId id="279" r:id="rId14"/>
    <p:sldId id="280" r:id="rId15"/>
    <p:sldId id="281" r:id="rId16"/>
    <p:sldId id="282" r:id="rId17"/>
    <p:sldId id="258" r:id="rId18"/>
    <p:sldId id="261" r:id="rId19"/>
    <p:sldId id="296" r:id="rId20"/>
    <p:sldId id="26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11" r:id="rId29"/>
    <p:sldId id="312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DFA0C299-2A23-41A2-B515-13342A0B86BF}"/>
    <pc:docChg chg="undo redo custSel addSld delSld modSld sldOrd">
      <pc:chgData name="Aastha Kumar" userId="f94225b3-263d-47de-91f3-c17c89a7eef3" providerId="ADAL" clId="{DFA0C299-2A23-41A2-B515-13342A0B86BF}" dt="2024-05-17T19:59:25.947" v="480" actId="47"/>
      <pc:docMkLst>
        <pc:docMk/>
      </pc:docMkLst>
      <pc:sldChg chg="addSp delSp modSp mod">
        <pc:chgData name="Aastha Kumar" userId="f94225b3-263d-47de-91f3-c17c89a7eef3" providerId="ADAL" clId="{DFA0C299-2A23-41A2-B515-13342A0B86BF}" dt="2024-05-17T12:55:25.052" v="251" actId="1076"/>
        <pc:sldMkLst>
          <pc:docMk/>
          <pc:sldMk cId="0" sldId="259"/>
        </pc:sldMkLst>
        <pc:spChg chg="mod">
          <ac:chgData name="Aastha Kumar" userId="f94225b3-263d-47de-91f3-c17c89a7eef3" providerId="ADAL" clId="{DFA0C299-2A23-41A2-B515-13342A0B86BF}" dt="2024-05-17T12:46:31.090" v="91" actId="1076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Aastha Kumar" userId="f94225b3-263d-47de-91f3-c17c89a7eef3" providerId="ADAL" clId="{DFA0C299-2A23-41A2-B515-13342A0B86BF}" dt="2024-05-17T12:55:25.052" v="251" actId="1076"/>
          <ac:spMkLst>
            <pc:docMk/>
            <pc:sldMk cId="0" sldId="259"/>
            <ac:spMk id="9" creationId="{00000000-0000-0000-0000-000000000000}"/>
          </ac:spMkLst>
        </pc:spChg>
        <pc:picChg chg="add mod">
          <ac:chgData name="Aastha Kumar" userId="f94225b3-263d-47de-91f3-c17c89a7eef3" providerId="ADAL" clId="{DFA0C299-2A23-41A2-B515-13342A0B86BF}" dt="2024-05-17T12:49:41.126" v="94" actId="1076"/>
          <ac:picMkLst>
            <pc:docMk/>
            <pc:sldMk cId="0" sldId="259"/>
            <ac:picMk id="4" creationId="{00000000-0000-0000-0000-000000000000}"/>
          </ac:picMkLst>
        </pc:picChg>
        <pc:picChg chg="del">
          <ac:chgData name="Aastha Kumar" userId="f94225b3-263d-47de-91f3-c17c89a7eef3" providerId="ADAL" clId="{DFA0C299-2A23-41A2-B515-13342A0B86BF}" dt="2024-05-17T12:45:52.429" v="85" actId="478"/>
          <ac:picMkLst>
            <pc:docMk/>
            <pc:sldMk cId="0" sldId="259"/>
            <ac:picMk id="5" creationId="{00000000-0000-0000-0000-000000000000}"/>
          </ac:picMkLst>
        </pc:picChg>
      </pc:sldChg>
      <pc:sldChg chg="modSp mod">
        <pc:chgData name="Aastha Kumar" userId="f94225b3-263d-47de-91f3-c17c89a7eef3" providerId="ADAL" clId="{DFA0C299-2A23-41A2-B515-13342A0B86BF}" dt="2024-05-17T12:23:29.928" v="72" actId="6549"/>
        <pc:sldMkLst>
          <pc:docMk/>
          <pc:sldMk cId="0" sldId="260"/>
        </pc:sldMkLst>
        <pc:spChg chg="mod">
          <ac:chgData name="Aastha Kumar" userId="f94225b3-263d-47de-91f3-c17c89a7eef3" providerId="ADAL" clId="{DFA0C299-2A23-41A2-B515-13342A0B86BF}" dt="2024-05-17T12:23:29.928" v="72" actId="6549"/>
          <ac:spMkLst>
            <pc:docMk/>
            <pc:sldMk cId="0" sldId="260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DFA0C299-2A23-41A2-B515-13342A0B86BF}" dt="2024-05-17T12:55:27.669" v="252" actId="47"/>
        <pc:sldMkLst>
          <pc:docMk/>
          <pc:sldMk cId="0" sldId="263"/>
        </pc:sldMkLst>
        <pc:spChg chg="del mod">
          <ac:chgData name="Aastha Kumar" userId="f94225b3-263d-47de-91f3-c17c89a7eef3" providerId="ADAL" clId="{DFA0C299-2A23-41A2-B515-13342A0B86BF}" dt="2024-05-17T12:53:29.125" v="158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Aastha Kumar" userId="f94225b3-263d-47de-91f3-c17c89a7eef3" providerId="ADAL" clId="{DFA0C299-2A23-41A2-B515-13342A0B86BF}" dt="2024-05-17T12:53:29.125" v="156"/>
          <ac:spMkLst>
            <pc:docMk/>
            <pc:sldMk cId="0" sldId="263"/>
            <ac:spMk id="8" creationId="{00000000-0000-0000-0000-000000000000}"/>
          </ac:spMkLst>
        </pc:spChg>
        <pc:spChg chg="del mod">
          <ac:chgData name="Aastha Kumar" userId="f94225b3-263d-47de-91f3-c17c89a7eef3" providerId="ADAL" clId="{DFA0C299-2A23-41A2-B515-13342A0B86BF}" dt="2024-05-17T12:53:29.125" v="154" actId="21"/>
          <ac:spMkLst>
            <pc:docMk/>
            <pc:sldMk cId="0" sldId="263"/>
            <ac:spMk id="9" creationId="{00000000-0000-0000-0000-000000000000}"/>
          </ac:spMkLst>
        </pc:spChg>
      </pc:sldChg>
      <pc:sldChg chg="del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266"/>
        </pc:sldMkLst>
      </pc:sldChg>
      <pc:sldChg chg="del">
        <pc:chgData name="Aastha Kumar" userId="f94225b3-263d-47de-91f3-c17c89a7eef3" providerId="ADAL" clId="{DFA0C299-2A23-41A2-B515-13342A0B86BF}" dt="2024-05-16T19:07:14.349" v="8" actId="47"/>
        <pc:sldMkLst>
          <pc:docMk/>
          <pc:sldMk cId="0" sldId="268"/>
        </pc:sldMkLst>
      </pc:sldChg>
      <pc:sldChg chg="modSp del mod">
        <pc:chgData name="Aastha Kumar" userId="f94225b3-263d-47de-91f3-c17c89a7eef3" providerId="ADAL" clId="{DFA0C299-2A23-41A2-B515-13342A0B86BF}" dt="2024-05-17T13:01:43.621" v="292" actId="47"/>
        <pc:sldMkLst>
          <pc:docMk/>
          <pc:sldMk cId="0" sldId="270"/>
        </pc:sldMkLst>
        <pc:spChg chg="mod">
          <ac:chgData name="Aastha Kumar" userId="f94225b3-263d-47de-91f3-c17c89a7eef3" providerId="ADAL" clId="{DFA0C299-2A23-41A2-B515-13342A0B86BF}" dt="2024-05-17T13:01:16.650" v="285" actId="21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DFA0C299-2A23-41A2-B515-13342A0B86BF}" dt="2024-05-17T12:27:16.763" v="84" actId="47"/>
        <pc:sldMkLst>
          <pc:docMk/>
          <pc:sldMk cId="0" sldId="271"/>
        </pc:sldMkLst>
      </pc:sldChg>
      <pc:sldChg chg="modSp mod">
        <pc:chgData name="Aastha Kumar" userId="f94225b3-263d-47de-91f3-c17c89a7eef3" providerId="ADAL" clId="{DFA0C299-2A23-41A2-B515-13342A0B86BF}" dt="2024-05-17T12:24:08.093" v="83" actId="20577"/>
        <pc:sldMkLst>
          <pc:docMk/>
          <pc:sldMk cId="2764861396" sldId="272"/>
        </pc:sldMkLst>
        <pc:spChg chg="mod">
          <ac:chgData name="Aastha Kumar" userId="f94225b3-263d-47de-91f3-c17c89a7eef3" providerId="ADAL" clId="{DFA0C299-2A23-41A2-B515-13342A0B86BF}" dt="2024-05-17T12:24:08.093" v="83" actId="20577"/>
          <ac:spMkLst>
            <pc:docMk/>
            <pc:sldMk cId="2764861396" sldId="272"/>
            <ac:spMk id="10" creationId="{00000000-0000-0000-0000-000000000000}"/>
          </ac:spMkLst>
        </pc:spChg>
      </pc:sldChg>
      <pc:sldChg chg="delSp del mod">
        <pc:chgData name="Aastha Kumar" userId="f94225b3-263d-47de-91f3-c17c89a7eef3" providerId="ADAL" clId="{DFA0C299-2A23-41A2-B515-13342A0B86BF}" dt="2024-05-17T12:46:38.089" v="92" actId="47"/>
        <pc:sldMkLst>
          <pc:docMk/>
          <pc:sldMk cId="0" sldId="273"/>
        </pc:sldMkLst>
        <pc:picChg chg="del">
          <ac:chgData name="Aastha Kumar" userId="f94225b3-263d-47de-91f3-c17c89a7eef3" providerId="ADAL" clId="{DFA0C299-2A23-41A2-B515-13342A0B86BF}" dt="2024-05-17T12:45:55.868" v="86" actId="21"/>
          <ac:picMkLst>
            <pc:docMk/>
            <pc:sldMk cId="0" sldId="273"/>
            <ac:picMk id="4" creationId="{00000000-0000-0000-0000-000000000000}"/>
          </ac:picMkLst>
        </pc:picChg>
      </pc:sldChg>
      <pc:sldChg chg="modSp mod">
        <pc:chgData name="Aastha Kumar" userId="f94225b3-263d-47de-91f3-c17c89a7eef3" providerId="ADAL" clId="{DFA0C299-2A23-41A2-B515-13342A0B86BF}" dt="2024-05-17T13:01:39.615" v="291" actId="1076"/>
        <pc:sldMkLst>
          <pc:docMk/>
          <pc:sldMk cId="0" sldId="274"/>
        </pc:sldMkLst>
        <pc:spChg chg="mod">
          <ac:chgData name="Aastha Kumar" userId="f94225b3-263d-47de-91f3-c17c89a7eef3" providerId="ADAL" clId="{DFA0C299-2A23-41A2-B515-13342A0B86BF}" dt="2024-05-17T13:01:39.615" v="291" actId="1076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3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4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5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6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7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8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89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90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91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92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93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94"/>
        </pc:sldMkLst>
      </pc:sldChg>
      <pc:sldChg chg="del">
        <pc:chgData name="Aastha Kumar" userId="f94225b3-263d-47de-91f3-c17c89a7eef3" providerId="ADAL" clId="{DFA0C299-2A23-41A2-B515-13342A0B86BF}" dt="2024-05-17T11:25:09.555" v="9" actId="2696"/>
        <pc:sldMkLst>
          <pc:docMk/>
          <pc:sldMk cId="0" sldId="295"/>
        </pc:sldMkLst>
      </pc:sldChg>
      <pc:sldChg chg="modSp mod">
        <pc:chgData name="Aastha Kumar" userId="f94225b3-263d-47de-91f3-c17c89a7eef3" providerId="ADAL" clId="{DFA0C299-2A23-41A2-B515-13342A0B86BF}" dt="2024-05-17T13:05:16.141" v="333" actId="20577"/>
        <pc:sldMkLst>
          <pc:docMk/>
          <pc:sldMk cId="0" sldId="296"/>
        </pc:sldMkLst>
        <pc:spChg chg="mod">
          <ac:chgData name="Aastha Kumar" userId="f94225b3-263d-47de-91f3-c17c89a7eef3" providerId="ADAL" clId="{DFA0C299-2A23-41A2-B515-13342A0B86BF}" dt="2024-05-17T13:05:16.141" v="333" actId="20577"/>
          <ac:spMkLst>
            <pc:docMk/>
            <pc:sldMk cId="0" sldId="296"/>
            <ac:spMk id="3" creationId="{00000000-0000-0000-0000-000000000000}"/>
          </ac:spMkLst>
        </pc:spChg>
      </pc:sldChg>
      <pc:sldChg chg="delSp modSp mod">
        <pc:chgData name="Aastha Kumar" userId="f94225b3-263d-47de-91f3-c17c89a7eef3" providerId="ADAL" clId="{DFA0C299-2A23-41A2-B515-13342A0B86BF}" dt="2024-05-17T19:44:22.766" v="405" actId="478"/>
        <pc:sldMkLst>
          <pc:docMk/>
          <pc:sldMk cId="0" sldId="298"/>
        </pc:sldMkLst>
        <pc:spChg chg="mod">
          <ac:chgData name="Aastha Kumar" userId="f94225b3-263d-47de-91f3-c17c89a7eef3" providerId="ADAL" clId="{DFA0C299-2A23-41A2-B515-13342A0B86BF}" dt="2024-05-17T19:44:16.957" v="404" actId="6549"/>
          <ac:spMkLst>
            <pc:docMk/>
            <pc:sldMk cId="0" sldId="298"/>
            <ac:spMk id="3" creationId="{00000000-0000-0000-0000-000000000000}"/>
          </ac:spMkLst>
        </pc:spChg>
        <pc:spChg chg="del">
          <ac:chgData name="Aastha Kumar" userId="f94225b3-263d-47de-91f3-c17c89a7eef3" providerId="ADAL" clId="{DFA0C299-2A23-41A2-B515-13342A0B86BF}" dt="2024-05-17T19:44:22.766" v="405" actId="478"/>
          <ac:spMkLst>
            <pc:docMk/>
            <pc:sldMk cId="0" sldId="298"/>
            <ac:spMk id="5" creationId="{00000000-0000-0000-0000-000000000000}"/>
          </ac:spMkLst>
        </pc:spChg>
        <pc:spChg chg="del">
          <ac:chgData name="Aastha Kumar" userId="f94225b3-263d-47de-91f3-c17c89a7eef3" providerId="ADAL" clId="{DFA0C299-2A23-41A2-B515-13342A0B86BF}" dt="2024-05-17T19:44:22.766" v="405" actId="478"/>
          <ac:spMkLst>
            <pc:docMk/>
            <pc:sldMk cId="0" sldId="298"/>
            <ac:spMk id="6" creationId="{00000000-0000-0000-0000-000000000000}"/>
          </ac:spMkLst>
        </pc:spChg>
        <pc:spChg chg="del">
          <ac:chgData name="Aastha Kumar" userId="f94225b3-263d-47de-91f3-c17c89a7eef3" providerId="ADAL" clId="{DFA0C299-2A23-41A2-B515-13342A0B86BF}" dt="2024-05-17T19:44:22.766" v="405" actId="478"/>
          <ac:spMkLst>
            <pc:docMk/>
            <pc:sldMk cId="0" sldId="298"/>
            <ac:spMk id="7" creationId="{00000000-0000-0000-0000-000000000000}"/>
          </ac:spMkLst>
        </pc:spChg>
      </pc:sldChg>
      <pc:sldChg chg="ord">
        <pc:chgData name="Aastha Kumar" userId="f94225b3-263d-47de-91f3-c17c89a7eef3" providerId="ADAL" clId="{DFA0C299-2A23-41A2-B515-13342A0B86BF}" dt="2024-05-17T19:55:54.949" v="424"/>
        <pc:sldMkLst>
          <pc:docMk/>
          <pc:sldMk cId="0" sldId="302"/>
        </pc:sldMkLst>
      </pc:sldChg>
      <pc:sldChg chg="ord">
        <pc:chgData name="Aastha Kumar" userId="f94225b3-263d-47de-91f3-c17c89a7eef3" providerId="ADAL" clId="{DFA0C299-2A23-41A2-B515-13342A0B86BF}" dt="2024-05-17T19:55:57.944" v="426"/>
        <pc:sldMkLst>
          <pc:docMk/>
          <pc:sldMk cId="0" sldId="303"/>
        </pc:sldMkLst>
      </pc:sldChg>
      <pc:sldChg chg="del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04"/>
        </pc:sldMkLst>
      </pc:sldChg>
      <pc:sldChg chg="modSp del mod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05"/>
        </pc:sldMkLst>
        <pc:picChg chg="mod">
          <ac:chgData name="Aastha Kumar" userId="f94225b3-263d-47de-91f3-c17c89a7eef3" providerId="ADAL" clId="{DFA0C299-2A23-41A2-B515-13342A0B86BF}" dt="2024-05-17T19:49:12" v="409" actId="14100"/>
          <ac:picMkLst>
            <pc:docMk/>
            <pc:sldMk cId="0" sldId="305"/>
            <ac:picMk id="3" creationId="{00000000-0000-0000-0000-000000000000}"/>
          </ac:picMkLst>
        </pc:picChg>
      </pc:sldChg>
      <pc:sldChg chg="modSp del mod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06"/>
        </pc:sldMkLst>
        <pc:spChg chg="mod">
          <ac:chgData name="Aastha Kumar" userId="f94225b3-263d-47de-91f3-c17c89a7eef3" providerId="ADAL" clId="{DFA0C299-2A23-41A2-B515-13342A0B86BF}" dt="2024-05-17T19:48:55.894" v="406" actId="20577"/>
          <ac:spMkLst>
            <pc:docMk/>
            <pc:sldMk cId="0" sldId="306"/>
            <ac:spMk id="2" creationId="{00000000-0000-0000-0000-000000000000}"/>
          </ac:spMkLst>
        </pc:spChg>
      </pc:sldChg>
      <pc:sldChg chg="modSp del mod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07"/>
        </pc:sldMkLst>
        <pc:spChg chg="mod">
          <ac:chgData name="Aastha Kumar" userId="f94225b3-263d-47de-91f3-c17c89a7eef3" providerId="ADAL" clId="{DFA0C299-2A23-41A2-B515-13342A0B86BF}" dt="2024-05-16T19:04:31.944" v="7" actId="20577"/>
          <ac:spMkLst>
            <pc:docMk/>
            <pc:sldMk cId="0" sldId="307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08"/>
        </pc:sldMkLst>
      </pc:sldChg>
      <pc:sldChg chg="modSp del mod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09"/>
        </pc:sldMkLst>
        <pc:spChg chg="mod">
          <ac:chgData name="Aastha Kumar" userId="f94225b3-263d-47de-91f3-c17c89a7eef3" providerId="ADAL" clId="{DFA0C299-2A23-41A2-B515-13342A0B86BF}" dt="2024-05-16T19:02:34.158" v="1" actId="14100"/>
          <ac:spMkLst>
            <pc:docMk/>
            <pc:sldMk cId="0" sldId="309"/>
            <ac:spMk id="3" creationId="{00000000-0000-0000-0000-000000000000}"/>
          </ac:spMkLst>
        </pc:spChg>
      </pc:sldChg>
      <pc:sldChg chg="modSp del mod">
        <pc:chgData name="Aastha Kumar" userId="f94225b3-263d-47de-91f3-c17c89a7eef3" providerId="ADAL" clId="{DFA0C299-2A23-41A2-B515-13342A0B86BF}" dt="2024-05-17T19:59:25.947" v="480" actId="47"/>
        <pc:sldMkLst>
          <pc:docMk/>
          <pc:sldMk cId="0" sldId="310"/>
        </pc:sldMkLst>
        <pc:spChg chg="mod">
          <ac:chgData name="Aastha Kumar" userId="f94225b3-263d-47de-91f3-c17c89a7eef3" providerId="ADAL" clId="{DFA0C299-2A23-41A2-B515-13342A0B86BF}" dt="2024-05-16T19:02:52.248" v="6" actId="14100"/>
          <ac:spMkLst>
            <pc:docMk/>
            <pc:sldMk cId="0" sldId="310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DFA0C299-2A23-41A2-B515-13342A0B86BF}" dt="2024-05-16T19:02:41.319" v="2" actId="47"/>
        <pc:sldMkLst>
          <pc:docMk/>
          <pc:sldMk cId="0" sldId="311"/>
        </pc:sldMkLst>
      </pc:sldChg>
      <pc:sldChg chg="addSp modSp new mod">
        <pc:chgData name="Aastha Kumar" userId="f94225b3-263d-47de-91f3-c17c89a7eef3" providerId="ADAL" clId="{DFA0C299-2A23-41A2-B515-13342A0B86BF}" dt="2024-05-17T19:57:58.242" v="473" actId="1076"/>
        <pc:sldMkLst>
          <pc:docMk/>
          <pc:sldMk cId="2286136630" sldId="311"/>
        </pc:sldMkLst>
        <pc:spChg chg="add mod">
          <ac:chgData name="Aastha Kumar" userId="f94225b3-263d-47de-91f3-c17c89a7eef3" providerId="ADAL" clId="{DFA0C299-2A23-41A2-B515-13342A0B86BF}" dt="2024-05-17T19:57:58.242" v="473" actId="1076"/>
          <ac:spMkLst>
            <pc:docMk/>
            <pc:sldMk cId="2286136630" sldId="311"/>
            <ac:spMk id="2" creationId="{A4B72F66-DFDA-23FE-C95D-220F1502C1AA}"/>
          </ac:spMkLst>
        </pc:spChg>
        <pc:spChg chg="add mod">
          <ac:chgData name="Aastha Kumar" userId="f94225b3-263d-47de-91f3-c17c89a7eef3" providerId="ADAL" clId="{DFA0C299-2A23-41A2-B515-13342A0B86BF}" dt="2024-05-17T19:56:40.804" v="463" actId="113"/>
          <ac:spMkLst>
            <pc:docMk/>
            <pc:sldMk cId="2286136630" sldId="311"/>
            <ac:spMk id="3" creationId="{96351569-30AD-8DE2-898E-945B490096C2}"/>
          </ac:spMkLst>
        </pc:spChg>
      </pc:sldChg>
      <pc:sldChg chg="del">
        <pc:chgData name="Aastha Kumar" userId="f94225b3-263d-47de-91f3-c17c89a7eef3" providerId="ADAL" clId="{DFA0C299-2A23-41A2-B515-13342A0B86BF}" dt="2024-05-16T19:02:41.821" v="3" actId="47"/>
        <pc:sldMkLst>
          <pc:docMk/>
          <pc:sldMk cId="0" sldId="312"/>
        </pc:sldMkLst>
      </pc:sldChg>
      <pc:sldChg chg="addSp modSp new mod">
        <pc:chgData name="Aastha Kumar" userId="f94225b3-263d-47de-91f3-c17c89a7eef3" providerId="ADAL" clId="{DFA0C299-2A23-41A2-B515-13342A0B86BF}" dt="2024-05-17T19:59:14.754" v="479" actId="403"/>
        <pc:sldMkLst>
          <pc:docMk/>
          <pc:sldMk cId="1813156181" sldId="312"/>
        </pc:sldMkLst>
        <pc:spChg chg="add mod">
          <ac:chgData name="Aastha Kumar" userId="f94225b3-263d-47de-91f3-c17c89a7eef3" providerId="ADAL" clId="{DFA0C299-2A23-41A2-B515-13342A0B86BF}" dt="2024-05-17T19:59:14.754" v="479" actId="403"/>
          <ac:spMkLst>
            <pc:docMk/>
            <pc:sldMk cId="1813156181" sldId="312"/>
            <ac:spMk id="3" creationId="{E2B1146E-065D-C42E-51B0-68C07DCFA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7234" y="4699"/>
            <a:ext cx="220027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60699"/>
            <a:ext cx="73850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4146" y="6448280"/>
            <a:ext cx="120078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1778" y="6473883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205" y="7746"/>
            <a:ext cx="7162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PGP</a:t>
            </a:r>
            <a:r>
              <a:rPr spc="-190" dirty="0"/>
              <a:t> </a:t>
            </a:r>
            <a:r>
              <a:rPr dirty="0"/>
              <a:t>Operation</a:t>
            </a:r>
            <a:r>
              <a:rPr spc="-60" dirty="0"/>
              <a:t> </a:t>
            </a:r>
            <a:r>
              <a:rPr dirty="0"/>
              <a:t>-</a:t>
            </a:r>
            <a:r>
              <a:rPr spc="-260" dirty="0"/>
              <a:t> </a:t>
            </a:r>
            <a:r>
              <a:rPr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00" y="971548"/>
            <a:ext cx="1191730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>
              <a:spcBef>
                <a:spcPts val="95"/>
              </a:spcBef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* </a:t>
            </a:r>
            <a:r>
              <a:rPr lang="en-US" sz="2000" dirty="0">
                <a:latin typeface="Times New Roman"/>
                <a:cs typeface="Times New Roman"/>
              </a:rPr>
              <a:t>Most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commonly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AES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128-bit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key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used,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cipher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block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chaining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(CBC)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mode.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sender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Times New Roman"/>
                <a:cs typeface="Times New Roman"/>
              </a:rPr>
              <a:t>make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SHA</a:t>
            </a:r>
            <a:r>
              <a:rPr lang="en-US" sz="2000" spc="-10" dirty="0">
                <a:latin typeface="Times New Roman"/>
                <a:cs typeface="Times New Roman"/>
              </a:rPr>
              <a:t>-256 </a:t>
            </a:r>
            <a:r>
              <a:rPr sz="2000" spc="-5" dirty="0">
                <a:latin typeface="Times New Roman"/>
                <a:cs typeface="Times New Roman"/>
              </a:rPr>
              <a:t>hash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lang="en-US" sz="2000" spc="-5" dirty="0">
                <a:latin typeface="Times New Roman"/>
                <a:cs typeface="Times New Roman"/>
              </a:rPr>
              <a:t>f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message digest is encrypted with RSA using the sender’s private key, and the result is appended to the message. </a:t>
            </a: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receiver uses RSA with the sender’s public key to decrypt the message</a:t>
            </a: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It compares with the decrypted hash code. If the two match, the message is accepted as authentic.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581400"/>
            <a:ext cx="10134600" cy="3156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8293" y="3576637"/>
            <a:ext cx="195580" cy="380365"/>
            <a:chOff x="2348293" y="3576637"/>
            <a:chExt cx="195580" cy="380365"/>
          </a:xfrm>
        </p:grpSpPr>
        <p:sp>
          <p:nvSpPr>
            <p:cNvPr id="3" name="object 3"/>
            <p:cNvSpPr/>
            <p:nvPr/>
          </p:nvSpPr>
          <p:spPr>
            <a:xfrm>
              <a:off x="2353055" y="3581400"/>
              <a:ext cx="186055" cy="370840"/>
            </a:xfrm>
            <a:custGeom>
              <a:avLst/>
              <a:gdLst/>
              <a:ahLst/>
              <a:cxnLst/>
              <a:rect l="l" t="t" r="r" b="b"/>
              <a:pathLst>
                <a:path w="186055" h="370839">
                  <a:moveTo>
                    <a:pt x="18592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185928" y="370331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53055" y="3581400"/>
              <a:ext cx="186055" cy="370840"/>
            </a:xfrm>
            <a:custGeom>
              <a:avLst/>
              <a:gdLst/>
              <a:ahLst/>
              <a:cxnLst/>
              <a:rect l="l" t="t" r="r" b="b"/>
              <a:pathLst>
                <a:path w="186055" h="370839">
                  <a:moveTo>
                    <a:pt x="0" y="370331"/>
                  </a:moveTo>
                  <a:lnTo>
                    <a:pt x="185928" y="370331"/>
                  </a:lnTo>
                  <a:lnTo>
                    <a:pt x="185928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4699"/>
            <a:ext cx="9144000" cy="863492"/>
          </a:xfrm>
          <a:prstGeom prst="rect">
            <a:avLst/>
          </a:prstGeom>
        </p:spPr>
        <p:txBody>
          <a:bodyPr vert="horz" wrap="square" lIns="0" tIns="184581" rIns="0" bIns="0" rtlCol="0">
            <a:spAutoFit/>
          </a:bodyPr>
          <a:lstStyle/>
          <a:p>
            <a:pPr marL="149987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Credit</a:t>
            </a:r>
            <a:r>
              <a:rPr sz="4400" spc="-110" dirty="0"/>
              <a:t> </a:t>
            </a:r>
            <a:r>
              <a:rPr sz="4400" dirty="0"/>
              <a:t>Card</a:t>
            </a:r>
            <a:r>
              <a:rPr sz="4400" spc="-110" dirty="0"/>
              <a:t> </a:t>
            </a:r>
            <a:r>
              <a:rPr sz="4400" spc="-10" dirty="0"/>
              <a:t>Protocols</a:t>
            </a:r>
            <a:endParaRPr sz="4400" dirty="0"/>
          </a:p>
        </p:txBody>
      </p:sp>
      <p:sp>
        <p:nvSpPr>
          <p:cNvPr id="6" name="object 6"/>
          <p:cNvSpPr/>
          <p:nvPr/>
        </p:nvSpPr>
        <p:spPr>
          <a:xfrm>
            <a:off x="7808214" y="3559302"/>
            <a:ext cx="172720" cy="431800"/>
          </a:xfrm>
          <a:custGeom>
            <a:avLst/>
            <a:gdLst/>
            <a:ahLst/>
            <a:cxnLst/>
            <a:rect l="l" t="t" r="r" b="b"/>
            <a:pathLst>
              <a:path w="172720" h="431800">
                <a:moveTo>
                  <a:pt x="0" y="0"/>
                </a:moveTo>
                <a:lnTo>
                  <a:pt x="33492" y="8471"/>
                </a:lnTo>
                <a:lnTo>
                  <a:pt x="60864" y="31575"/>
                </a:lnTo>
                <a:lnTo>
                  <a:pt x="79331" y="65847"/>
                </a:lnTo>
                <a:lnTo>
                  <a:pt x="86105" y="107823"/>
                </a:lnTo>
                <a:lnTo>
                  <a:pt x="92880" y="149798"/>
                </a:lnTo>
                <a:lnTo>
                  <a:pt x="111347" y="184070"/>
                </a:lnTo>
                <a:lnTo>
                  <a:pt x="138719" y="207174"/>
                </a:lnTo>
                <a:lnTo>
                  <a:pt x="172211" y="215646"/>
                </a:lnTo>
                <a:lnTo>
                  <a:pt x="138719" y="224117"/>
                </a:lnTo>
                <a:lnTo>
                  <a:pt x="111347" y="247221"/>
                </a:lnTo>
                <a:lnTo>
                  <a:pt x="92880" y="281493"/>
                </a:lnTo>
                <a:lnTo>
                  <a:pt x="86105" y="323469"/>
                </a:lnTo>
                <a:lnTo>
                  <a:pt x="79331" y="365444"/>
                </a:lnTo>
                <a:lnTo>
                  <a:pt x="60864" y="399716"/>
                </a:lnTo>
                <a:lnTo>
                  <a:pt x="33492" y="422820"/>
                </a:lnTo>
                <a:lnTo>
                  <a:pt x="0" y="431292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8203" y="3348609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OBSOLETE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88402" y="1753361"/>
            <a:ext cx="186055" cy="405765"/>
          </a:xfrm>
          <a:custGeom>
            <a:avLst/>
            <a:gdLst/>
            <a:ahLst/>
            <a:cxnLst/>
            <a:rect l="l" t="t" r="r" b="b"/>
            <a:pathLst>
              <a:path w="186054" h="405764">
                <a:moveTo>
                  <a:pt x="0" y="0"/>
                </a:moveTo>
                <a:lnTo>
                  <a:pt x="36171" y="4947"/>
                </a:lnTo>
                <a:lnTo>
                  <a:pt x="65722" y="18430"/>
                </a:lnTo>
                <a:lnTo>
                  <a:pt x="85653" y="38415"/>
                </a:lnTo>
                <a:lnTo>
                  <a:pt x="92964" y="62864"/>
                </a:lnTo>
                <a:lnTo>
                  <a:pt x="92964" y="139826"/>
                </a:lnTo>
                <a:lnTo>
                  <a:pt x="100274" y="164276"/>
                </a:lnTo>
                <a:lnTo>
                  <a:pt x="120205" y="184261"/>
                </a:lnTo>
                <a:lnTo>
                  <a:pt x="149756" y="197744"/>
                </a:lnTo>
                <a:lnTo>
                  <a:pt x="185927" y="202691"/>
                </a:lnTo>
                <a:lnTo>
                  <a:pt x="149756" y="207639"/>
                </a:lnTo>
                <a:lnTo>
                  <a:pt x="120205" y="221122"/>
                </a:lnTo>
                <a:lnTo>
                  <a:pt x="100274" y="241107"/>
                </a:lnTo>
                <a:lnTo>
                  <a:pt x="92964" y="265557"/>
                </a:lnTo>
                <a:lnTo>
                  <a:pt x="92964" y="342518"/>
                </a:lnTo>
                <a:lnTo>
                  <a:pt x="85653" y="366968"/>
                </a:lnTo>
                <a:lnTo>
                  <a:pt x="65722" y="386953"/>
                </a:lnTo>
                <a:lnTo>
                  <a:pt x="36171" y="400436"/>
                </a:lnTo>
                <a:lnTo>
                  <a:pt x="0" y="405384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8881" y="5206746"/>
            <a:ext cx="186055" cy="407034"/>
          </a:xfrm>
          <a:custGeom>
            <a:avLst/>
            <a:gdLst/>
            <a:ahLst/>
            <a:cxnLst/>
            <a:rect l="l" t="t" r="r" b="b"/>
            <a:pathLst>
              <a:path w="186054" h="407035">
                <a:moveTo>
                  <a:pt x="0" y="0"/>
                </a:moveTo>
                <a:lnTo>
                  <a:pt x="36171" y="4947"/>
                </a:lnTo>
                <a:lnTo>
                  <a:pt x="65722" y="18430"/>
                </a:lnTo>
                <a:lnTo>
                  <a:pt x="85653" y="38415"/>
                </a:lnTo>
                <a:lnTo>
                  <a:pt x="92964" y="62864"/>
                </a:lnTo>
                <a:lnTo>
                  <a:pt x="92964" y="140588"/>
                </a:lnTo>
                <a:lnTo>
                  <a:pt x="100274" y="165038"/>
                </a:lnTo>
                <a:lnTo>
                  <a:pt x="120205" y="185023"/>
                </a:lnTo>
                <a:lnTo>
                  <a:pt x="149756" y="198506"/>
                </a:lnTo>
                <a:lnTo>
                  <a:pt x="185927" y="203453"/>
                </a:lnTo>
                <a:lnTo>
                  <a:pt x="149756" y="208401"/>
                </a:lnTo>
                <a:lnTo>
                  <a:pt x="120205" y="221884"/>
                </a:lnTo>
                <a:lnTo>
                  <a:pt x="100274" y="241869"/>
                </a:lnTo>
                <a:lnTo>
                  <a:pt x="92964" y="266318"/>
                </a:lnTo>
                <a:lnTo>
                  <a:pt x="92964" y="344042"/>
                </a:lnTo>
                <a:lnTo>
                  <a:pt x="85653" y="368492"/>
                </a:lnTo>
                <a:lnTo>
                  <a:pt x="65722" y="388477"/>
                </a:lnTo>
                <a:lnTo>
                  <a:pt x="36171" y="401960"/>
                </a:lnTo>
                <a:lnTo>
                  <a:pt x="0" y="406907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3113" y="5080253"/>
            <a:ext cx="1572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VERY</a:t>
            </a:r>
            <a:r>
              <a:rPr sz="18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SLOW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ACCEPTANCE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434083"/>
            <a:ext cx="10989564" cy="47640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1874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-15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1874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BCSE309L-M7-</a:t>
            </a:r>
            <a:r>
              <a:rPr spc="-25" dirty="0"/>
              <a:t>L5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699"/>
            <a:ext cx="8839200" cy="897989"/>
          </a:xfrm>
          <a:prstGeom prst="rect">
            <a:avLst/>
          </a:prstGeom>
        </p:spPr>
        <p:txBody>
          <a:bodyPr vert="horz" wrap="square" lIns="0" tIns="21874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Secure</a:t>
            </a:r>
            <a:r>
              <a:rPr sz="4400" spc="-130" dirty="0"/>
              <a:t> </a:t>
            </a:r>
            <a:r>
              <a:rPr sz="4400" dirty="0"/>
              <a:t>Electronic</a:t>
            </a:r>
            <a:r>
              <a:rPr sz="4400" spc="-125" dirty="0"/>
              <a:t> </a:t>
            </a:r>
            <a:r>
              <a:rPr sz="4400" spc="-40" dirty="0"/>
              <a:t>Transaction</a:t>
            </a:r>
            <a:r>
              <a:rPr sz="4400" spc="-135" dirty="0"/>
              <a:t> </a:t>
            </a:r>
            <a:r>
              <a:rPr sz="4400" spc="-10" dirty="0"/>
              <a:t>(SET)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11734800" cy="2573140"/>
          </a:xfrm>
          <a:prstGeom prst="rect">
            <a:avLst/>
          </a:prstGeom>
        </p:spPr>
        <p:txBody>
          <a:bodyPr vert="horz" wrap="square" lIns="0" tIns="109855" rIns="0" bIns="0" numCol="2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Designed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protect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credit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Confidentiality: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encrypted</a:t>
            </a:r>
            <a:r>
              <a:rPr lang="en-US" sz="2000" spc="-10" dirty="0">
                <a:latin typeface="Calibri"/>
                <a:cs typeface="Calibri"/>
              </a:rPr>
              <a:t> (DES)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0" dirty="0">
                <a:latin typeface="Calibri"/>
                <a:cs typeface="Calibri"/>
              </a:rPr>
              <a:t>Trust: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certificates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Integrity of data: RSA digital signatures with SHA hash codes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Cardholder account authentication: X.509v3 digital certificates with RSA signatures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Merchant authentication: X.509v3 digital certificates with RSA signatures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Privacy: separation of order and payment information using dual signatures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endParaRPr lang="en-IN"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2590800" y="3020658"/>
            <a:ext cx="8507729" cy="816684"/>
          </a:xfrm>
          <a:prstGeom prst="rect">
            <a:avLst/>
          </a:prstGeom>
        </p:spPr>
        <p:txBody>
          <a:bodyPr vert="horz" wrap="square" lIns="0" tIns="199186" rIns="0" bIns="0" rtlCol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697230">
              <a:spcBef>
                <a:spcPts val="100"/>
              </a:spcBef>
            </a:pPr>
            <a:r>
              <a:rPr lang="en-IN" sz="4000" dirty="0"/>
              <a:t>SET</a:t>
            </a:r>
            <a:r>
              <a:rPr lang="en-IN" sz="4000" spc="-114" dirty="0"/>
              <a:t> </a:t>
            </a:r>
            <a:r>
              <a:rPr lang="en-IN" sz="4000" dirty="0"/>
              <a:t>Business</a:t>
            </a:r>
            <a:r>
              <a:rPr lang="en-IN" sz="4000" spc="-125" dirty="0"/>
              <a:t> </a:t>
            </a:r>
            <a:r>
              <a:rPr lang="en-IN" sz="4000" spc="-10" dirty="0"/>
              <a:t>Requirements</a:t>
            </a:r>
            <a:endParaRPr lang="en-IN" sz="4000" dirty="0"/>
          </a:p>
        </p:txBody>
      </p:sp>
      <p:sp>
        <p:nvSpPr>
          <p:cNvPr id="10" name="object 3"/>
          <p:cNvSpPr txBox="1"/>
          <p:nvPr/>
        </p:nvSpPr>
        <p:spPr>
          <a:xfrm>
            <a:off x="228600" y="4038600"/>
            <a:ext cx="11658600" cy="30262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 algn="l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confidentiality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354965" indent="-342265" algn="l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Ensure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integrity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355600" marR="29845" indent="-342900" algn="l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authentication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cardholder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legitimate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endParaRPr lang="en-US" sz="2400" spc="-60" dirty="0">
              <a:latin typeface="Calibri"/>
              <a:cs typeface="Calibri"/>
            </a:endParaRPr>
          </a:p>
          <a:p>
            <a:pPr marL="355600" marR="29845" indent="-342900" algn="l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authentication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merchant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credit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card </a:t>
            </a:r>
            <a:r>
              <a:rPr sz="2400" spc="-10" dirty="0">
                <a:latin typeface="Calibri"/>
                <a:cs typeface="Calibri"/>
              </a:rPr>
              <a:t>transactions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29845" indent="-342900" algn="l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Facilitate</a:t>
            </a:r>
            <a:r>
              <a:rPr lang="en-US" sz="2400" spc="3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3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encourage</a:t>
            </a:r>
            <a:r>
              <a:rPr lang="en-US" sz="2400" spc="3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interoperability</a:t>
            </a:r>
            <a:r>
              <a:rPr lang="en-US" sz="2400" spc="3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among</a:t>
            </a:r>
            <a:r>
              <a:rPr lang="en-US" sz="2400" spc="3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software</a:t>
            </a:r>
            <a:r>
              <a:rPr lang="en-US" sz="2400" spc="36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and </a:t>
            </a:r>
            <a:r>
              <a:rPr lang="en-US" sz="2400" dirty="0">
                <a:latin typeface="Calibri"/>
                <a:cs typeface="Calibri"/>
              </a:rPr>
              <a:t>network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providers</a:t>
            </a:r>
          </a:p>
          <a:p>
            <a:pPr marL="355600" marR="29845" indent="-342900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255219"/>
            <a:ext cx="6476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32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 MT"/>
                <a:cs typeface="Arial MT"/>
              </a:rPr>
              <a:t>Transactions</a:t>
            </a:r>
            <a:r>
              <a:rPr lang="en-US" sz="3200" spc="-10" dirty="0">
                <a:solidFill>
                  <a:srgbClr val="FF0000"/>
                </a:solidFill>
                <a:latin typeface="Arial MT"/>
                <a:cs typeface="Arial MT"/>
              </a:rPr>
              <a:t> (important)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208" y="1104903"/>
            <a:ext cx="8377909" cy="48390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1874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-15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1874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BCSE309L-M7-</a:t>
            </a:r>
            <a:r>
              <a:rPr spc="-25" dirty="0"/>
              <a:t>L5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049" y="-259907"/>
            <a:ext cx="8507729" cy="1211071"/>
          </a:xfrm>
          <a:prstGeom prst="rect">
            <a:avLst/>
          </a:prstGeom>
        </p:spPr>
        <p:txBody>
          <a:bodyPr vert="horz" wrap="square" lIns="0" tIns="356489" rIns="0" bIns="0" rtlCol="0">
            <a:spAutoFit/>
          </a:bodyPr>
          <a:lstStyle/>
          <a:p>
            <a:pPr marL="142684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Dual</a:t>
            </a:r>
            <a:r>
              <a:rPr sz="4400" spc="-85" dirty="0"/>
              <a:t> </a:t>
            </a:r>
            <a:r>
              <a:rPr sz="4400" spc="-10" dirty="0"/>
              <a:t>Signatures</a:t>
            </a:r>
            <a:endParaRPr sz="4400" dirty="0"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47" name="object 3"/>
          <p:cNvSpPr txBox="1"/>
          <p:nvPr/>
        </p:nvSpPr>
        <p:spPr>
          <a:xfrm>
            <a:off x="155129" y="951164"/>
            <a:ext cx="10808335" cy="26475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Concept:</a:t>
            </a:r>
            <a:r>
              <a:rPr sz="2200" spc="3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Messages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Intended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Two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Receivers:</a:t>
            </a:r>
            <a:endParaRPr sz="2200" dirty="0">
              <a:latin typeface="Calibri"/>
              <a:cs typeface="Calibri"/>
            </a:endParaRPr>
          </a:p>
          <a:p>
            <a:pPr marL="683260" lvl="1" indent="-32639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683260" algn="l"/>
                <a:tab pos="3439795" algn="l"/>
              </a:tabLst>
            </a:pPr>
            <a:r>
              <a:rPr sz="2200" dirty="0">
                <a:latin typeface="Calibri"/>
                <a:cs typeface="Calibri"/>
              </a:rPr>
              <a:t>Order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(OI):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Customer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Merchant</a:t>
            </a:r>
            <a:endParaRPr sz="2200" dirty="0">
              <a:latin typeface="Calibri"/>
              <a:cs typeface="Calibri"/>
            </a:endParaRPr>
          </a:p>
          <a:p>
            <a:pPr marL="683260" lvl="1" indent="-32639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683260" algn="l"/>
              </a:tabLst>
            </a:pPr>
            <a:r>
              <a:rPr sz="2200" spc="-10" dirty="0">
                <a:latin typeface="Calibri"/>
                <a:cs typeface="Calibri"/>
              </a:rPr>
              <a:t>Payment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(PI):</a:t>
            </a:r>
            <a:r>
              <a:rPr sz="2200" spc="3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Customer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Bank</a:t>
            </a:r>
            <a:endParaRPr sz="2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Goal:</a:t>
            </a:r>
            <a:r>
              <a:rPr sz="2200" spc="45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Limit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“Need-</a:t>
            </a:r>
            <a:r>
              <a:rPr sz="2200" spc="-25" dirty="0">
                <a:latin typeface="Calibri"/>
                <a:cs typeface="Calibri"/>
              </a:rPr>
              <a:t>to-</a:t>
            </a:r>
            <a:r>
              <a:rPr sz="2200" dirty="0">
                <a:latin typeface="Calibri"/>
                <a:cs typeface="Calibri"/>
              </a:rPr>
              <a:t>Know”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Basis:</a:t>
            </a:r>
            <a:endParaRPr sz="2200" dirty="0">
              <a:latin typeface="Calibri"/>
              <a:cs typeface="Calibri"/>
            </a:endParaRPr>
          </a:p>
          <a:p>
            <a:pPr marL="683260" lvl="1" indent="-32639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683260" algn="l"/>
              </a:tabLst>
            </a:pPr>
            <a:r>
              <a:rPr sz="2200" spc="-10" dirty="0">
                <a:latin typeface="Calibri"/>
                <a:cs typeface="Calibri"/>
              </a:rPr>
              <a:t>Merchant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credit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card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number.</a:t>
            </a:r>
            <a:endParaRPr sz="2200" dirty="0">
              <a:latin typeface="Calibri"/>
              <a:cs typeface="Calibri"/>
            </a:endParaRPr>
          </a:p>
          <a:p>
            <a:pPr marL="683260" lvl="1" indent="-32639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683260" algn="l"/>
              </a:tabLst>
            </a:pPr>
            <a:r>
              <a:rPr sz="2200" dirty="0">
                <a:latin typeface="Calibri"/>
                <a:cs typeface="Calibri"/>
              </a:rPr>
              <a:t>Bank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details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customer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order.</a:t>
            </a:r>
            <a:endParaRPr sz="2200" dirty="0">
              <a:latin typeface="Calibri"/>
              <a:cs typeface="Calibri"/>
            </a:endParaRPr>
          </a:p>
          <a:p>
            <a:pPr marL="683260" lvl="1" indent="-32639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683260" algn="l"/>
              </a:tabLst>
            </a:pPr>
            <a:r>
              <a:rPr sz="2200" spc="-10" dirty="0">
                <a:latin typeface="Calibri"/>
                <a:cs typeface="Calibri"/>
              </a:rPr>
              <a:t>Afford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customer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extra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protection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terms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privacy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keeping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items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separate.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-372162"/>
            <a:ext cx="8001000" cy="1168447"/>
          </a:xfrm>
          <a:prstGeom prst="rect">
            <a:avLst/>
          </a:prstGeom>
        </p:spPr>
        <p:txBody>
          <a:bodyPr vert="horz" wrap="square" lIns="0" tIns="486587" rIns="0" bIns="0" rtlCol="0">
            <a:spAutoFit/>
          </a:bodyPr>
          <a:lstStyle/>
          <a:p>
            <a:pPr marL="1285875">
              <a:lnSpc>
                <a:spcPct val="100000"/>
              </a:lnSpc>
              <a:spcBef>
                <a:spcPts val="95"/>
              </a:spcBef>
            </a:pPr>
            <a:r>
              <a:rPr dirty="0"/>
              <a:t>Dual</a:t>
            </a:r>
            <a:r>
              <a:rPr spc="-80" dirty="0"/>
              <a:t> </a:t>
            </a:r>
            <a:r>
              <a:rPr dirty="0"/>
              <a:t>Signature</a:t>
            </a:r>
            <a:r>
              <a:rPr spc="-7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162" y="4401877"/>
            <a:ext cx="7305675" cy="22663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676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follows:</a:t>
            </a:r>
            <a:endParaRPr sz="1800" dirty="0">
              <a:latin typeface="Calibri"/>
              <a:cs typeface="Calibri"/>
            </a:endParaRPr>
          </a:p>
          <a:p>
            <a:pPr marL="768985" lvl="1" indent="-28638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68985" algn="l"/>
              </a:tabLst>
            </a:pPr>
            <a:r>
              <a:rPr sz="1800" spc="-45" dirty="0">
                <a:latin typeface="Calibri"/>
                <a:cs typeface="Calibri"/>
              </a:rPr>
              <a:t>Take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(SHA-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information.</a:t>
            </a:r>
            <a:endParaRPr sz="1800" dirty="0">
              <a:latin typeface="Calibri"/>
              <a:cs typeface="Calibri"/>
            </a:endParaRPr>
          </a:p>
          <a:p>
            <a:pPr marL="768985" marR="68580" lvl="1" indent="-28702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68985" algn="l"/>
              </a:tabLst>
            </a:pP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concatenated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[H(PI)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||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H(OI)]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hashed.</a:t>
            </a:r>
            <a:endParaRPr sz="1800" dirty="0">
              <a:latin typeface="Calibri"/>
              <a:cs typeface="Calibri"/>
            </a:endParaRPr>
          </a:p>
          <a:p>
            <a:pPr marL="768985" marR="381000" lvl="1" indent="-287020">
              <a:lnSpc>
                <a:spcPct val="100699"/>
              </a:lnSpc>
              <a:spcBef>
                <a:spcPts val="420"/>
              </a:spcBef>
              <a:buFont typeface="Arial MT"/>
              <a:buChar char="–"/>
              <a:tabLst>
                <a:tab pos="768985" algn="l"/>
              </a:tabLst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b="1" spc="-10" dirty="0">
                <a:latin typeface="Calibri"/>
                <a:cs typeface="Calibri"/>
              </a:rPr>
              <a:t>stomer</a:t>
            </a:r>
            <a:r>
              <a:rPr sz="1700" b="1" spc="-5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encrypts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the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final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hash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with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private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key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creating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the</a:t>
            </a:r>
            <a:r>
              <a:rPr sz="1700" b="1" spc="-20" dirty="0">
                <a:latin typeface="Calibri"/>
                <a:cs typeface="Calibri"/>
              </a:rPr>
              <a:t> dual </a:t>
            </a:r>
            <a:r>
              <a:rPr sz="1700" b="1" spc="-10" dirty="0">
                <a:latin typeface="Calibri"/>
                <a:cs typeface="Calibri"/>
              </a:rPr>
              <a:t>signature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Calibri"/>
                <a:cs typeface="Calibri"/>
              </a:rPr>
              <a:t>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baseline="-20833" dirty="0">
                <a:latin typeface="Calibri"/>
                <a:cs typeface="Calibri"/>
              </a:rPr>
              <a:t>KRC</a:t>
            </a:r>
            <a:r>
              <a:rPr sz="1800" spc="157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H(H(PI)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||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H(OI))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240"/>
              </a:lnSpc>
            </a:pPr>
            <a:r>
              <a:rPr dirty="0"/>
              <a:t>1</a:t>
            </a:r>
            <a:r>
              <a:rPr spc="-10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BCSE309L-M7-</a:t>
            </a:r>
            <a:r>
              <a:rPr spc="-25" dirty="0"/>
              <a:t>L5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C9CA371-A155-96F1-F56C-8463302C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1462"/>
            <a:ext cx="7081545" cy="3239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1420"/>
            <a:ext cx="11811000" cy="5536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spcBef>
                <a:spcPts val="95"/>
              </a:spcBef>
              <a:tabLst>
                <a:tab pos="405765" algn="l"/>
              </a:tabLst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DS Verification by Merchant</a:t>
            </a:r>
            <a:endParaRPr lang="en-US" sz="2200" dirty="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057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merchant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public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customer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obtained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from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customer’s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certificate.</a:t>
            </a:r>
            <a:endParaRPr sz="2200" dirty="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405765" algn="l"/>
              </a:tabLst>
            </a:pPr>
            <a:r>
              <a:rPr sz="2200" spc="-45" dirty="0">
                <a:latin typeface="Calibri"/>
                <a:cs typeface="Calibri"/>
              </a:rPr>
              <a:t>Now,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merchant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values: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H(PIMD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||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H(OI)) </a:t>
            </a:r>
            <a:r>
              <a:rPr lang="en-US" sz="2200" spc="-10" dirty="0">
                <a:latin typeface="Calibri"/>
                <a:cs typeface="Calibri"/>
              </a:rPr>
              <a:t> - &gt;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175" spc="-15" baseline="-21072" dirty="0">
                <a:latin typeface="Calibri"/>
                <a:cs typeface="Calibri"/>
              </a:rPr>
              <a:t>KUC</a:t>
            </a:r>
            <a:r>
              <a:rPr sz="2200" spc="-10" dirty="0">
                <a:latin typeface="Calibri"/>
                <a:cs typeface="Calibri"/>
              </a:rPr>
              <a:t>[DS]</a:t>
            </a:r>
            <a:r>
              <a:rPr lang="en-US" sz="2200" spc="-1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equal!</a:t>
            </a:r>
            <a:endParaRPr lang="en-US" sz="2200" spc="-10" dirty="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405765" algn="l"/>
              </a:tabLst>
            </a:pPr>
            <a:endParaRPr lang="en-IN" sz="2200" spc="-10" dirty="0">
              <a:latin typeface="Calibri"/>
              <a:cs typeface="Calibri"/>
            </a:endParaRPr>
          </a:p>
          <a:p>
            <a:pPr marL="38100" marR="43180">
              <a:lnSpc>
                <a:spcPct val="100000"/>
              </a:lnSpc>
              <a:spcBef>
                <a:spcPts val="105"/>
              </a:spcBef>
              <a:tabLst>
                <a:tab pos="381000" algn="l"/>
              </a:tabLst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DS Verification by Bank</a:t>
            </a:r>
          </a:p>
          <a:p>
            <a:pPr marL="381000" marR="431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81000" algn="l"/>
              </a:tabLst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bank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possession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DS,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PI,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message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digest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OI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(OIMD),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customer’s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public</a:t>
            </a:r>
            <a:r>
              <a:rPr lang="en-US" sz="2400" spc="-50" dirty="0">
                <a:latin typeface="Calibri"/>
                <a:cs typeface="Calibri"/>
              </a:rPr>
              <a:t> key,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then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bank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compute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following: </a:t>
            </a:r>
            <a:r>
              <a:rPr lang="en-US" sz="2400" dirty="0">
                <a:latin typeface="Calibri"/>
                <a:cs typeface="Calibri"/>
              </a:rPr>
              <a:t>H(H(PI)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||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OIMD) -&gt; </a:t>
            </a:r>
            <a:r>
              <a:rPr lang="en-US" sz="2400" dirty="0">
                <a:latin typeface="Calibri"/>
                <a:cs typeface="Calibri"/>
              </a:rPr>
              <a:t>D</a:t>
            </a:r>
            <a:r>
              <a:rPr lang="en-US" sz="2400" baseline="-21367" dirty="0">
                <a:latin typeface="Calibri"/>
                <a:cs typeface="Calibri"/>
              </a:rPr>
              <a:t>KUC</a:t>
            </a:r>
            <a:r>
              <a:rPr lang="en-US" sz="2400" spc="202" baseline="-21367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[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DS </a:t>
            </a:r>
            <a:r>
              <a:rPr lang="en-US" sz="2400" spc="-50" dirty="0">
                <a:latin typeface="Calibri"/>
                <a:cs typeface="Calibri"/>
              </a:rPr>
              <a:t>]</a:t>
            </a:r>
          </a:p>
          <a:p>
            <a:pPr marL="381000" marR="431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81000" algn="l"/>
              </a:tabLst>
            </a:pPr>
            <a:endParaRPr lang="en-US" sz="2400" spc="-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What did we accomplish?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merchant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has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received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OI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verified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signature.</a:t>
            </a:r>
            <a:endParaRPr lang="en-US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bank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has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received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PI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verified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signature.</a:t>
            </a:r>
            <a:endParaRPr lang="en-US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customer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has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linked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OI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PI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prove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linkage.</a:t>
            </a:r>
            <a:endParaRPr lang="en-US" sz="2400" dirty="0">
              <a:latin typeface="Calibri"/>
              <a:cs typeface="Calibri"/>
            </a:endParaRPr>
          </a:p>
          <a:p>
            <a:pPr marL="38100" marR="43180">
              <a:lnSpc>
                <a:spcPct val="100000"/>
              </a:lnSpc>
              <a:spcBef>
                <a:spcPts val="105"/>
              </a:spcBef>
              <a:tabLst>
                <a:tab pos="3810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25"/>
              </a:spcBef>
              <a:tabLst>
                <a:tab pos="405765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ts val="1240"/>
              </a:lnSpc>
            </a:pPr>
            <a:r>
              <a:rPr dirty="0"/>
              <a:t>1</a:t>
            </a:r>
            <a:r>
              <a:rPr spc="-10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BCSE309L-M7-</a:t>
            </a:r>
            <a:r>
              <a:rPr spc="-25" dirty="0"/>
              <a:t>L5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614" y="740409"/>
            <a:ext cx="645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SET</a:t>
            </a:r>
            <a:r>
              <a:rPr sz="3600" spc="-25" dirty="0"/>
              <a:t> </a:t>
            </a:r>
            <a:r>
              <a:rPr sz="3600" dirty="0"/>
              <a:t>Supported</a:t>
            </a:r>
            <a:r>
              <a:rPr sz="3600" spc="-55" dirty="0"/>
              <a:t> </a:t>
            </a:r>
            <a:r>
              <a:rPr sz="3600" spc="-20" dirty="0"/>
              <a:t>Transactions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367532" y="1562836"/>
            <a:ext cx="2675890" cy="2835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card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holder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registration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merchant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registration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purchase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payment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authorization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payment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capture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certificate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query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purchase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inquiry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4464" y="1578101"/>
            <a:ext cx="2625090" cy="2032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1095"/>
              </a:spcBef>
              <a:buFont typeface="Symbol"/>
              <a:buChar char=""/>
              <a:tabLst>
                <a:tab pos="243840" algn="l"/>
              </a:tabLst>
            </a:pPr>
            <a:r>
              <a:rPr sz="1800" b="1" dirty="0">
                <a:latin typeface="Arial"/>
                <a:cs typeface="Arial"/>
              </a:rPr>
              <a:t>purchase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notification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243840" algn="l"/>
              </a:tabLst>
            </a:pPr>
            <a:r>
              <a:rPr sz="1800" b="1" dirty="0">
                <a:latin typeface="Arial"/>
                <a:cs typeface="Arial"/>
              </a:rPr>
              <a:t>sale</a:t>
            </a:r>
            <a:r>
              <a:rPr sz="1800" b="1" spc="-10" dirty="0">
                <a:latin typeface="Arial"/>
                <a:cs typeface="Arial"/>
              </a:rPr>
              <a:t> transaction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243840" algn="l"/>
              </a:tabLst>
            </a:pPr>
            <a:r>
              <a:rPr sz="1800" b="1" dirty="0">
                <a:latin typeface="Arial"/>
                <a:cs typeface="Arial"/>
              </a:rPr>
              <a:t>authorization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reversal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994"/>
              </a:spcBef>
              <a:buFont typeface="Symbol"/>
              <a:buChar char=""/>
              <a:tabLst>
                <a:tab pos="243840" algn="l"/>
              </a:tabLst>
            </a:pPr>
            <a:r>
              <a:rPr sz="1800" b="1" dirty="0">
                <a:latin typeface="Arial"/>
                <a:cs typeface="Arial"/>
              </a:rPr>
              <a:t>capture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reversal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994"/>
              </a:spcBef>
              <a:buFont typeface="Symbol"/>
              <a:buChar char=""/>
              <a:tabLst>
                <a:tab pos="243840" algn="l"/>
              </a:tabLst>
            </a:pPr>
            <a:r>
              <a:rPr sz="1800" b="1" dirty="0">
                <a:latin typeface="Arial"/>
                <a:cs typeface="Arial"/>
              </a:rPr>
              <a:t>credit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reversal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1874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-15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1874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BCSE309L-M7-</a:t>
            </a:r>
            <a:r>
              <a:rPr spc="-25" dirty="0"/>
              <a:t>L5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7065" y="12903"/>
            <a:ext cx="2045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Intruders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985266"/>
            <a:ext cx="11368405" cy="45877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intruders:</a:t>
            </a:r>
          </a:p>
          <a:p>
            <a:pPr marL="756285" marR="7620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33CC"/>
                </a:solidFill>
                <a:latin typeface="Times New Roman"/>
                <a:cs typeface="Times New Roman"/>
              </a:rPr>
              <a:t>Masquerader</a:t>
            </a:r>
            <a:r>
              <a:rPr sz="2000" spc="5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authorized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penetrates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system’s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exploit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legitimate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user’s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33CC"/>
                </a:solidFill>
                <a:latin typeface="Times New Roman"/>
                <a:cs typeface="Times New Roman"/>
              </a:rPr>
              <a:t>Misfeasor</a:t>
            </a:r>
            <a:r>
              <a:rPr sz="2000" spc="14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legitimate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programs,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resources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authorized,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who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authorized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misuses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privileges</a:t>
            </a:r>
          </a:p>
          <a:p>
            <a:pPr marL="756285" marR="1079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33CC"/>
                </a:solidFill>
                <a:latin typeface="Times New Roman"/>
                <a:cs typeface="Times New Roman"/>
              </a:rPr>
              <a:t>Clandestine</a:t>
            </a:r>
            <a:r>
              <a:rPr sz="2000" spc="11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CC"/>
                </a:solidFill>
                <a:latin typeface="Times New Roman"/>
                <a:cs typeface="Times New Roman"/>
              </a:rPr>
              <a:t>user</a:t>
            </a:r>
            <a:r>
              <a:rPr sz="2000" spc="9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seizes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supervisory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auditing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suppress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audit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469265" marR="10795" lvl="1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756920" algn="l"/>
              </a:tabLst>
            </a:pPr>
            <a:endParaRPr lang="en-IN" sz="2000" spc="-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solidFill>
                  <a:srgbClr val="FF33CC"/>
                </a:solidFill>
                <a:latin typeface="Times New Roman"/>
                <a:cs typeface="Times New Roman"/>
              </a:rPr>
              <a:t>Intrusion</a:t>
            </a:r>
            <a:r>
              <a:rPr lang="en-US" sz="2400" spc="-3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Times New Roman"/>
                <a:cs typeface="Times New Roman"/>
              </a:rPr>
              <a:t>Detection</a:t>
            </a:r>
            <a:r>
              <a:rPr lang="en-US" sz="2400" spc="-4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33CC"/>
                </a:solidFill>
                <a:latin typeface="Times New Roman"/>
                <a:cs typeface="Times New Roman"/>
              </a:rPr>
              <a:t>vs.</a:t>
            </a:r>
            <a:r>
              <a:rPr lang="en-US" sz="2400" spc="-1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Times New Roman"/>
                <a:cs typeface="Times New Roman"/>
              </a:rPr>
              <a:t>Extrusion</a:t>
            </a:r>
            <a:r>
              <a:rPr lang="en-US" sz="2400" spc="-3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Times New Roman"/>
                <a:cs typeface="Times New Roman"/>
              </a:rPr>
              <a:t>Detection</a:t>
            </a:r>
            <a:endParaRPr lang="en-US" sz="24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Intrusion</a:t>
            </a:r>
            <a:r>
              <a:rPr lang="en-US" sz="2400" spc="3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detection</a:t>
            </a:r>
            <a:r>
              <a:rPr lang="en-US" sz="2400" spc="3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lang="en-US" sz="2400" spc="3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mostly</a:t>
            </a:r>
            <a:r>
              <a:rPr lang="en-US" sz="2400" spc="3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concerned</a:t>
            </a:r>
            <a:r>
              <a:rPr lang="en-US" sz="2400" spc="3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about</a:t>
            </a:r>
            <a:r>
              <a:rPr lang="en-US" sz="2400" spc="3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lang="en-US" sz="2400" spc="3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identification</a:t>
            </a:r>
            <a:r>
              <a:rPr lang="en-US" sz="2400" spc="3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lang="en-US" sz="2400" spc="3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incoming</a:t>
            </a:r>
            <a:r>
              <a:rPr lang="en-US" sz="2400" spc="3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attacks </a:t>
            </a:r>
            <a:endParaRPr lang="en-US" sz="2400" spc="-585" dirty="0">
              <a:solidFill>
                <a:srgbClr val="1F2023"/>
              </a:solidFill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Extrusion</a:t>
            </a:r>
            <a:r>
              <a:rPr lang="en-US" sz="24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detection</a:t>
            </a:r>
            <a:r>
              <a:rPr lang="en-US" sz="2400" spc="-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systems</a:t>
            </a:r>
            <a:r>
              <a:rPr lang="en-US" sz="24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try</a:t>
            </a:r>
            <a:r>
              <a:rPr lang="en-US"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lang="en-US"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prevent</a:t>
            </a:r>
            <a:r>
              <a:rPr lang="en-US" sz="24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attacks</a:t>
            </a:r>
            <a:r>
              <a:rPr lang="en-US" sz="24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being launched</a:t>
            </a:r>
            <a:r>
              <a:rPr lang="en-US" sz="2400" spc="-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lang="en-US" sz="24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first</a:t>
            </a:r>
            <a:r>
              <a:rPr lang="en-US" sz="24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Times New Roman"/>
                <a:cs typeface="Times New Roman"/>
              </a:rPr>
              <a:t>place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21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3301" y="150113"/>
            <a:ext cx="1858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Hackers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09" y="1447800"/>
            <a:ext cx="11473181" cy="34105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motivated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thrill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status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IDS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IPS</a:t>
            </a:r>
            <a:r>
              <a:rPr sz="2800" dirty="0">
                <a:latin typeface="Times New Roman"/>
                <a:cs typeface="Times New Roman"/>
              </a:rPr>
              <a:t> /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VPNs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counter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identify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potentially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vulnerable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services</a:t>
            </a:r>
            <a:endParaRPr lang="en-US" sz="2800" dirty="0">
              <a:latin typeface="Times New Roman"/>
              <a:cs typeface="Times New Roman"/>
            </a:endParaRPr>
          </a:p>
          <a:p>
            <a:pPr marL="621665" indent="-609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brute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force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(guess)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passwords</a:t>
            </a: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install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remote </a:t>
            </a:r>
            <a:r>
              <a:rPr lang="en-US" sz="2800" dirty="0">
                <a:latin typeface="Times New Roman"/>
                <a:cs typeface="Times New Roman"/>
              </a:rPr>
              <a:t>administration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tool</a:t>
            </a: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wait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admin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</a:t>
            </a:r>
            <a:r>
              <a:rPr lang="en-US" sz="2800" dirty="0">
                <a:latin typeface="Times New Roman"/>
                <a:cs typeface="Times New Roman"/>
              </a:rPr>
              <a:t> log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 capture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password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21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521" y="12903"/>
            <a:ext cx="4452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Criminal</a:t>
            </a:r>
            <a:r>
              <a:rPr spc="-75" dirty="0"/>
              <a:t> </a:t>
            </a:r>
            <a:r>
              <a:rPr dirty="0"/>
              <a:t>Enterprise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17430"/>
            <a:ext cx="11582400" cy="487761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Times New Roman"/>
                <a:cs typeface="Times New Roman"/>
              </a:rPr>
              <a:t>organized </a:t>
            </a:r>
            <a:r>
              <a:rPr sz="2500" spc="-5" dirty="0">
                <a:latin typeface="Times New Roman"/>
                <a:cs typeface="Times New Roman"/>
              </a:rPr>
              <a:t>groups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hackers now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threat</a:t>
            </a:r>
            <a:r>
              <a:rPr lang="en-US" sz="2500" spc="-5" dirty="0">
                <a:latin typeface="Times New Roman"/>
                <a:cs typeface="Times New Roman"/>
              </a:rPr>
              <a:t> (</a:t>
            </a:r>
            <a:r>
              <a:rPr sz="2500" spc="-5" dirty="0">
                <a:latin typeface="Times New Roman"/>
                <a:cs typeface="Times New Roman"/>
              </a:rPr>
              <a:t>corporation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/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government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/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loosely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affiliated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gangs</a:t>
            </a:r>
            <a:r>
              <a:rPr lang="en-US" sz="2500" spc="-5" dirty="0">
                <a:latin typeface="Times New Roman"/>
                <a:cs typeface="Times New Roman"/>
              </a:rPr>
              <a:t>)</a:t>
            </a:r>
            <a:endParaRPr lang="en-US"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typically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young</a:t>
            </a:r>
            <a:endParaRPr lang="en-US"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often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target</a:t>
            </a:r>
            <a:r>
              <a:rPr sz="2500" spc="-5" dirty="0">
                <a:latin typeface="Times New Roman"/>
                <a:cs typeface="Times New Roman"/>
              </a:rPr>
              <a:t> credit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cards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e-commerce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server</a:t>
            </a:r>
            <a:r>
              <a:rPr lang="en-US" sz="2500" spc="-5" dirty="0">
                <a:latin typeface="Times New Roman"/>
                <a:cs typeface="Times New Roman"/>
              </a:rPr>
              <a:t> and </a:t>
            </a:r>
            <a:r>
              <a:rPr sz="2500" spc="-5" dirty="0">
                <a:latin typeface="Times New Roman"/>
                <a:cs typeface="Times New Roman"/>
              </a:rPr>
              <a:t>have specific</a:t>
            </a:r>
            <a:r>
              <a:rPr sz="2500" spc="-10" dirty="0">
                <a:latin typeface="Times New Roman"/>
                <a:cs typeface="Times New Roman"/>
              </a:rPr>
              <a:t> targets</a:t>
            </a: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once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penetrated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act</a:t>
            </a:r>
            <a:r>
              <a:rPr sz="2500" spc="-5" dirty="0">
                <a:latin typeface="Times New Roman"/>
                <a:cs typeface="Times New Roman"/>
              </a:rPr>
              <a:t> quickly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get </a:t>
            </a:r>
            <a:r>
              <a:rPr sz="2500" dirty="0">
                <a:latin typeface="Times New Roman"/>
                <a:cs typeface="Times New Roman"/>
              </a:rPr>
              <a:t>out</a:t>
            </a: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IDS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/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IPS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less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effective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IN" sz="2500" spc="-5" dirty="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lang="en-US" sz="2500" spc="-10" dirty="0">
                <a:latin typeface="Times New Roman"/>
                <a:cs typeface="Times New Roman"/>
              </a:rPr>
              <a:t>act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quickly</a:t>
            </a:r>
            <a:r>
              <a:rPr lang="en-US" sz="2500" spc="-2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and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precisely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to</a:t>
            </a:r>
            <a:r>
              <a:rPr lang="en-US" sz="2500" spc="10" dirty="0">
                <a:latin typeface="Times New Roman"/>
                <a:cs typeface="Times New Roman"/>
              </a:rPr>
              <a:t> </a:t>
            </a:r>
            <a:r>
              <a:rPr lang="en-US" sz="2500" spc="-10" dirty="0">
                <a:latin typeface="Times New Roman"/>
                <a:cs typeface="Times New Roman"/>
              </a:rPr>
              <a:t>make</a:t>
            </a:r>
            <a:r>
              <a:rPr lang="en-US" sz="2500" dirty="0">
                <a:latin typeface="Times New Roman"/>
                <a:cs typeface="Times New Roman"/>
              </a:rPr>
              <a:t> their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activities</a:t>
            </a:r>
            <a:r>
              <a:rPr lang="en-US" sz="2500" spc="-2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harder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to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detect</a:t>
            </a:r>
            <a:endParaRPr lang="en-US" sz="2500" dirty="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use </a:t>
            </a:r>
            <a:r>
              <a:rPr lang="en-US" sz="2500" dirty="0">
                <a:latin typeface="Times New Roman"/>
                <a:cs typeface="Times New Roman"/>
              </a:rPr>
              <a:t>trojan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horses</a:t>
            </a:r>
            <a:r>
              <a:rPr lang="en-US" sz="2500" spc="-1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(hidden software)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to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leave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back</a:t>
            </a:r>
            <a:r>
              <a:rPr lang="en-US" sz="2500" dirty="0">
                <a:latin typeface="Times New Roman"/>
                <a:cs typeface="Times New Roman"/>
              </a:rPr>
              <a:t> doors</a:t>
            </a:r>
            <a:r>
              <a:rPr lang="en-US" sz="2500" spc="-5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for re-entry</a:t>
            </a:r>
          </a:p>
          <a:p>
            <a:pPr marL="622300" indent="-610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use</a:t>
            </a:r>
            <a:r>
              <a:rPr lang="en-US" sz="2500" spc="-10" dirty="0">
                <a:latin typeface="Times New Roman"/>
                <a:cs typeface="Times New Roman"/>
              </a:rPr>
              <a:t> sniffers </a:t>
            </a:r>
            <a:r>
              <a:rPr lang="en-US" sz="2500" spc="-5" dirty="0">
                <a:latin typeface="Times New Roman"/>
                <a:cs typeface="Times New Roman"/>
              </a:rPr>
              <a:t>to capture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passwords</a:t>
            </a:r>
            <a:endParaRPr lang="en-US" sz="2500" dirty="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lang="en-US" sz="2500" spc="-10" dirty="0">
                <a:latin typeface="Times New Roman"/>
                <a:cs typeface="Times New Roman"/>
              </a:rPr>
              <a:t>make</a:t>
            </a:r>
            <a:r>
              <a:rPr lang="en-US" sz="2500" spc="-1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few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or no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mistakes</a:t>
            </a:r>
            <a:endParaRPr lang="en-US" sz="2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2973705" y="152400"/>
            <a:ext cx="7258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 dirty="0"/>
              <a:t>PGP</a:t>
            </a:r>
            <a:r>
              <a:rPr lang="en-IN" kern="0" spc="-175" dirty="0"/>
              <a:t> </a:t>
            </a:r>
            <a:r>
              <a:rPr lang="en-IN" kern="0" dirty="0"/>
              <a:t>Operation</a:t>
            </a:r>
            <a:r>
              <a:rPr lang="en-IN" kern="0" spc="-55" dirty="0"/>
              <a:t> </a:t>
            </a:r>
            <a:r>
              <a:rPr lang="en-IN" kern="0" dirty="0"/>
              <a:t>-</a:t>
            </a:r>
            <a:r>
              <a:rPr lang="en-IN" kern="0" spc="-5" dirty="0"/>
              <a:t> </a:t>
            </a:r>
            <a:r>
              <a:rPr lang="en-IN" kern="0" dirty="0"/>
              <a:t>Confidentiality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381000" y="1076559"/>
            <a:ext cx="11668125" cy="14023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encrypts </a:t>
            </a:r>
            <a:r>
              <a:rPr sz="2000" spc="-10" dirty="0">
                <a:latin typeface="Times New Roman"/>
                <a:cs typeface="Times New Roman"/>
              </a:rPr>
              <a:t>message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128 bit </a:t>
            </a:r>
            <a:r>
              <a:rPr sz="2000" spc="-5" dirty="0">
                <a:latin typeface="Times New Roman"/>
                <a:cs typeface="Times New Roman"/>
              </a:rPr>
              <a:t>session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key</a:t>
            </a: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attaches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session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key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encrypted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with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RSA using the recipient’s public key and is attached to the message.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receiver uses RSA with its private key to decrypt and recover the session key.</a:t>
            </a: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session key is used to decrypt the message.</a:t>
            </a:r>
          </a:p>
        </p:txBody>
      </p:sp>
      <p:pic>
        <p:nvPicPr>
          <p:cNvPr id="11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323543"/>
            <a:ext cx="10439400" cy="28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95" y="12903"/>
            <a:ext cx="3394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Insider</a:t>
            </a:r>
            <a:r>
              <a:rPr spc="-270" dirty="0"/>
              <a:t> </a:t>
            </a:r>
            <a:r>
              <a:rPr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143000"/>
            <a:ext cx="11811000" cy="53694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Times New Roman"/>
                <a:cs typeface="Times New Roman"/>
              </a:rPr>
              <a:t>among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difficult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detect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prevent</a:t>
            </a: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employees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 </a:t>
            </a:r>
            <a:r>
              <a:rPr sz="2500" spc="-10" dirty="0">
                <a:latin typeface="Times New Roman"/>
                <a:cs typeface="Times New Roman"/>
              </a:rPr>
              <a:t>access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&amp;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systems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knowledge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Times New Roman"/>
                <a:cs typeface="Times New Roman"/>
              </a:rPr>
              <a:t>may</a:t>
            </a:r>
            <a:r>
              <a:rPr sz="2500" dirty="0">
                <a:latin typeface="Times New Roman"/>
                <a:cs typeface="Times New Roman"/>
              </a:rPr>
              <a:t> be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motivated</a:t>
            </a:r>
            <a:r>
              <a:rPr sz="2500" dirty="0">
                <a:latin typeface="Times New Roman"/>
                <a:cs typeface="Times New Roman"/>
              </a:rPr>
              <a:t> by </a:t>
            </a:r>
            <a:r>
              <a:rPr sz="2500" spc="-5" dirty="0">
                <a:latin typeface="Times New Roman"/>
                <a:cs typeface="Times New Roman"/>
              </a:rPr>
              <a:t>revenge / entitlement</a:t>
            </a: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IDS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/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IPS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but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also need</a:t>
            </a:r>
            <a:r>
              <a:rPr lang="en-US"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least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privilege,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monitor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logs,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strong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authentication,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termination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spc="-6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block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access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&amp;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mirror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endParaRPr lang="en-US" sz="2500" spc="-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IN" sz="2500" spc="-5" dirty="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create network accounts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for</a:t>
            </a:r>
            <a:r>
              <a:rPr lang="en-US" sz="2500" spc="1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themselves and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their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friends</a:t>
            </a:r>
            <a:endParaRPr lang="en-US" sz="2500" dirty="0">
              <a:latin typeface="Times New Roman"/>
              <a:cs typeface="Times New Roman"/>
            </a:endParaRPr>
          </a:p>
          <a:p>
            <a:pPr marL="546100" marR="83185" indent="-534035">
              <a:lnSpc>
                <a:spcPts val="3020"/>
              </a:lnSpc>
              <a:spcBef>
                <a:spcPts val="72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lang="en-US" sz="2500" spc="-10" dirty="0">
                <a:latin typeface="Times New Roman"/>
                <a:cs typeface="Times New Roman"/>
              </a:rPr>
              <a:t>access</a:t>
            </a:r>
            <a:r>
              <a:rPr lang="en-US" sz="2500" spc="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accounts and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applications</a:t>
            </a:r>
            <a:r>
              <a:rPr lang="en-US" sz="2500" spc="-2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they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wouldn't normally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use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for</a:t>
            </a:r>
            <a:r>
              <a:rPr lang="en-US" sz="2500" spc="1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their</a:t>
            </a:r>
            <a:r>
              <a:rPr lang="en-US" sz="2500" spc="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daily </a:t>
            </a:r>
            <a:r>
              <a:rPr lang="en-US" sz="2500" spc="-685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jobs</a:t>
            </a:r>
          </a:p>
          <a:p>
            <a:pPr marL="546100" indent="-5340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e-mail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former</a:t>
            </a:r>
            <a:r>
              <a:rPr lang="en-US" sz="2500" spc="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and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prospective</a:t>
            </a:r>
            <a:r>
              <a:rPr lang="en-US" sz="2500" spc="-4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employers</a:t>
            </a:r>
            <a:endParaRPr lang="en-US" sz="2500" dirty="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lang="en-US" sz="2500" dirty="0">
                <a:latin typeface="Times New Roman"/>
                <a:cs typeface="Times New Roman"/>
              </a:rPr>
              <a:t>visit</a:t>
            </a:r>
            <a:r>
              <a:rPr lang="en-US" sz="2500" spc="-20" dirty="0">
                <a:latin typeface="Times New Roman"/>
                <a:cs typeface="Times New Roman"/>
              </a:rPr>
              <a:t> </a:t>
            </a:r>
            <a:r>
              <a:rPr lang="en-US" sz="2500" spc="-10" dirty="0">
                <a:latin typeface="Times New Roman"/>
                <a:cs typeface="Times New Roman"/>
              </a:rPr>
              <a:t>web</a:t>
            </a:r>
            <a:r>
              <a:rPr lang="en-US" sz="2500" spc="1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sites that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cater</a:t>
            </a:r>
            <a:r>
              <a:rPr lang="en-US" sz="2500" spc="10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to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disgruntled</a:t>
            </a:r>
            <a:r>
              <a:rPr lang="en-US" sz="2500" spc="-2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employees, such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as</a:t>
            </a:r>
            <a:r>
              <a:rPr lang="en-US" sz="2500" spc="30" dirty="0">
                <a:latin typeface="Times New Roman"/>
                <a:cs typeface="Times New Roman"/>
              </a:rPr>
              <a:t> </a:t>
            </a:r>
            <a:r>
              <a:rPr lang="en-US" sz="2500" spc="-20" dirty="0" err="1">
                <a:latin typeface="Times New Roman"/>
                <a:cs typeface="Times New Roman"/>
              </a:rPr>
              <a:t>f'dcompany.com</a:t>
            </a:r>
            <a:endParaRPr lang="en-US" sz="2500" dirty="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perform </a:t>
            </a:r>
            <a:r>
              <a:rPr lang="en-US" sz="2500" spc="-15" dirty="0">
                <a:latin typeface="Times New Roman"/>
                <a:cs typeface="Times New Roman"/>
              </a:rPr>
              <a:t>large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downloads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and</a:t>
            </a:r>
            <a:r>
              <a:rPr lang="en-US" sz="2500" spc="5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file copying</a:t>
            </a:r>
            <a:endParaRPr lang="en-US" sz="2500" dirty="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lang="en-US" sz="2500" spc="-10" dirty="0">
                <a:latin typeface="Times New Roman"/>
                <a:cs typeface="Times New Roman"/>
              </a:rPr>
              <a:t>access </a:t>
            </a:r>
            <a:r>
              <a:rPr lang="en-US" sz="2500" spc="-5" dirty="0">
                <a:latin typeface="Times New Roman"/>
                <a:cs typeface="Times New Roman"/>
              </a:rPr>
              <a:t>the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5" dirty="0">
                <a:latin typeface="Times New Roman"/>
                <a:cs typeface="Times New Roman"/>
              </a:rPr>
              <a:t>network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during</a:t>
            </a:r>
            <a:r>
              <a:rPr lang="en-US" sz="2500" spc="-30" dirty="0">
                <a:latin typeface="Times New Roman"/>
                <a:cs typeface="Times New Roman"/>
              </a:rPr>
              <a:t> </a:t>
            </a:r>
            <a:r>
              <a:rPr lang="en-US" sz="2500" spc="-15" dirty="0">
                <a:latin typeface="Times New Roman"/>
                <a:cs typeface="Times New Roman"/>
              </a:rPr>
              <a:t>off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hours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928" y="16205"/>
            <a:ext cx="4389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Password</a:t>
            </a:r>
            <a:r>
              <a:rPr spc="-85" dirty="0"/>
              <a:t> </a:t>
            </a:r>
            <a:r>
              <a:rPr dirty="0"/>
              <a:t>Guessing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289710"/>
            <a:ext cx="11734800" cy="1481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attacker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knows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(from</a:t>
            </a:r>
            <a:r>
              <a:rPr sz="2800" spc="-5" dirty="0">
                <a:latin typeface="Times New Roman"/>
                <a:cs typeface="Times New Roman"/>
              </a:rPr>
              <a:t> email/web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 err="1">
                <a:latin typeface="Times New Roman"/>
                <a:cs typeface="Times New Roman"/>
              </a:rPr>
              <a:t>etc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attempts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guess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password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success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depends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password chosen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 user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943560" y="2900434"/>
            <a:ext cx="445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 dirty="0"/>
              <a:t>Password</a:t>
            </a:r>
            <a:r>
              <a:rPr lang="en-IN" kern="0" spc="-85" dirty="0"/>
              <a:t> </a:t>
            </a:r>
            <a:r>
              <a:rPr lang="en-IN" kern="0" dirty="0"/>
              <a:t>Capture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304800" y="3727214"/>
            <a:ext cx="11734800" cy="29533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watching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 </a:t>
            </a:r>
            <a:r>
              <a:rPr sz="2800" dirty="0">
                <a:latin typeface="Times New Roman"/>
                <a:cs typeface="Times New Roman"/>
              </a:rPr>
              <a:t>shoulder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password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entered</a:t>
            </a:r>
            <a:r>
              <a:rPr lang="en-US" sz="2800" spc="-5" dirty="0">
                <a:latin typeface="Times New Roman"/>
                <a:cs typeface="Times New Roman"/>
              </a:rPr>
              <a:t> and </a:t>
            </a:r>
            <a:r>
              <a:rPr lang="en-US" sz="2800" dirty="0">
                <a:latin typeface="Times New Roman"/>
                <a:cs typeface="Times New Roman"/>
              </a:rPr>
              <a:t>using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valid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login/password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thus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impersonating user</a:t>
            </a:r>
            <a:endParaRPr sz="28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67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trojan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horse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collect</a:t>
            </a:r>
            <a:endParaRPr sz="28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monitoring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insecure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login</a:t>
            </a:r>
          </a:p>
          <a:p>
            <a:pPr marL="299085" marR="5080" indent="-287020"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extracting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after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successful</a:t>
            </a:r>
            <a:r>
              <a:rPr sz="2800" dirty="0">
                <a:latin typeface="Times New Roman"/>
                <a:cs typeface="Times New Roman"/>
              </a:rPr>
              <a:t> login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(web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history/cache, last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dialed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etc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933" y="34239"/>
            <a:ext cx="7738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Approaches</a:t>
            </a:r>
            <a:r>
              <a:rPr spc="-5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Intrusion</a:t>
            </a:r>
            <a:r>
              <a:rPr spc="-45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8" y="1275294"/>
            <a:ext cx="11168381" cy="5365571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statistical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anomaly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detection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attempts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normal/expected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behavior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Needs to store info in the form of history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threshold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profile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rule-based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detection</a:t>
            </a: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attempts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behavior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Doesn’t need to store info in the form of history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anomaly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penetration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identification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16" y="0"/>
            <a:ext cx="6733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spc="-270" dirty="0"/>
              <a:t> </a:t>
            </a:r>
            <a:r>
              <a:rPr dirty="0"/>
              <a:t>Anomaly</a:t>
            </a:r>
            <a:r>
              <a:rPr spc="-20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1275294"/>
            <a:ext cx="7216140" cy="4324261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threshold</a:t>
            </a:r>
            <a:r>
              <a:rPr sz="3200" spc="-7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detection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count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occurrences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 </a:t>
            </a:r>
            <a:r>
              <a:rPr sz="2800" dirty="0">
                <a:latin typeface="Times New Roman"/>
                <a:cs typeface="Times New Roman"/>
              </a:rPr>
              <a:t>over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exceed reasonable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intrusion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ineffective </a:t>
            </a:r>
            <a:r>
              <a:rPr sz="2800" spc="-5" dirty="0">
                <a:latin typeface="Times New Roman"/>
                <a:cs typeface="Times New Roman"/>
              </a:rPr>
              <a:t>detector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profile</a:t>
            </a:r>
            <a:r>
              <a:rPr sz="3200" spc="-6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based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characterize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past behavior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detect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significant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deviations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profile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multi-parameter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21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161" y="12903"/>
            <a:ext cx="7104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Rule-Based</a:t>
            </a:r>
            <a:r>
              <a:rPr spc="-55" dirty="0"/>
              <a:t> </a:t>
            </a:r>
            <a:r>
              <a:rPr dirty="0"/>
              <a:t>Intrusion</a:t>
            </a:r>
            <a:r>
              <a:rPr spc="-35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7209" y="961940"/>
            <a:ext cx="11772391" cy="57060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7505" algn="l"/>
                <a:tab pos="358140" algn="l"/>
              </a:tabLst>
            </a:pPr>
            <a:r>
              <a:rPr lang="en-US" dirty="0">
                <a:solidFill>
                  <a:srgbClr val="FF33CC"/>
                </a:solidFill>
              </a:rPr>
              <a:t>rule-based</a:t>
            </a:r>
            <a:r>
              <a:rPr lang="en-US" spc="-40" dirty="0">
                <a:solidFill>
                  <a:srgbClr val="FF33CC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anomaly</a:t>
            </a:r>
            <a:r>
              <a:rPr lang="en-US" spc="-30" dirty="0">
                <a:solidFill>
                  <a:srgbClr val="FF33CC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detection</a:t>
            </a:r>
          </a:p>
          <a:p>
            <a:pPr marL="757555" marR="5080" lvl="1" indent="-287020">
              <a:lnSpc>
                <a:spcPts val="3020"/>
              </a:lnSpc>
              <a:spcBef>
                <a:spcPts val="725"/>
              </a:spcBef>
              <a:buFont typeface="Arial MT"/>
              <a:buChar char="–"/>
              <a:tabLst>
                <a:tab pos="758825" algn="l"/>
              </a:tabLst>
            </a:pPr>
            <a:r>
              <a:rPr sz="2800" spc="-5" dirty="0">
                <a:latin typeface="Times New Roman"/>
                <a:cs typeface="Times New Roman"/>
              </a:rPr>
              <a:t>analyze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historical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audit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records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identify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usage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patterns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auto-generate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 dirty="0">
              <a:latin typeface="Times New Roman"/>
              <a:cs typeface="Times New Roman"/>
            </a:endParaRPr>
          </a:p>
          <a:p>
            <a:pPr marL="75755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882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observe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current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behavior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rules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conforms</a:t>
            </a:r>
            <a:endParaRPr sz="2800" dirty="0">
              <a:latin typeface="Times New Roman"/>
              <a:cs typeface="Times New Roman"/>
            </a:endParaRPr>
          </a:p>
          <a:p>
            <a:pPr marL="757555" marR="5080" lvl="1" indent="-287020">
              <a:lnSpc>
                <a:spcPts val="3020"/>
              </a:lnSpc>
              <a:spcBef>
                <a:spcPts val="720"/>
              </a:spcBef>
              <a:buFont typeface="Arial MT"/>
              <a:buChar char="–"/>
              <a:tabLst>
                <a:tab pos="758825" algn="l"/>
                <a:tab pos="1462405" algn="l"/>
                <a:tab pos="2971165" algn="l"/>
                <a:tab pos="4365625" algn="l"/>
                <a:tab pos="5838190" algn="l"/>
                <a:tab pos="6661150" algn="l"/>
                <a:tab pos="7286625" algn="l"/>
                <a:tab pos="8463280" algn="l"/>
                <a:tab pos="9326880" algn="l"/>
                <a:tab pos="11057255" algn="l"/>
              </a:tabLst>
            </a:pPr>
            <a:r>
              <a:rPr sz="2800" spc="-5" dirty="0">
                <a:latin typeface="Times New Roman"/>
                <a:cs typeface="Times New Roman"/>
              </a:rPr>
              <a:t>li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tis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ical</a:t>
            </a:r>
            <a:r>
              <a:rPr lang="en-IN"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anomaly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detect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not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req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ire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knowled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of 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flaws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>
                <a:solidFill>
                  <a:srgbClr val="FF33CC"/>
                </a:solidFill>
                <a:latin typeface="Times New Roman"/>
                <a:cs typeface="Times New Roman"/>
              </a:rPr>
              <a:t>rule-based</a:t>
            </a:r>
            <a:r>
              <a:rPr lang="en-US" sz="280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33CC"/>
                </a:solidFill>
                <a:latin typeface="Times New Roman"/>
                <a:cs typeface="Times New Roman"/>
              </a:rPr>
              <a:t>penetration</a:t>
            </a:r>
            <a:r>
              <a:rPr lang="en-US" sz="2800" spc="-1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33CC"/>
                </a:solidFill>
                <a:latin typeface="Times New Roman"/>
                <a:cs typeface="Times New Roman"/>
              </a:rPr>
              <a:t>identification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rules identifying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known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penetration, weakness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patterns,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or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suspicious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behavior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compare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audit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records </a:t>
            </a:r>
            <a:r>
              <a:rPr lang="en-US" sz="2800" dirty="0">
                <a:latin typeface="Times New Roman"/>
                <a:cs typeface="Times New Roman"/>
              </a:rPr>
              <a:t>or</a:t>
            </a:r>
            <a:r>
              <a:rPr lang="en-US" sz="2800" spc="-5" dirty="0">
                <a:latin typeface="Times New Roman"/>
                <a:cs typeface="Times New Roman"/>
              </a:rPr>
              <a:t> states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against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rules</a:t>
            </a: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rules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generated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by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experts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who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interview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&amp;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codify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knowledge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security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admins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21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663" y="150113"/>
            <a:ext cx="2450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Hone</a:t>
            </a:r>
            <a:r>
              <a:rPr spc="10" dirty="0"/>
              <a:t>y</a:t>
            </a:r>
            <a:r>
              <a:rPr dirty="0"/>
              <a:t>pots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1275425"/>
            <a:ext cx="11134090" cy="20229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spcBef>
                <a:spcPts val="4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3200" spc="5" dirty="0">
                <a:latin typeface="Times New Roman"/>
                <a:cs typeface="Times New Roman"/>
              </a:rPr>
              <a:t>D</a:t>
            </a:r>
            <a:r>
              <a:rPr sz="3200" spc="5" dirty="0" err="1">
                <a:latin typeface="Times New Roman"/>
                <a:cs typeface="Times New Roman"/>
              </a:rPr>
              <a:t>ecoy</a:t>
            </a:r>
            <a:r>
              <a:rPr lang="en-US" sz="3200" spc="5" dirty="0">
                <a:latin typeface="Times New Roman"/>
                <a:cs typeface="Times New Roman"/>
              </a:rPr>
              <a:t> systems </a:t>
            </a:r>
            <a:r>
              <a:rPr lang="en-IN" sz="3200" dirty="0">
                <a:latin typeface="Times New Roman"/>
                <a:cs typeface="Times New Roman"/>
              </a:rPr>
              <a:t>filled</a:t>
            </a:r>
            <a:r>
              <a:rPr lang="en-IN" sz="3200" spc="-1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with</a:t>
            </a:r>
            <a:r>
              <a:rPr lang="en-IN" sz="3200" spc="-1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fabricated</a:t>
            </a:r>
            <a:r>
              <a:rPr lang="en-IN" sz="3200" spc="-3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lure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attackers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away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accessing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critical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instrumented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collect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detailed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attackers activities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21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8371" y="18669"/>
            <a:ext cx="4606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Firewall</a:t>
            </a:r>
            <a:r>
              <a:rPr spc="-85" dirty="0"/>
              <a:t> </a:t>
            </a:r>
            <a:r>
              <a:rPr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90130"/>
            <a:ext cx="11658599" cy="37875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cannot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protect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attacks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bypassing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</a:p>
          <a:p>
            <a:pPr marL="756285" marR="33655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10" dirty="0" err="1">
                <a:latin typeface="Times New Roman"/>
                <a:cs typeface="Times New Roman"/>
              </a:rPr>
              <a:t>eg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sneaker net, </a:t>
            </a:r>
            <a:r>
              <a:rPr lang="en-US" sz="2800" dirty="0">
                <a:latin typeface="Times New Roman"/>
                <a:cs typeface="Times New Roman"/>
              </a:rPr>
              <a:t>utility </a:t>
            </a:r>
            <a:r>
              <a:rPr lang="en-US" sz="2800" spc="-10" dirty="0">
                <a:latin typeface="Times New Roman"/>
                <a:cs typeface="Times New Roman"/>
              </a:rPr>
              <a:t>modems, </a:t>
            </a:r>
            <a:r>
              <a:rPr lang="en-US" sz="2800" dirty="0">
                <a:latin typeface="Times New Roman"/>
                <a:cs typeface="Times New Roman"/>
              </a:rPr>
              <a:t>trusted </a:t>
            </a:r>
            <a:r>
              <a:rPr lang="en-US" sz="2800" spc="-5" dirty="0" err="1">
                <a:latin typeface="Times New Roman"/>
                <a:cs typeface="Times New Roman"/>
              </a:rPr>
              <a:t>organisations</a:t>
            </a:r>
            <a:r>
              <a:rPr lang="en-US" sz="2800" spc="-5" dirty="0">
                <a:latin typeface="Times New Roman"/>
                <a:cs typeface="Times New Roman"/>
              </a:rPr>
              <a:t>, </a:t>
            </a:r>
            <a:r>
              <a:rPr lang="en-US" sz="2800" dirty="0">
                <a:latin typeface="Times New Roman"/>
                <a:cs typeface="Times New Roman"/>
              </a:rPr>
              <a:t>trusted </a:t>
            </a:r>
            <a:r>
              <a:rPr lang="en-US" sz="2800" spc="-5" dirty="0">
                <a:latin typeface="Times New Roman"/>
                <a:cs typeface="Times New Roman"/>
              </a:rPr>
              <a:t>services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(</a:t>
            </a:r>
            <a:r>
              <a:rPr lang="en-US" sz="2800" spc="-10" dirty="0" err="1">
                <a:latin typeface="Times New Roman"/>
                <a:cs typeface="Times New Roman"/>
              </a:rPr>
              <a:t>eg</a:t>
            </a:r>
            <a:r>
              <a:rPr lang="en-US" sz="2800" spc="-5" dirty="0">
                <a:latin typeface="Times New Roman"/>
                <a:cs typeface="Times New Roman"/>
              </a:rPr>
              <a:t> SSL/SSH)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cannot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protect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against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threats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eg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disgruntled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employee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cannot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protect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against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transfer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virus infected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files</a:t>
            </a: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O/S &amp; </a:t>
            </a:r>
            <a:r>
              <a:rPr sz="2800" dirty="0">
                <a:latin typeface="Times New Roman"/>
                <a:cs typeface="Times New Roman"/>
              </a:rPr>
              <a:t>file</a:t>
            </a:r>
            <a:r>
              <a:rPr sz="2800" spc="-5" dirty="0">
                <a:latin typeface="Times New Roman"/>
                <a:cs typeface="Times New Roman"/>
              </a:rPr>
              <a:t> types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24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895" y="18669"/>
            <a:ext cx="5628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Attacks</a:t>
            </a:r>
            <a:r>
              <a:rPr spc="-4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Packet</a:t>
            </a:r>
            <a:r>
              <a:rPr spc="-15" dirty="0"/>
              <a:t> </a:t>
            </a:r>
            <a:r>
              <a:rPr spc="-5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117818"/>
            <a:ext cx="6684645" cy="4454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IP</a:t>
            </a:r>
            <a:r>
              <a:rPr sz="3200" spc="-1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address</a:t>
            </a:r>
            <a:r>
              <a:rPr sz="3200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spoofing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fake source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trusted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add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filters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router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Source</a:t>
            </a:r>
            <a:r>
              <a:rPr sz="3200" spc="-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routing</a:t>
            </a:r>
            <a:r>
              <a:rPr sz="3200" spc="-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attacks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attacker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route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 than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default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6600CC"/>
                </a:solidFill>
                <a:latin typeface="Times New Roman"/>
                <a:cs typeface="Times New Roman"/>
              </a:rPr>
              <a:t>Tiny</a:t>
            </a:r>
            <a:r>
              <a:rPr sz="3200" spc="-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fragment</a:t>
            </a:r>
            <a:r>
              <a:rPr sz="3200" spc="-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attacks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split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header</a:t>
            </a:r>
            <a:r>
              <a:rPr sz="2800" dirty="0">
                <a:latin typeface="Times New Roman"/>
                <a:cs typeface="Times New Roman"/>
              </a:rPr>
              <a:t> info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</a:t>
            </a:r>
            <a:r>
              <a:rPr sz="2800" spc="-5" dirty="0">
                <a:latin typeface="Times New Roman"/>
                <a:cs typeface="Times New Roman"/>
              </a:rPr>
              <a:t> several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either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reassemble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before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</a:t>
            </a:r>
            <a:r>
              <a:rPr dirty="0"/>
              <a:t>C</a:t>
            </a:r>
            <a:r>
              <a:rPr spc="-5" dirty="0"/>
              <a:t>S</a:t>
            </a:r>
            <a:r>
              <a:rPr dirty="0"/>
              <a:t>E309</a:t>
            </a:r>
            <a:r>
              <a:rPr spc="-25" dirty="0"/>
              <a:t>L</a:t>
            </a:r>
            <a:r>
              <a:rPr spc="-5" dirty="0"/>
              <a:t>-M7-</a:t>
            </a:r>
            <a:r>
              <a:rPr spc="-25" dirty="0"/>
              <a:t>L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24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2F66-DFDA-23FE-C95D-220F1502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08601"/>
            <a:ext cx="11506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1. Packet-Filtering Firewalls (Static Inspection):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Think of it as a simple traffic cop.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Analyzes individual data packets based on pre-defined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Focuses on: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Source and destination IP addresses (who's sending and receiving)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Protocol type (TCP, UDP, etc.) - what kind of communication is happening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Port numbers (specific services on a device) - what application or service is being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Advantages: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Easy to configure and manage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Efficient for basic traffic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Disadvantages: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Limited control: Can't differentiate between legitimate and malicious applications using the same protocol and 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Not suitable for complex network environments</a:t>
            </a:r>
            <a:endParaRPr lang="en-US" altLang="en-US" sz="1500" dirty="0">
              <a:solidFill>
                <a:srgbClr val="1F1F1F"/>
              </a:solidFill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2. Stateful Inspection Firewalls (Dynamic Inspection):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Offers more control compared to packet-filtering.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Maintains state information about ongoing network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Analyzes: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Individual packets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context of the connection they belong to (e.g., is it a request or a response?)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Benefits: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Allows or blocks packets based on the established connection stage (e.g., only allowing responses after a request is initiated).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Can identify suspicious traffic patterns that might indicate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Drawbacks: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More complex to configure than packet-filtering firewalls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Requires more processing power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6351569-30AD-8DE2-898E-945B490096C2}"/>
              </a:ext>
            </a:extLst>
          </p:cNvPr>
          <p:cNvSpPr txBox="1">
            <a:spLocks/>
          </p:cNvSpPr>
          <p:nvPr/>
        </p:nvSpPr>
        <p:spPr>
          <a:xfrm>
            <a:off x="4238371" y="18669"/>
            <a:ext cx="46069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ypes</a:t>
            </a:r>
            <a:r>
              <a:rPr lang="en-IN" sz="4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Firewalls</a:t>
            </a:r>
          </a:p>
        </p:txBody>
      </p:sp>
    </p:spTree>
    <p:extLst>
      <p:ext uri="{BB962C8B-B14F-4D97-AF65-F5344CB8AC3E}">
        <p14:creationId xmlns:p14="http://schemas.microsoft.com/office/powerpoint/2010/main" val="2286136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1146E-065D-C42E-51B0-68C07DCFAA1F}"/>
              </a:ext>
            </a:extLst>
          </p:cNvPr>
          <p:cNvSpPr txBox="1"/>
          <p:nvPr/>
        </p:nvSpPr>
        <p:spPr>
          <a:xfrm>
            <a:off x="304800" y="838200"/>
            <a:ext cx="11811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3. Application-Level Gateways (Proxy Firewalls):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Dives deeper, inspecting the actual content of data packets.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Acts as an intermediary for network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Capabilities: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Grant or deny access based on application type or specific functionalities within an application.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Filter malicious content within application data (e.g., blocking malware in email attachments).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Downsides: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Can impact performance due to in-depth analysis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Requires more complex configuration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4. Circuit-Level Gateways (NOT a common firewall type):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Focuses on managing connections rather than packet inspection.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(Not as widely used in modern firewalls)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Establishes and monitors the "circuit" between two communicating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Functionality: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Ensures that packets involved in a connection are working correctly.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Once a connection is established, the firewall might not actively monitor the data transfer within that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Considerations: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Simpler and less resource-intensive than other types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Potential security risk if malicious content slips through after the initial connection is established</a:t>
            </a:r>
          </a:p>
        </p:txBody>
      </p:sp>
    </p:spTree>
    <p:extLst>
      <p:ext uri="{BB962C8B-B14F-4D97-AF65-F5344CB8AC3E}">
        <p14:creationId xmlns:p14="http://schemas.microsoft.com/office/powerpoint/2010/main" val="181315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80213"/>
            <a:ext cx="9288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PGP</a:t>
            </a:r>
            <a:r>
              <a:rPr sz="3600" spc="-135" dirty="0"/>
              <a:t> </a:t>
            </a:r>
            <a:r>
              <a:rPr sz="3600" spc="-5" dirty="0"/>
              <a:t>Operation</a:t>
            </a:r>
            <a:r>
              <a:rPr sz="3600" spc="15" dirty="0"/>
              <a:t> </a:t>
            </a:r>
            <a:r>
              <a:rPr sz="3600" dirty="0"/>
              <a:t>– </a:t>
            </a:r>
            <a:r>
              <a:rPr sz="3600" spc="-5" dirty="0"/>
              <a:t>Confidentiality</a:t>
            </a:r>
            <a:r>
              <a:rPr sz="3600" spc="30" dirty="0"/>
              <a:t> </a:t>
            </a:r>
            <a:r>
              <a:rPr sz="3600" dirty="0"/>
              <a:t>&amp;</a:t>
            </a:r>
            <a:r>
              <a:rPr sz="3600" spc="-210" dirty="0"/>
              <a:t> </a:t>
            </a:r>
            <a:r>
              <a:rPr sz="3600" spc="-5" dirty="0"/>
              <a:t>Authentication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4019" y="971318"/>
            <a:ext cx="696150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1040765" algn="r">
              <a:lnSpc>
                <a:spcPct val="100000"/>
              </a:lnSpc>
              <a:spcBef>
                <a:spcPts val="770"/>
              </a:spcBef>
              <a:tabLst>
                <a:tab pos="342900" algn="l"/>
                <a:tab pos="3435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both services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endParaRPr sz="2800" dirty="0">
              <a:latin typeface="Times New Roman"/>
              <a:cs typeface="Times New Roman"/>
            </a:endParaRPr>
          </a:p>
          <a:p>
            <a:pPr marL="287020" marR="1004569" lvl="1" indent="-287020" algn="r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create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signature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 attach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encrypt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signature</a:t>
            </a: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attach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RSA/ElGamal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encrypted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session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30" y="3467608"/>
            <a:ext cx="10044169" cy="29331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BCSE309L-M7-L1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13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30" dirty="0"/>
              <a:t> </a:t>
            </a:r>
            <a:r>
              <a:rPr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353" y="38227"/>
            <a:ext cx="3224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PGP</a:t>
            </a:r>
            <a:r>
              <a:rPr sz="4000" spc="-195" dirty="0"/>
              <a:t> </a:t>
            </a:r>
            <a:r>
              <a:rPr sz="4000" spc="-5" dirty="0"/>
              <a:t>Key</a:t>
            </a:r>
            <a:r>
              <a:rPr sz="4000" spc="-35" dirty="0"/>
              <a:t> </a:t>
            </a:r>
            <a:r>
              <a:rPr sz="4000" dirty="0"/>
              <a:t>Rings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4019" y="971318"/>
            <a:ext cx="11367135" cy="234294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marR="5080" indent="-287020">
              <a:spcBef>
                <a:spcPts val="67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public-key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ring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public-keys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PGP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known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user,</a:t>
            </a:r>
            <a:r>
              <a:rPr sz="2800" spc="-5" dirty="0">
                <a:latin typeface="Times New Roman"/>
                <a:cs typeface="Times New Roman"/>
              </a:rPr>
              <a:t> indexed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</a:t>
            </a:r>
            <a:endParaRPr sz="2800" dirty="0">
              <a:latin typeface="Times New Roman"/>
              <a:cs typeface="Times New Roman"/>
            </a:endParaRPr>
          </a:p>
          <a:p>
            <a:pPr marL="299085" marR="6985" indent="-287020"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  <a:tab pos="2571750" algn="l"/>
                <a:tab pos="3342640" algn="l"/>
                <a:tab pos="4723765" algn="l"/>
                <a:tab pos="5353050" algn="l"/>
                <a:tab pos="7524115" algn="l"/>
                <a:tab pos="8232775" algn="l"/>
                <a:tab pos="9358630" algn="l"/>
                <a:tab pos="9973310" algn="l"/>
                <a:tab pos="10685145" algn="l"/>
              </a:tabLst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-k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ai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ic</a:t>
            </a:r>
            <a:r>
              <a:rPr sz="2800" spc="-20" dirty="0">
                <a:latin typeface="Times New Roman"/>
                <a:cs typeface="Times New Roman"/>
              </a:rPr>
              <a:t>/</a:t>
            </a:r>
            <a:r>
              <a:rPr sz="2800" spc="-5" dirty="0">
                <a:latin typeface="Times New Roman"/>
                <a:cs typeface="Times New Roman"/>
              </a:rPr>
              <a:t>private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pair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s)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14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,  </a:t>
            </a:r>
            <a:r>
              <a:rPr sz="2800" dirty="0">
                <a:latin typeface="Times New Roman"/>
                <a:cs typeface="Times New Roman"/>
              </a:rPr>
              <a:t>indexed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encrypted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hashed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passphrase</a:t>
            </a:r>
            <a:r>
              <a:rPr lang="en-US" sz="2800" dirty="0">
                <a:latin typeface="Times New Roman"/>
                <a:cs typeface="Times New Roman"/>
              </a:rPr>
              <a:t>. S</a:t>
            </a:r>
            <a:r>
              <a:rPr sz="2800" spc="-5" dirty="0">
                <a:latin typeface="Times New Roman"/>
                <a:cs typeface="Times New Roman"/>
              </a:rPr>
              <a:t>ecurity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private keys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thus depends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pass-phrase security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4161156" y="3583551"/>
            <a:ext cx="469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4000" kern="0" spc="-5"/>
              <a:t>PGP</a:t>
            </a:r>
            <a:r>
              <a:rPr lang="en-IN" sz="4000" kern="0" spc="-185"/>
              <a:t> </a:t>
            </a:r>
            <a:r>
              <a:rPr lang="en-IN" sz="4000" kern="0" spc="-5"/>
              <a:t>Key</a:t>
            </a:r>
            <a:r>
              <a:rPr lang="en-IN" sz="4000" kern="0" spc="-25"/>
              <a:t> </a:t>
            </a:r>
            <a:r>
              <a:rPr lang="en-IN" sz="4000" kern="0"/>
              <a:t>Management</a:t>
            </a:r>
            <a:endParaRPr lang="en-IN" sz="4000" kern="0" dirty="0"/>
          </a:p>
        </p:txBody>
      </p:sp>
      <p:sp>
        <p:nvSpPr>
          <p:cNvPr id="9" name="object 3"/>
          <p:cNvSpPr txBox="1"/>
          <p:nvPr/>
        </p:nvSpPr>
        <p:spPr>
          <a:xfrm>
            <a:off x="321309" y="4371913"/>
            <a:ext cx="11549381" cy="2001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PGP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own 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lang="en-US" sz="2800" spc="-15" dirty="0">
                <a:latin typeface="Times New Roman"/>
                <a:cs typeface="Times New Roman"/>
              </a:rPr>
              <a:t>ertificate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lang="en-US" sz="2800" spc="-15" dirty="0">
                <a:latin typeface="Times New Roman"/>
                <a:cs typeface="Times New Roman"/>
              </a:rPr>
              <a:t>uthority -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 </a:t>
            </a:r>
            <a:r>
              <a:rPr sz="2800" dirty="0">
                <a:latin typeface="Times New Roman"/>
                <a:cs typeface="Times New Roman"/>
              </a:rPr>
              <a:t>know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directly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trust</a:t>
            </a:r>
            <a:r>
              <a:rPr sz="2800" spc="-5" dirty="0">
                <a:latin typeface="Times New Roman"/>
                <a:cs typeface="Times New Roman"/>
              </a:rPr>
              <a:t> keys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chain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users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revoke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2" y="4699"/>
            <a:ext cx="1162984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latin typeface="Times New Roman"/>
                <a:cs typeface="Times New Roman"/>
              </a:rPr>
              <a:t>Secure/Multipurpose</a:t>
            </a:r>
            <a:r>
              <a:rPr lang="en-US" sz="3600" spc="14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Internet</a:t>
            </a:r>
            <a:r>
              <a:rPr lang="en-US" sz="3600" spc="14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Mail</a:t>
            </a:r>
            <a:r>
              <a:rPr lang="en-US" sz="3600" spc="13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Extension</a:t>
            </a:r>
            <a:r>
              <a:rPr lang="en-US" sz="3600" spc="14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(S/MIME)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642507"/>
            <a:ext cx="10486848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736089" algn="l"/>
                <a:tab pos="3080385" algn="l"/>
                <a:tab pos="3883660" algn="l"/>
                <a:tab pos="6141085" algn="l"/>
                <a:tab pos="7500620" algn="l"/>
                <a:tab pos="9594850" algn="l"/>
              </a:tabLst>
            </a:pPr>
            <a:r>
              <a:rPr sz="2400" spc="-10" dirty="0">
                <a:latin typeface="Times New Roman"/>
                <a:cs typeface="Times New Roman"/>
              </a:rPr>
              <a:t>S/MIME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four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message-related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services:</a:t>
            </a:r>
            <a:r>
              <a:rPr sz="2400" dirty="0">
                <a:latin typeface="Times New Roman"/>
                <a:cs typeface="Times New Roman"/>
              </a:rPr>
              <a:t>	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736089" algn="l"/>
                <a:tab pos="3080385" algn="l"/>
                <a:tab pos="3883660" algn="l"/>
                <a:tab pos="6141085" algn="l"/>
                <a:tab pos="7500620" algn="l"/>
                <a:tab pos="9594850" algn="l"/>
              </a:tabLst>
            </a:pPr>
            <a:r>
              <a:rPr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authentication,</a:t>
            </a:r>
            <a:r>
              <a:rPr lang="en-US"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confidentiality,</a:t>
            </a:r>
            <a:r>
              <a:rPr lang="en-US"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compression,</a:t>
            </a:r>
            <a:r>
              <a:rPr sz="24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email</a:t>
            </a:r>
            <a:r>
              <a:rPr sz="24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compatibility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833501"/>
            <a:ext cx="6705600" cy="6019800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280899" y="1920936"/>
            <a:ext cx="5274005" cy="4456348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Compression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Compression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of</a:t>
            </a:r>
            <a:r>
              <a:rPr lang="en-US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binary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encoded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encrypted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6600CC"/>
                </a:solidFill>
                <a:latin typeface="Times New Roman"/>
                <a:cs typeface="Times New Roman"/>
              </a:rPr>
              <a:t>data</a:t>
            </a:r>
            <a:r>
              <a:rPr lang="en-US" spc="-20" dirty="0">
                <a:solidFill>
                  <a:srgbClr val="6600CC"/>
                </a:solidFill>
                <a:latin typeface="Times New Roman"/>
                <a:cs typeface="Times New Roman"/>
              </a:rPr>
              <a:t> i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s</a:t>
            </a:r>
            <a:r>
              <a:rPr lang="en-US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discouraged,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since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it</a:t>
            </a:r>
            <a:r>
              <a:rPr lang="en-US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6600CC"/>
                </a:solidFill>
                <a:latin typeface="Times New Roman"/>
                <a:cs typeface="Times New Roman"/>
              </a:rPr>
              <a:t>will</a:t>
            </a:r>
            <a:r>
              <a:rPr lang="en-US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not</a:t>
            </a:r>
            <a:r>
              <a:rPr lang="en-US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yield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significant</a:t>
            </a:r>
            <a:r>
              <a:rPr lang="en-US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compression.</a:t>
            </a:r>
            <a:r>
              <a:rPr spc="-6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Base64</a:t>
            </a:r>
            <a:r>
              <a:rPr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encrypted</a:t>
            </a:r>
            <a:r>
              <a:rPr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data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6600CC"/>
                </a:solidFill>
                <a:latin typeface="Times New Roman"/>
                <a:cs typeface="Times New Roman"/>
              </a:rPr>
              <a:t>better.</a:t>
            </a:r>
            <a:endParaRPr lang="en-US" spc="-1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If</a:t>
            </a:r>
            <a:r>
              <a:rPr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a lossy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compression</a:t>
            </a:r>
            <a:r>
              <a:rPr spc="-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algorithm</a:t>
            </a:r>
            <a:r>
              <a:rPr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is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used</a:t>
            </a:r>
            <a:r>
              <a:rPr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with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signing,</a:t>
            </a:r>
            <a:r>
              <a:rPr spc="-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need</a:t>
            </a:r>
            <a:r>
              <a:rPr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to</a:t>
            </a:r>
            <a:r>
              <a:rPr spc="-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compress</a:t>
            </a:r>
            <a:r>
              <a:rPr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first,</a:t>
            </a:r>
            <a:r>
              <a:rPr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6600CC"/>
                </a:solidFill>
                <a:latin typeface="Times New Roman"/>
                <a:cs typeface="Times New Roman"/>
              </a:rPr>
              <a:t>then</a:t>
            </a:r>
            <a:r>
              <a:rPr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600CC"/>
                </a:solidFill>
                <a:latin typeface="Times New Roman"/>
                <a:cs typeface="Times New Roman"/>
              </a:rPr>
              <a:t>sign.</a:t>
            </a:r>
            <a:endParaRPr lang="en-US" spc="-10" dirty="0">
              <a:solidFill>
                <a:srgbClr val="6600CC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endParaRPr lang="en-IN" spc="-10" dirty="0">
              <a:solidFill>
                <a:srgbClr val="6600CC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80"/>
              </a:spcBef>
              <a:tabLst>
                <a:tab pos="354965" algn="l"/>
              </a:tabLst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Email Compatibility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Many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electronic</a:t>
            </a:r>
            <a:r>
              <a:rPr lang="en-US" sz="1800" spc="-7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mail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only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permit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blocks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consisting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ASCII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text.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accommodate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restriction,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S/MIME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converts the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raw </a:t>
            </a:r>
            <a:r>
              <a:rPr lang="en-US" spc="-10" dirty="0">
                <a:latin typeface="Times New Roman"/>
                <a:cs typeface="Times New Roman"/>
              </a:rPr>
              <a:t>8-</a:t>
            </a:r>
            <a:r>
              <a:rPr lang="en-US" dirty="0">
                <a:latin typeface="Times New Roman"/>
                <a:cs typeface="Times New Roman"/>
              </a:rPr>
              <a:t>bit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binary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stream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stream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25" dirty="0"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ASCII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characters,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process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referred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CC00"/>
                </a:solidFill>
                <a:latin typeface="Times New Roman"/>
                <a:cs typeface="Times New Roman"/>
              </a:rPr>
              <a:t>7-bit</a:t>
            </a:r>
            <a:r>
              <a:rPr lang="en-US" spc="-4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00CC00"/>
                </a:solidFill>
                <a:latin typeface="Times New Roman"/>
                <a:cs typeface="Times New Roman"/>
              </a:rPr>
              <a:t>encoding via 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CC00"/>
                </a:solidFill>
                <a:latin typeface="Times New Roman"/>
                <a:cs typeface="Times New Roman"/>
              </a:rPr>
              <a:t>Base64</a:t>
            </a:r>
            <a:r>
              <a:rPr lang="en-US" spc="-1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00CC00"/>
                </a:solidFill>
                <a:latin typeface="Times New Roman"/>
                <a:cs typeface="Times New Roman"/>
              </a:rPr>
              <a:t>conversion</a:t>
            </a:r>
            <a:r>
              <a:rPr lang="en-US" spc="-1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3505200"/>
            <a:ext cx="8282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771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Messages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322" y="4507239"/>
            <a:ext cx="12049355" cy="2336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2021205" algn="l"/>
                <a:tab pos="2393315" algn="l"/>
                <a:tab pos="3380740" algn="l"/>
                <a:tab pos="4572635" algn="l"/>
                <a:tab pos="5850255" algn="l"/>
                <a:tab pos="6939915" algn="l"/>
                <a:tab pos="7267575" algn="l"/>
                <a:tab pos="8287384" algn="l"/>
                <a:tab pos="9171305" algn="l"/>
                <a:tab pos="9906000" algn="l"/>
                <a:tab pos="10231755" algn="l"/>
              </a:tabLst>
            </a:pPr>
            <a:r>
              <a:rPr sz="18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SECURING</a:t>
            </a:r>
            <a:r>
              <a:rPr lang="en-US" sz="1800" i="1" spc="-10" dirty="0">
                <a:solidFill>
                  <a:srgbClr val="00AF50"/>
                </a:solidFill>
              </a:rPr>
              <a:t> </a:t>
            </a:r>
            <a:r>
              <a:rPr sz="1800" i="1" spc="-5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lang="en-US" sz="1800" i="1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MIME</a:t>
            </a:r>
            <a:r>
              <a:rPr lang="en-US"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ENTITY</a:t>
            </a:r>
            <a:r>
              <a:rPr lang="en-US" sz="18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10" dirty="0"/>
              <a:t>S/MIME</a:t>
            </a:r>
            <a:r>
              <a:rPr lang="en-US" sz="1800" spc="-10" dirty="0"/>
              <a:t> se</a:t>
            </a:r>
            <a:r>
              <a:rPr sz="1800" spc="-10" dirty="0"/>
              <a:t>cures</a:t>
            </a:r>
            <a:r>
              <a:rPr lang="en-US" sz="1800" spc="-10" dirty="0"/>
              <a:t> </a:t>
            </a:r>
            <a:r>
              <a:rPr sz="1800" spc="-50" dirty="0"/>
              <a:t>a</a:t>
            </a:r>
            <a:r>
              <a:rPr lang="en-US" sz="1800" spc="-50" dirty="0"/>
              <a:t> </a:t>
            </a:r>
            <a:r>
              <a:rPr sz="1800" spc="-20" dirty="0"/>
              <a:t>MIME</a:t>
            </a:r>
            <a:r>
              <a:rPr lang="en-US" sz="1800" spc="-20" dirty="0"/>
              <a:t> </a:t>
            </a:r>
            <a:r>
              <a:rPr sz="1800" spc="-10" dirty="0"/>
              <a:t>entity</a:t>
            </a:r>
            <a:r>
              <a:rPr lang="en-US" sz="1800" spc="-10" dirty="0"/>
              <a:t> </a:t>
            </a:r>
            <a:r>
              <a:rPr sz="1800" spc="-20" dirty="0"/>
              <a:t>with</a:t>
            </a:r>
            <a:r>
              <a:rPr lang="en-US" sz="1800" spc="-20" dirty="0"/>
              <a:t> </a:t>
            </a:r>
            <a:r>
              <a:rPr sz="1800" spc="-50" dirty="0"/>
              <a:t>a</a:t>
            </a:r>
            <a:r>
              <a:rPr lang="en-US" sz="1800" spc="-50" dirty="0"/>
              <a:t> </a:t>
            </a:r>
            <a:r>
              <a:rPr sz="1800" spc="-10" dirty="0"/>
              <a:t>signature, </a:t>
            </a:r>
            <a:r>
              <a:rPr sz="1800" dirty="0"/>
              <a:t>encryption,</a:t>
            </a:r>
            <a:r>
              <a:rPr sz="1800" spc="-35" dirty="0"/>
              <a:t> </a:t>
            </a:r>
            <a:r>
              <a:rPr sz="1800" dirty="0"/>
              <a:t>or </a:t>
            </a:r>
            <a:r>
              <a:rPr sz="1800" spc="-10" dirty="0"/>
              <a:t>both.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2299970" algn="l"/>
                <a:tab pos="3225800" algn="l"/>
                <a:tab pos="3799840" algn="l"/>
                <a:tab pos="6944359" algn="l"/>
                <a:tab pos="8093709" algn="l"/>
                <a:tab pos="8500745" algn="l"/>
                <a:tab pos="9259570" algn="l"/>
                <a:tab pos="9817735" algn="l"/>
                <a:tab pos="10460990" algn="l"/>
                <a:tab pos="10916285" algn="l"/>
              </a:tabLst>
            </a:pPr>
            <a:r>
              <a:rPr sz="18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ENVELOPED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DATA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spc="-25" dirty="0"/>
              <a:t>An</a:t>
            </a:r>
            <a:r>
              <a:rPr sz="1800" dirty="0"/>
              <a:t>	</a:t>
            </a:r>
            <a:r>
              <a:rPr sz="1800" spc="-10" dirty="0"/>
              <a:t>application/pkcs7-</a:t>
            </a:r>
            <a:r>
              <a:rPr sz="1800" spc="-20" dirty="0"/>
              <a:t>mime</a:t>
            </a:r>
            <a:r>
              <a:rPr sz="1800" dirty="0"/>
              <a:t>	</a:t>
            </a:r>
            <a:r>
              <a:rPr sz="1800" spc="-10" dirty="0"/>
              <a:t>subtype</a:t>
            </a:r>
            <a:r>
              <a:rPr sz="1800" dirty="0"/>
              <a:t>	</a:t>
            </a:r>
            <a:r>
              <a:rPr sz="1800" spc="-25" dirty="0"/>
              <a:t>is</a:t>
            </a:r>
            <a:r>
              <a:rPr sz="1800" dirty="0"/>
              <a:t>	</a:t>
            </a:r>
            <a:r>
              <a:rPr sz="1800" spc="-20" dirty="0"/>
              <a:t>used</a:t>
            </a:r>
            <a:r>
              <a:rPr sz="1800" dirty="0"/>
              <a:t>	</a:t>
            </a:r>
            <a:r>
              <a:rPr sz="1800" spc="-25" dirty="0"/>
              <a:t>for</a:t>
            </a:r>
            <a:r>
              <a:rPr sz="1800" dirty="0"/>
              <a:t>	</a:t>
            </a:r>
            <a:r>
              <a:rPr sz="1800" spc="-25" dirty="0"/>
              <a:t>one</a:t>
            </a:r>
            <a:r>
              <a:rPr sz="1800" dirty="0"/>
              <a:t>	</a:t>
            </a:r>
            <a:r>
              <a:rPr sz="1800" spc="-25" dirty="0"/>
              <a:t>of</a:t>
            </a:r>
            <a:r>
              <a:rPr sz="1800" dirty="0"/>
              <a:t>	</a:t>
            </a:r>
            <a:r>
              <a:rPr sz="1800" spc="-20" dirty="0"/>
              <a:t>four </a:t>
            </a:r>
            <a:r>
              <a:rPr sz="1800" dirty="0"/>
              <a:t>categories</a:t>
            </a:r>
            <a:r>
              <a:rPr sz="1800" spc="-35" dirty="0"/>
              <a:t> </a:t>
            </a:r>
            <a:r>
              <a:rPr sz="1800" dirty="0"/>
              <a:t>of</a:t>
            </a:r>
            <a:r>
              <a:rPr sz="1800" spc="-5" dirty="0"/>
              <a:t> </a:t>
            </a:r>
            <a:r>
              <a:rPr sz="1800" dirty="0"/>
              <a:t>S/MIME</a:t>
            </a:r>
            <a:r>
              <a:rPr sz="1800" spc="-5" dirty="0"/>
              <a:t> </a:t>
            </a:r>
            <a:r>
              <a:rPr sz="1800" dirty="0"/>
              <a:t>processing,</a:t>
            </a:r>
            <a:r>
              <a:rPr sz="1800" spc="-40" dirty="0"/>
              <a:t> </a:t>
            </a:r>
            <a:r>
              <a:rPr sz="1800" dirty="0"/>
              <a:t>each</a:t>
            </a:r>
            <a:r>
              <a:rPr sz="1800" spc="-30" dirty="0"/>
              <a:t> </a:t>
            </a:r>
            <a:r>
              <a:rPr sz="1800" dirty="0"/>
              <a:t>with a</a:t>
            </a:r>
            <a:r>
              <a:rPr sz="1800" spc="-15" dirty="0"/>
              <a:t> </a:t>
            </a:r>
            <a:r>
              <a:rPr sz="1800" dirty="0"/>
              <a:t>unique</a:t>
            </a:r>
            <a:r>
              <a:rPr sz="1800" spc="-10" dirty="0"/>
              <a:t> s/mime-</a:t>
            </a:r>
            <a:r>
              <a:rPr sz="1800" dirty="0"/>
              <a:t>type</a:t>
            </a:r>
            <a:r>
              <a:rPr sz="1800" spc="-15" dirty="0"/>
              <a:t> </a:t>
            </a:r>
            <a:r>
              <a:rPr sz="1800" spc="-10" dirty="0"/>
              <a:t>parameter.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SIGNED</a:t>
            </a:r>
            <a:r>
              <a:rPr sz="1800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70" dirty="0">
                <a:solidFill>
                  <a:srgbClr val="00AF50"/>
                </a:solidFill>
                <a:latin typeface="Times New Roman"/>
                <a:cs typeface="Times New Roman"/>
              </a:rPr>
              <a:t>DATA</a:t>
            </a:r>
            <a:r>
              <a:rPr sz="1800" i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The</a:t>
            </a:r>
            <a:r>
              <a:rPr sz="1800" spc="-30" dirty="0"/>
              <a:t> </a:t>
            </a:r>
            <a:r>
              <a:rPr sz="1800" dirty="0"/>
              <a:t>signedData</a:t>
            </a:r>
            <a:r>
              <a:rPr sz="1800" spc="-30" dirty="0"/>
              <a:t> </a:t>
            </a:r>
            <a:r>
              <a:rPr sz="1800" spc="-10" dirty="0"/>
              <a:t>s/mime-</a:t>
            </a:r>
            <a:r>
              <a:rPr sz="1800" dirty="0"/>
              <a:t>type</a:t>
            </a:r>
            <a:r>
              <a:rPr sz="1800" spc="-20" dirty="0"/>
              <a:t> </a:t>
            </a:r>
            <a:r>
              <a:rPr sz="1800" dirty="0"/>
              <a:t>can</a:t>
            </a:r>
            <a:r>
              <a:rPr sz="1800" spc="-30" dirty="0"/>
              <a:t> </a:t>
            </a:r>
            <a:r>
              <a:rPr sz="1800" dirty="0"/>
              <a:t>be</a:t>
            </a:r>
            <a:r>
              <a:rPr sz="1800" spc="-15" dirty="0"/>
              <a:t> </a:t>
            </a:r>
            <a:r>
              <a:rPr sz="1800" dirty="0"/>
              <a:t>used</a:t>
            </a:r>
            <a:r>
              <a:rPr sz="1800" spc="-25" dirty="0"/>
              <a:t> </a:t>
            </a:r>
            <a:r>
              <a:rPr sz="1800" dirty="0"/>
              <a:t>with</a:t>
            </a:r>
            <a:r>
              <a:rPr sz="1800" spc="-30" dirty="0"/>
              <a:t> </a:t>
            </a:r>
            <a:r>
              <a:rPr sz="1800" dirty="0"/>
              <a:t>one</a:t>
            </a:r>
            <a:r>
              <a:rPr sz="1800" spc="-15" dirty="0"/>
              <a:t> </a:t>
            </a:r>
            <a:r>
              <a:rPr sz="1800" dirty="0"/>
              <a:t>or</a:t>
            </a:r>
            <a:r>
              <a:rPr sz="1800" spc="-15" dirty="0"/>
              <a:t> </a:t>
            </a:r>
            <a:r>
              <a:rPr sz="1800" dirty="0"/>
              <a:t>more</a:t>
            </a:r>
            <a:r>
              <a:rPr sz="1800" spc="-10" dirty="0"/>
              <a:t> signers.</a:t>
            </a: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CLEAR</a:t>
            </a:r>
            <a:r>
              <a:rPr sz="1800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SIGNING</a:t>
            </a:r>
            <a:r>
              <a:rPr sz="1800" i="1" spc="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Clear</a:t>
            </a:r>
            <a:r>
              <a:rPr sz="1800" spc="20" dirty="0"/>
              <a:t> </a:t>
            </a:r>
            <a:r>
              <a:rPr sz="1800" dirty="0"/>
              <a:t>signing</a:t>
            </a:r>
            <a:r>
              <a:rPr sz="1800" spc="10" dirty="0"/>
              <a:t> </a:t>
            </a:r>
            <a:r>
              <a:rPr sz="1800" dirty="0"/>
              <a:t>is</a:t>
            </a:r>
            <a:r>
              <a:rPr sz="1800" spc="20" dirty="0"/>
              <a:t> </a:t>
            </a:r>
            <a:r>
              <a:rPr sz="1800" dirty="0"/>
              <a:t>achieved</a:t>
            </a:r>
            <a:r>
              <a:rPr sz="1800" spc="25" dirty="0"/>
              <a:t> </a:t>
            </a:r>
            <a:r>
              <a:rPr sz="1800" dirty="0"/>
              <a:t>using</a:t>
            </a:r>
            <a:r>
              <a:rPr sz="1800" spc="15" dirty="0"/>
              <a:t> </a:t>
            </a:r>
            <a:r>
              <a:rPr sz="1800" dirty="0"/>
              <a:t>the</a:t>
            </a:r>
            <a:r>
              <a:rPr sz="1800" spc="25" dirty="0"/>
              <a:t> </a:t>
            </a:r>
            <a:r>
              <a:rPr sz="1800" dirty="0"/>
              <a:t>multipart</a:t>
            </a:r>
            <a:r>
              <a:rPr sz="1800" spc="35" dirty="0"/>
              <a:t> </a:t>
            </a:r>
            <a:r>
              <a:rPr sz="1800" dirty="0"/>
              <a:t>content</a:t>
            </a:r>
            <a:r>
              <a:rPr sz="1800" spc="10" dirty="0"/>
              <a:t> </a:t>
            </a:r>
            <a:r>
              <a:rPr sz="1800" dirty="0"/>
              <a:t>type</a:t>
            </a:r>
            <a:r>
              <a:rPr sz="1800" spc="20" dirty="0"/>
              <a:t> </a:t>
            </a:r>
            <a:r>
              <a:rPr sz="1800" dirty="0"/>
              <a:t>with</a:t>
            </a:r>
            <a:r>
              <a:rPr sz="1800" spc="30" dirty="0"/>
              <a:t> </a:t>
            </a:r>
            <a:r>
              <a:rPr sz="1800" dirty="0"/>
              <a:t>a</a:t>
            </a:r>
            <a:r>
              <a:rPr sz="1800" spc="25" dirty="0"/>
              <a:t> </a:t>
            </a:r>
            <a:r>
              <a:rPr sz="1800" spc="-10" dirty="0"/>
              <a:t>signed subtype.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REGISTRATION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REQUEST</a:t>
            </a:r>
            <a:r>
              <a:rPr sz="1800" i="1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30" dirty="0"/>
              <a:t>Typically,</a:t>
            </a:r>
            <a:r>
              <a:rPr sz="1800" spc="-55" dirty="0"/>
              <a:t> </a:t>
            </a:r>
            <a:r>
              <a:rPr sz="1800" dirty="0"/>
              <a:t>an</a:t>
            </a:r>
            <a:r>
              <a:rPr sz="1800" spc="-45" dirty="0"/>
              <a:t> </a:t>
            </a:r>
            <a:r>
              <a:rPr sz="1800" dirty="0"/>
              <a:t>application</a:t>
            </a:r>
            <a:r>
              <a:rPr sz="1800" spc="-70" dirty="0"/>
              <a:t> </a:t>
            </a:r>
            <a:r>
              <a:rPr sz="1800" dirty="0"/>
              <a:t>or</a:t>
            </a:r>
            <a:r>
              <a:rPr sz="1800" spc="-25" dirty="0"/>
              <a:t> </a:t>
            </a:r>
            <a:r>
              <a:rPr sz="1800" dirty="0"/>
              <a:t>user</a:t>
            </a:r>
            <a:r>
              <a:rPr sz="1800" spc="-35" dirty="0"/>
              <a:t> </a:t>
            </a:r>
            <a:r>
              <a:rPr sz="1800" dirty="0"/>
              <a:t>will</a:t>
            </a:r>
            <a:r>
              <a:rPr sz="1800" spc="-50" dirty="0"/>
              <a:t> </a:t>
            </a:r>
            <a:r>
              <a:rPr sz="1800" dirty="0"/>
              <a:t>apply</a:t>
            </a:r>
            <a:r>
              <a:rPr sz="1800" spc="-30" dirty="0"/>
              <a:t> </a:t>
            </a:r>
            <a:r>
              <a:rPr sz="1800" dirty="0"/>
              <a:t>to</a:t>
            </a:r>
            <a:r>
              <a:rPr sz="1800" spc="-40" dirty="0"/>
              <a:t> </a:t>
            </a:r>
            <a:r>
              <a:rPr sz="1800" dirty="0"/>
              <a:t>a</a:t>
            </a:r>
            <a:r>
              <a:rPr sz="1800" spc="-30" dirty="0"/>
              <a:t> </a:t>
            </a:r>
            <a:r>
              <a:rPr sz="1800" spc="-10" dirty="0"/>
              <a:t>certification</a:t>
            </a:r>
            <a:r>
              <a:rPr lang="en-US" sz="1800" spc="-10" dirty="0"/>
              <a:t> </a:t>
            </a:r>
            <a:r>
              <a:rPr sz="1800" dirty="0"/>
              <a:t>authority</a:t>
            </a:r>
            <a:r>
              <a:rPr sz="1800" spc="-35" dirty="0"/>
              <a:t> </a:t>
            </a:r>
            <a:r>
              <a:rPr sz="1800" dirty="0"/>
              <a:t>for</a:t>
            </a:r>
            <a:r>
              <a:rPr sz="1800" spc="-10" dirty="0"/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dirty="0"/>
              <a:t>public-key</a:t>
            </a:r>
            <a:r>
              <a:rPr sz="1800" spc="-40" dirty="0"/>
              <a:t> </a:t>
            </a:r>
            <a:r>
              <a:rPr sz="1800" spc="-10" dirty="0"/>
              <a:t>certificate.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CERTIFICATES-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ONLY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MESSAGE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20" dirty="0"/>
              <a:t>A</a:t>
            </a:r>
            <a:r>
              <a:rPr sz="1800" spc="-140" dirty="0"/>
              <a:t> </a:t>
            </a:r>
            <a:r>
              <a:rPr sz="1800" dirty="0"/>
              <a:t>message</a:t>
            </a:r>
            <a:r>
              <a:rPr sz="1800" spc="-5" dirty="0"/>
              <a:t> </a:t>
            </a:r>
            <a:r>
              <a:rPr sz="1800" dirty="0"/>
              <a:t>containing</a:t>
            </a:r>
            <a:r>
              <a:rPr sz="1800" spc="-55" dirty="0"/>
              <a:t> </a:t>
            </a:r>
            <a:r>
              <a:rPr sz="1800" dirty="0"/>
              <a:t>only</a:t>
            </a:r>
            <a:r>
              <a:rPr sz="1800" spc="-30" dirty="0"/>
              <a:t> </a:t>
            </a:r>
            <a:r>
              <a:rPr sz="1800" dirty="0"/>
              <a:t>certificates</a:t>
            </a:r>
            <a:r>
              <a:rPr sz="1800" spc="-50" dirty="0"/>
              <a:t> </a:t>
            </a:r>
            <a:r>
              <a:rPr sz="1800" dirty="0"/>
              <a:t>or</a:t>
            </a:r>
            <a:r>
              <a:rPr sz="1800" spc="-20" dirty="0"/>
              <a:t> </a:t>
            </a:r>
            <a:r>
              <a:rPr sz="1800" dirty="0"/>
              <a:t>a</a:t>
            </a:r>
            <a:r>
              <a:rPr sz="1800" spc="-20" dirty="0"/>
              <a:t> </a:t>
            </a:r>
            <a:r>
              <a:rPr sz="1800" spc="-10" dirty="0"/>
              <a:t>certificate.</a:t>
            </a: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684270" y="6172"/>
            <a:ext cx="5351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/>
              <a:t>Message</a:t>
            </a:r>
            <a:r>
              <a:rPr lang="en-IN" spc="-20"/>
              <a:t> </a:t>
            </a:r>
            <a:r>
              <a:rPr lang="en-IN"/>
              <a:t>Content</a:t>
            </a:r>
            <a:r>
              <a:rPr lang="en-IN" spc="-90"/>
              <a:t> </a:t>
            </a:r>
            <a:r>
              <a:rPr lang="en-IN" spc="-45"/>
              <a:t>Types</a:t>
            </a:r>
            <a:endParaRPr lang="en-IN" spc="-45" dirty="0"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42747" y="940777"/>
            <a:ext cx="12049355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99085" marR="5080" indent="-287020">
              <a:spcBef>
                <a:spcPts val="575"/>
              </a:spcBef>
              <a:buFont typeface="Wingdings"/>
              <a:buChar char=""/>
              <a:tabLst>
                <a:tab pos="756285" algn="l"/>
              </a:tabLst>
            </a:pPr>
            <a:r>
              <a:rPr lang="en-US" b="1" dirty="0">
                <a:solidFill>
                  <a:srgbClr val="00CC00"/>
                </a:solidFill>
              </a:rPr>
              <a:t>Data:</a:t>
            </a:r>
            <a:r>
              <a:rPr lang="en-US" b="1" spc="335" dirty="0">
                <a:solidFill>
                  <a:srgbClr val="00CC00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Inner</a:t>
            </a:r>
            <a:r>
              <a:rPr lang="en-US" spc="325" dirty="0">
                <a:solidFill>
                  <a:srgbClr val="D50092"/>
                </a:solidFill>
              </a:rPr>
              <a:t> </a:t>
            </a:r>
            <a:r>
              <a:rPr lang="en-US" spc="-20" dirty="0">
                <a:solidFill>
                  <a:srgbClr val="D50092"/>
                </a:solidFill>
              </a:rPr>
              <a:t>MIME-</a:t>
            </a:r>
            <a:r>
              <a:rPr lang="en-US" dirty="0">
                <a:solidFill>
                  <a:srgbClr val="D50092"/>
                </a:solidFill>
              </a:rPr>
              <a:t>encoded</a:t>
            </a:r>
            <a:r>
              <a:rPr lang="en-US" spc="3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message</a:t>
            </a:r>
            <a:r>
              <a:rPr lang="en-US" spc="3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content,</a:t>
            </a:r>
            <a:r>
              <a:rPr lang="en-US" spc="31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which</a:t>
            </a:r>
            <a:r>
              <a:rPr lang="en-US" spc="3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may</a:t>
            </a:r>
            <a:r>
              <a:rPr lang="en-US" spc="3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then</a:t>
            </a:r>
            <a:r>
              <a:rPr lang="en-US" spc="34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be</a:t>
            </a:r>
            <a:r>
              <a:rPr lang="en-US" spc="3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encapsulated</a:t>
            </a:r>
            <a:r>
              <a:rPr lang="en-US" spc="32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in</a:t>
            </a:r>
            <a:r>
              <a:rPr lang="en-US" spc="320" dirty="0">
                <a:solidFill>
                  <a:srgbClr val="D50092"/>
                </a:solidFill>
              </a:rPr>
              <a:t> </a:t>
            </a:r>
            <a:r>
              <a:rPr lang="en-US" spc="-50" dirty="0">
                <a:solidFill>
                  <a:srgbClr val="D50092"/>
                </a:solidFill>
              </a:rPr>
              <a:t>a </a:t>
            </a:r>
            <a:r>
              <a:rPr lang="en-US" dirty="0" err="1">
                <a:solidFill>
                  <a:srgbClr val="D50092"/>
                </a:solidFill>
              </a:rPr>
              <a:t>SignedData</a:t>
            </a:r>
            <a:r>
              <a:rPr lang="en-US" dirty="0">
                <a:solidFill>
                  <a:srgbClr val="D50092"/>
                </a:solidFill>
              </a:rPr>
              <a:t>,</a:t>
            </a:r>
            <a:r>
              <a:rPr lang="en-US" spc="-45" dirty="0">
                <a:solidFill>
                  <a:srgbClr val="D50092"/>
                </a:solidFill>
              </a:rPr>
              <a:t> </a:t>
            </a:r>
            <a:r>
              <a:rPr lang="en-US" dirty="0" err="1">
                <a:solidFill>
                  <a:srgbClr val="D50092"/>
                </a:solidFill>
              </a:rPr>
              <a:t>EnvelopedData</a:t>
            </a:r>
            <a:r>
              <a:rPr lang="en-US" dirty="0">
                <a:solidFill>
                  <a:srgbClr val="D50092"/>
                </a:solidFill>
              </a:rPr>
              <a:t>,</a:t>
            </a:r>
            <a:r>
              <a:rPr lang="en-US" spc="-4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or</a:t>
            </a:r>
            <a:r>
              <a:rPr lang="en-US" spc="-35" dirty="0">
                <a:solidFill>
                  <a:srgbClr val="D50092"/>
                </a:solidFill>
              </a:rPr>
              <a:t> </a:t>
            </a:r>
            <a:r>
              <a:rPr lang="en-US" dirty="0" err="1">
                <a:solidFill>
                  <a:srgbClr val="D50092"/>
                </a:solidFill>
              </a:rPr>
              <a:t>CompressedData</a:t>
            </a:r>
            <a:r>
              <a:rPr lang="en-US" spc="-1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content</a:t>
            </a:r>
            <a:r>
              <a:rPr lang="en-US" spc="-50" dirty="0">
                <a:solidFill>
                  <a:srgbClr val="D50092"/>
                </a:solidFill>
              </a:rPr>
              <a:t> </a:t>
            </a:r>
            <a:r>
              <a:rPr lang="en-US" spc="-10" dirty="0">
                <a:solidFill>
                  <a:srgbClr val="D50092"/>
                </a:solidFill>
              </a:rPr>
              <a:t>type.</a:t>
            </a:r>
            <a:endParaRPr lang="en-US" dirty="0"/>
          </a:p>
          <a:p>
            <a:pPr marL="299085" indent="-286385">
              <a:spcBef>
                <a:spcPts val="580"/>
              </a:spcBef>
              <a:buFont typeface="Wingdings"/>
              <a:buChar char=""/>
              <a:tabLst>
                <a:tab pos="756285" algn="l"/>
              </a:tabLst>
            </a:pPr>
            <a:r>
              <a:rPr lang="en-US" b="1" dirty="0" err="1">
                <a:solidFill>
                  <a:srgbClr val="00CC00"/>
                </a:solidFill>
              </a:rPr>
              <a:t>SignedData</a:t>
            </a:r>
            <a:r>
              <a:rPr lang="en-US" b="1" dirty="0">
                <a:solidFill>
                  <a:srgbClr val="00CC00"/>
                </a:solidFill>
              </a:rPr>
              <a:t>:</a:t>
            </a:r>
            <a:r>
              <a:rPr lang="en-US" b="1" spc="-20" dirty="0">
                <a:solidFill>
                  <a:srgbClr val="00CC00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Used</a:t>
            </a:r>
            <a:r>
              <a:rPr lang="en-US" spc="-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to</a:t>
            </a:r>
            <a:r>
              <a:rPr lang="en-US" spc="-3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apply</a:t>
            </a:r>
            <a:r>
              <a:rPr lang="en-US" spc="-2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a</a:t>
            </a:r>
            <a:r>
              <a:rPr lang="en-US" spc="-2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digital</a:t>
            </a:r>
            <a:r>
              <a:rPr lang="en-US" spc="-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signature</a:t>
            </a:r>
            <a:r>
              <a:rPr lang="en-US" spc="-4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to</a:t>
            </a:r>
            <a:r>
              <a:rPr lang="en-US" spc="-3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a</a:t>
            </a:r>
            <a:r>
              <a:rPr lang="en-US" spc="-20" dirty="0">
                <a:solidFill>
                  <a:srgbClr val="D50092"/>
                </a:solidFill>
              </a:rPr>
              <a:t> </a:t>
            </a:r>
            <a:r>
              <a:rPr lang="en-US" spc="-10" dirty="0">
                <a:solidFill>
                  <a:srgbClr val="D50092"/>
                </a:solidFill>
              </a:rPr>
              <a:t>message.</a:t>
            </a:r>
            <a:endParaRPr lang="en-US" dirty="0"/>
          </a:p>
          <a:p>
            <a:pPr marL="299085" marR="5080" indent="-287020">
              <a:spcBef>
                <a:spcPts val="575"/>
              </a:spcBef>
              <a:buFont typeface="Wingdings"/>
              <a:buChar char=""/>
              <a:tabLst>
                <a:tab pos="756285" algn="l"/>
                <a:tab pos="2999740" algn="l"/>
                <a:tab pos="4176395" algn="l"/>
                <a:tab pos="4572635" algn="l"/>
                <a:tab pos="5916930" algn="l"/>
                <a:tab pos="6956425" algn="l"/>
                <a:tab pos="7352665" algn="l"/>
                <a:tab pos="7934959" algn="l"/>
                <a:tab pos="8602980" algn="l"/>
                <a:tab pos="9185275" algn="l"/>
                <a:tab pos="10527665" algn="l"/>
              </a:tabLst>
            </a:pPr>
            <a:r>
              <a:rPr lang="en-US" b="1" spc="-10" dirty="0" err="1">
                <a:solidFill>
                  <a:srgbClr val="00CC00"/>
                </a:solidFill>
              </a:rPr>
              <a:t>EnvelopedData</a:t>
            </a:r>
            <a:r>
              <a:rPr lang="en-US" b="1" spc="-10" dirty="0">
                <a:solidFill>
                  <a:srgbClr val="00CC00"/>
                </a:solidFill>
              </a:rPr>
              <a:t>: </a:t>
            </a:r>
            <a:r>
              <a:rPr lang="en-US" spc="-10" dirty="0">
                <a:solidFill>
                  <a:srgbClr val="D50092"/>
                </a:solidFill>
              </a:rPr>
              <a:t>Consists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25" dirty="0">
                <a:solidFill>
                  <a:srgbClr val="D50092"/>
                </a:solidFill>
              </a:rPr>
              <a:t>of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10" dirty="0">
                <a:solidFill>
                  <a:srgbClr val="D50092"/>
                </a:solidFill>
              </a:rPr>
              <a:t>encrypted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10" dirty="0">
                <a:solidFill>
                  <a:srgbClr val="D50092"/>
                </a:solidFill>
              </a:rPr>
              <a:t>content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25" dirty="0">
                <a:solidFill>
                  <a:srgbClr val="D50092"/>
                </a:solidFill>
              </a:rPr>
              <a:t>of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25" dirty="0">
                <a:solidFill>
                  <a:srgbClr val="D50092"/>
                </a:solidFill>
              </a:rPr>
              <a:t>any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20" dirty="0">
                <a:solidFill>
                  <a:srgbClr val="D50092"/>
                </a:solidFill>
              </a:rPr>
              <a:t>type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25" dirty="0">
                <a:solidFill>
                  <a:srgbClr val="D50092"/>
                </a:solidFill>
              </a:rPr>
              <a:t>and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10" dirty="0">
                <a:solidFill>
                  <a:srgbClr val="D50092"/>
                </a:solidFill>
              </a:rPr>
              <a:t>encrypted</a:t>
            </a:r>
            <a:r>
              <a:rPr lang="en-US" dirty="0">
                <a:solidFill>
                  <a:srgbClr val="D50092"/>
                </a:solidFill>
              </a:rPr>
              <a:t>	</a:t>
            </a:r>
            <a:r>
              <a:rPr lang="en-US" spc="-10" dirty="0">
                <a:solidFill>
                  <a:srgbClr val="D50092"/>
                </a:solidFill>
              </a:rPr>
              <a:t>content </a:t>
            </a:r>
            <a:r>
              <a:rPr lang="en-US" dirty="0">
                <a:solidFill>
                  <a:srgbClr val="D50092"/>
                </a:solidFill>
              </a:rPr>
              <a:t>encryption</a:t>
            </a:r>
            <a:r>
              <a:rPr lang="en-US" spc="-6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keys</a:t>
            </a:r>
            <a:r>
              <a:rPr lang="en-US" spc="-2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for</a:t>
            </a:r>
            <a:r>
              <a:rPr lang="en-US" spc="-2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one</a:t>
            </a:r>
            <a:r>
              <a:rPr lang="en-US" spc="-1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or</a:t>
            </a:r>
            <a:r>
              <a:rPr lang="en-US" spc="-3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more</a:t>
            </a:r>
            <a:r>
              <a:rPr lang="en-US" spc="-5" dirty="0">
                <a:solidFill>
                  <a:srgbClr val="D50092"/>
                </a:solidFill>
              </a:rPr>
              <a:t> </a:t>
            </a:r>
            <a:r>
              <a:rPr lang="en-US" spc="-10" dirty="0">
                <a:solidFill>
                  <a:srgbClr val="D50092"/>
                </a:solidFill>
              </a:rPr>
              <a:t>recipients.</a:t>
            </a:r>
            <a:endParaRPr lang="en-US" dirty="0"/>
          </a:p>
          <a:p>
            <a:pPr marL="299085" indent="-286385">
              <a:spcBef>
                <a:spcPts val="580"/>
              </a:spcBef>
              <a:buFont typeface="Wingdings"/>
              <a:buChar char=""/>
              <a:tabLst>
                <a:tab pos="756285" algn="l"/>
              </a:tabLst>
            </a:pPr>
            <a:r>
              <a:rPr lang="en-US" b="1" spc="-10" dirty="0" err="1">
                <a:solidFill>
                  <a:srgbClr val="00CC00"/>
                </a:solidFill>
              </a:rPr>
              <a:t>CompressedData</a:t>
            </a:r>
            <a:r>
              <a:rPr lang="en-US" b="1" spc="-10" dirty="0">
                <a:solidFill>
                  <a:srgbClr val="00CC00"/>
                </a:solidFill>
              </a:rPr>
              <a:t>:</a:t>
            </a:r>
            <a:r>
              <a:rPr lang="en-US" b="1" spc="-5" dirty="0">
                <a:solidFill>
                  <a:srgbClr val="00CC00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Used</a:t>
            </a:r>
            <a:r>
              <a:rPr lang="en-US" spc="-2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to</a:t>
            </a:r>
            <a:r>
              <a:rPr lang="en-US" spc="-3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apply</a:t>
            </a:r>
            <a:r>
              <a:rPr lang="en-US" spc="-2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data</a:t>
            </a:r>
            <a:r>
              <a:rPr lang="en-US" spc="-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compression</a:t>
            </a:r>
            <a:r>
              <a:rPr lang="en-US" spc="-30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to</a:t>
            </a:r>
            <a:r>
              <a:rPr lang="en-US" spc="-35" dirty="0">
                <a:solidFill>
                  <a:srgbClr val="D50092"/>
                </a:solidFill>
              </a:rPr>
              <a:t> </a:t>
            </a:r>
            <a:r>
              <a:rPr lang="en-US" dirty="0">
                <a:solidFill>
                  <a:srgbClr val="D50092"/>
                </a:solidFill>
              </a:rPr>
              <a:t>a</a:t>
            </a:r>
            <a:r>
              <a:rPr lang="en-US" spc="-15" dirty="0">
                <a:solidFill>
                  <a:srgbClr val="D50092"/>
                </a:solidFill>
              </a:rPr>
              <a:t> </a:t>
            </a:r>
            <a:r>
              <a:rPr lang="en-US" spc="-10" dirty="0">
                <a:solidFill>
                  <a:srgbClr val="D50092"/>
                </a:solidFill>
              </a:rPr>
              <a:t>message.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115" y="-52882"/>
            <a:ext cx="7291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Certificate</a:t>
            </a:r>
            <a:r>
              <a:rPr spc="-30" dirty="0"/>
              <a:t> </a:t>
            </a:r>
            <a:r>
              <a:rPr dirty="0"/>
              <a:t>Processing</a:t>
            </a:r>
            <a:r>
              <a:rPr spc="-35" dirty="0"/>
              <a:t> </a:t>
            </a:r>
            <a:r>
              <a:rPr dirty="0"/>
              <a:t>… </a:t>
            </a:r>
            <a:r>
              <a:rPr spc="-1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020162"/>
            <a:ext cx="11854815" cy="5188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S/MIME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several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perform.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D50092"/>
                </a:solidFill>
                <a:latin typeface="Times New Roman"/>
                <a:cs typeface="Times New Roman"/>
              </a:rPr>
              <a:t>Key</a:t>
            </a:r>
            <a:r>
              <a:rPr sz="20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generation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pair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nondeterministic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should be long.</a:t>
            </a:r>
          </a:p>
          <a:p>
            <a:pPr marL="354965" indent="-3422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0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Registration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5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user’s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registered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certification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X.509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certificate.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D50092"/>
                </a:solidFill>
                <a:latin typeface="Times New Roman"/>
                <a:cs typeface="Times New Roman"/>
              </a:rPr>
              <a:t>Certificate</a:t>
            </a:r>
            <a:r>
              <a:rPr sz="2000" b="1" spc="-3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50092"/>
                </a:solidFill>
                <a:latin typeface="Times New Roman"/>
                <a:cs typeface="Times New Roman"/>
              </a:rPr>
              <a:t>storage</a:t>
            </a:r>
            <a:r>
              <a:rPr sz="2000" b="1" spc="-4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50092"/>
                </a:solidFill>
                <a:latin typeface="Times New Roman"/>
                <a:cs typeface="Times New Roman"/>
              </a:rPr>
              <a:t>and</a:t>
            </a:r>
            <a:r>
              <a:rPr sz="20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retrieval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certificates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incoming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signatures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outgoing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messages.</a:t>
            </a:r>
            <a:endParaRPr lang="en-US" sz="18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endParaRPr lang="en-US" sz="2000" dirty="0">
              <a:solidFill>
                <a:srgbClr val="00CC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RFC</a:t>
            </a:r>
            <a:r>
              <a:rPr lang="en-US" sz="2000" spc="-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2634</a:t>
            </a:r>
            <a:r>
              <a:rPr lang="en-US" sz="20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defines</a:t>
            </a:r>
            <a:r>
              <a:rPr lang="en-US" sz="20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four</a:t>
            </a:r>
            <a:r>
              <a:rPr lang="en-US" sz="2000" spc="-1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enhanced</a:t>
            </a:r>
            <a:r>
              <a:rPr lang="en-US" sz="2000" spc="-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security</a:t>
            </a:r>
            <a:r>
              <a:rPr lang="en-US" sz="2000" spc="-3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services</a:t>
            </a:r>
            <a:r>
              <a:rPr lang="en-US" sz="2000" spc="-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Times New Roman"/>
                <a:cs typeface="Times New Roman"/>
              </a:rPr>
              <a:t>for</a:t>
            </a:r>
            <a:r>
              <a:rPr lang="en-US" sz="2000" spc="-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00CC00"/>
                </a:solidFill>
                <a:latin typeface="Times New Roman"/>
                <a:cs typeface="Times New Roman"/>
              </a:rPr>
              <a:t>S/MIME:</a:t>
            </a:r>
            <a:endParaRPr lang="en-US"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b="1" dirty="0">
                <a:solidFill>
                  <a:srgbClr val="D50092"/>
                </a:solidFill>
                <a:latin typeface="Times New Roman"/>
                <a:cs typeface="Times New Roman"/>
              </a:rPr>
              <a:t>Signed</a:t>
            </a:r>
            <a:r>
              <a:rPr lang="en-US" b="1" spc="-4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receipts</a:t>
            </a:r>
            <a:endParaRPr lang="en-US" dirty="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dirty="0">
                <a:latin typeface="Times New Roman"/>
                <a:cs typeface="Times New Roman"/>
              </a:rPr>
              <a:t>Returning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signed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receipt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provides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proof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delivery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originator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60" dirty="0">
                <a:latin typeface="Times New Roman"/>
                <a:cs typeface="Times New Roman"/>
              </a:rPr>
              <a:t> messag</a:t>
            </a:r>
            <a:r>
              <a:rPr lang="en-US" spc="-10" dirty="0">
                <a:latin typeface="Times New Roman"/>
                <a:cs typeface="Times New Roman"/>
              </a:rPr>
              <a:t>e.</a:t>
            </a:r>
            <a:endParaRPr lang="en-US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b="1" dirty="0">
                <a:solidFill>
                  <a:srgbClr val="D50092"/>
                </a:solidFill>
                <a:latin typeface="Times New Roman"/>
                <a:cs typeface="Times New Roman"/>
              </a:rPr>
              <a:t>Security</a:t>
            </a:r>
            <a:r>
              <a:rPr lang="en-US" b="1" spc="-4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labels</a:t>
            </a:r>
            <a:endParaRPr lang="en-US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label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information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regarding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sensitivity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content</a:t>
            </a:r>
            <a:r>
              <a:rPr lang="en-US" spc="-1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b="1" dirty="0">
                <a:solidFill>
                  <a:srgbClr val="D50092"/>
                </a:solidFill>
                <a:latin typeface="Times New Roman"/>
                <a:cs typeface="Times New Roman"/>
              </a:rPr>
              <a:t>Signing</a:t>
            </a:r>
            <a:r>
              <a:rPr lang="en-US" b="1" spc="-4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certificates</a:t>
            </a:r>
            <a:endParaRPr lang="en-US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service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securely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bind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sender’s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certificate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their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signature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through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signing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certificate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attribute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BCSE309L-M7-</a:t>
            </a:r>
            <a:r>
              <a:rPr spc="-25" dirty="0"/>
              <a:t>L2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16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5272"/>
            <a:ext cx="6400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/>
              <a:t>Pros and</a:t>
            </a:r>
            <a:r>
              <a:rPr spc="-25" dirty="0"/>
              <a:t> </a:t>
            </a:r>
            <a:r>
              <a:rPr dirty="0"/>
              <a:t>Cons</a:t>
            </a:r>
            <a:r>
              <a:rPr spc="-25" dirty="0"/>
              <a:t> </a:t>
            </a:r>
            <a:r>
              <a:rPr dirty="0"/>
              <a:t>of </a:t>
            </a:r>
            <a:r>
              <a:rPr spc="-10" dirty="0"/>
              <a:t>S/MIME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257" y="1057332"/>
            <a:ext cx="11436985" cy="40998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Advantages</a:t>
            </a:r>
            <a:endParaRPr sz="2800" dirty="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50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High availability</a:t>
            </a:r>
            <a:endParaRPr sz="2400" dirty="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industrial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settings.</a:t>
            </a:r>
            <a:endParaRPr sz="2400" dirty="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message's validity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security.</a:t>
            </a:r>
            <a:endParaRPr sz="2400" dirty="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email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email </a:t>
            </a:r>
            <a:r>
              <a:rPr sz="2400" spc="-10" dirty="0">
                <a:latin typeface="Times New Roman"/>
                <a:cs typeface="Times New Roman"/>
              </a:rPr>
              <a:t>spoofing.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8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Disadvantages</a:t>
            </a:r>
            <a:endParaRPr sz="2800" dirty="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5015" algn="l"/>
                <a:tab pos="1284605" algn="l"/>
                <a:tab pos="2051685" algn="l"/>
                <a:tab pos="2560955" algn="l"/>
                <a:tab pos="3511550" algn="l"/>
                <a:tab pos="3886835" algn="l"/>
                <a:tab pos="4871720" algn="l"/>
                <a:tab pos="5601335" algn="l"/>
                <a:tab pos="6825615" algn="l"/>
                <a:tab pos="7404734" algn="l"/>
                <a:tab pos="7781290" algn="l"/>
                <a:tab pos="8289925" algn="l"/>
                <a:tab pos="9495790" algn="l"/>
                <a:tab pos="10848975" algn="l"/>
              </a:tabLst>
            </a:pPr>
            <a:r>
              <a:rPr sz="2400" spc="-2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users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unable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benefit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S/MIME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due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enforced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certificate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need</a:t>
            </a:r>
            <a:endParaRPr sz="24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encryption.</a:t>
            </a:r>
            <a:endParaRPr sz="2400" dirty="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email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S/MIME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signatures.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BCSE309L-M7-</a:t>
            </a:r>
            <a:r>
              <a:rPr spc="-25" dirty="0"/>
              <a:t>L2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16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2454</Words>
  <Application>Microsoft Office PowerPoint</Application>
  <PresentationFormat>Widescreen</PresentationFormat>
  <Paragraphs>319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MT</vt:lpstr>
      <vt:lpstr>Calibri</vt:lpstr>
      <vt:lpstr>Google Sans</vt:lpstr>
      <vt:lpstr>Symbol</vt:lpstr>
      <vt:lpstr>Times New Roman</vt:lpstr>
      <vt:lpstr>Wingdings</vt:lpstr>
      <vt:lpstr>Office Theme</vt:lpstr>
      <vt:lpstr>PGP Operation - Authentication</vt:lpstr>
      <vt:lpstr>PowerPoint Presentation</vt:lpstr>
      <vt:lpstr>PGP Operation – Confidentiality &amp; Authentication</vt:lpstr>
      <vt:lpstr>PGP Key Rings</vt:lpstr>
      <vt:lpstr>Secure/Multipurpose Internet Mail Extension (S/MIME)</vt:lpstr>
      <vt:lpstr>Messages</vt:lpstr>
      <vt:lpstr>Certificate Processing … Contd.</vt:lpstr>
      <vt:lpstr>Pros and Cons of S/MIME</vt:lpstr>
      <vt:lpstr>PowerPoint Presentation</vt:lpstr>
      <vt:lpstr>Credit Card Protocols</vt:lpstr>
      <vt:lpstr>Secure Electronic Transaction (SET)</vt:lpstr>
      <vt:lpstr>PowerPoint Presentation</vt:lpstr>
      <vt:lpstr>Dual Signatures</vt:lpstr>
      <vt:lpstr>Dual Signature Operation</vt:lpstr>
      <vt:lpstr>PowerPoint Presentation</vt:lpstr>
      <vt:lpstr>SET Supported Transactions</vt:lpstr>
      <vt:lpstr>Intruders</vt:lpstr>
      <vt:lpstr>Hackers</vt:lpstr>
      <vt:lpstr>Criminal Enterprise</vt:lpstr>
      <vt:lpstr>Insider Attacks</vt:lpstr>
      <vt:lpstr>Password Guessing</vt:lpstr>
      <vt:lpstr>Approaches to Intrusion Detection</vt:lpstr>
      <vt:lpstr>Statistical Anomaly Detection</vt:lpstr>
      <vt:lpstr>Rule-Based Intrusion Detection</vt:lpstr>
      <vt:lpstr>Honeypots</vt:lpstr>
      <vt:lpstr>Firewall Limitations</vt:lpstr>
      <vt:lpstr>Attacks on Packet Filters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– 2013  B. Tech. (CSE) Programme  Design Highlights</dc:title>
  <dc:creator>sse1</dc:creator>
  <cp:lastModifiedBy>Aastha Kumar</cp:lastModifiedBy>
  <cp:revision>8</cp:revision>
  <dcterms:created xsi:type="dcterms:W3CDTF">2024-05-01T17:19:13Z</dcterms:created>
  <dcterms:modified xsi:type="dcterms:W3CDTF">2024-05-17T19:59:27Z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2024-05-01T00:00:00Z</vt:filetime>
  </property>
</Properties>
</file>