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0"/>
  </p:notesMasterIdLst>
  <p:sldIdLst>
    <p:sldId id="259" r:id="rId5"/>
    <p:sldId id="260" r:id="rId6"/>
    <p:sldId id="263" r:id="rId7"/>
    <p:sldId id="264" r:id="rId8"/>
    <p:sldId id="268" r:id="rId9"/>
  </p:sldIdLst>
  <p:sldSz cx="12192000" cy="6858000"/>
  <p:notesSz cx="6858000" cy="9144000"/>
  <p:embeddedFontLst>
    <p:embeddedFont>
      <p:font typeface="Consolas" panose="020B0609020204030204" pitchFamily="49"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u17nQx97Rbb3NcuSe/sv38P3j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F720C-35BB-4BA2-AE1E-D7EF72FB2B5E}">
  <a:tblStyle styleId="{450F720C-35BB-4BA2-AE1E-D7EF72FB2B5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3" Type="http://schemas.openxmlformats.org/officeDocument/2006/relationships/customXml" Target="../customXml/item3.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1.xml"/><Relationship Id="rId36" Type="http://schemas.microsoft.com/office/2016/11/relationships/changesInfo" Target="changesInfos/changesInfo1.xml"/><Relationship Id="rId10"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57CD16C4-1D7F-4BEE-AE00-4F0C210D9653}"/>
    <pc:docChg chg="modSld">
      <pc:chgData name="Aastha Kumar" userId="f94225b3-263d-47de-91f3-c17c89a7eef3" providerId="ADAL" clId="{57CD16C4-1D7F-4BEE-AE00-4F0C210D9653}" dt="2024-05-03T10:45:52.374" v="2" actId="1076"/>
      <pc:docMkLst>
        <pc:docMk/>
      </pc:docMkLst>
      <pc:sldChg chg="modSp mod">
        <pc:chgData name="Aastha Kumar" userId="f94225b3-263d-47de-91f3-c17c89a7eef3" providerId="ADAL" clId="{57CD16C4-1D7F-4BEE-AE00-4F0C210D9653}" dt="2024-05-03T10:45:52.374" v="2" actId="1076"/>
        <pc:sldMkLst>
          <pc:docMk/>
          <pc:sldMk cId="0" sldId="264"/>
        </pc:sldMkLst>
        <pc:spChg chg="mod">
          <ac:chgData name="Aastha Kumar" userId="f94225b3-263d-47de-91f3-c17c89a7eef3" providerId="ADAL" clId="{57CD16C4-1D7F-4BEE-AE00-4F0C210D9653}" dt="2024-05-03T10:45:52.374" v="2" actId="1076"/>
          <ac:spMkLst>
            <pc:docMk/>
            <pc:sldMk cId="0" sldId="264"/>
            <ac:spMk id="3" creationId="{AC4ACEBD-604D-E04E-B892-AFCB9397D75C}"/>
          </ac:spMkLst>
        </pc:spChg>
      </pc:sldChg>
    </pc:docChg>
  </pc:docChgLst>
  <pc:docChgLst>
    <pc:chgData name="Aastha Kumar" userId="f94225b3-263d-47de-91f3-c17c89a7eef3" providerId="ADAL" clId="{BBF16EFF-A8D9-4229-A3B2-3900DED82B10}"/>
    <pc:docChg chg="custSel modSld">
      <pc:chgData name="Aastha Kumar" userId="f94225b3-263d-47de-91f3-c17c89a7eef3" providerId="ADAL" clId="{BBF16EFF-A8D9-4229-A3B2-3900DED82B10}" dt="2024-02-09T12:08:38.137" v="46"/>
      <pc:docMkLst>
        <pc:docMk/>
      </pc:docMkLst>
      <pc:sldChg chg="modSp">
        <pc:chgData name="Aastha Kumar" userId="f94225b3-263d-47de-91f3-c17c89a7eef3" providerId="ADAL" clId="{BBF16EFF-A8D9-4229-A3B2-3900DED82B10}" dt="2024-02-09T11:55:12.983" v="45" actId="20577"/>
        <pc:sldMkLst>
          <pc:docMk/>
          <pc:sldMk cId="0" sldId="259"/>
        </pc:sldMkLst>
        <pc:spChg chg="mod">
          <ac:chgData name="Aastha Kumar" userId="f94225b3-263d-47de-91f3-c17c89a7eef3" providerId="ADAL" clId="{BBF16EFF-A8D9-4229-A3B2-3900DED82B10}" dt="2024-02-09T11:55:12.983" v="45" actId="20577"/>
          <ac:spMkLst>
            <pc:docMk/>
            <pc:sldMk cId="0" sldId="259"/>
            <ac:spMk id="119" creationId="{00000000-0000-0000-0000-000000000000}"/>
          </ac:spMkLst>
        </pc:spChg>
      </pc:sldChg>
      <pc:sldChg chg="addSp delSp modSp mod">
        <pc:chgData name="Aastha Kumar" userId="f94225b3-263d-47de-91f3-c17c89a7eef3" providerId="ADAL" clId="{BBF16EFF-A8D9-4229-A3B2-3900DED82B10}" dt="2024-02-09T12:08:38.137" v="46"/>
        <pc:sldMkLst>
          <pc:docMk/>
          <pc:sldMk cId="0" sldId="264"/>
        </pc:sldMkLst>
        <pc:spChg chg="add mod">
          <ac:chgData name="Aastha Kumar" userId="f94225b3-263d-47de-91f3-c17c89a7eef3" providerId="ADAL" clId="{BBF16EFF-A8D9-4229-A3B2-3900DED82B10}" dt="2024-02-09T12:08:38.137" v="46"/>
          <ac:spMkLst>
            <pc:docMk/>
            <pc:sldMk cId="0" sldId="264"/>
            <ac:spMk id="3" creationId="{AC4ACEBD-604D-E04E-B892-AFCB9397D75C}"/>
          </ac:spMkLst>
        </pc:spChg>
        <pc:graphicFrameChg chg="del">
          <ac:chgData name="Aastha Kumar" userId="f94225b3-263d-47de-91f3-c17c89a7eef3" providerId="ADAL" clId="{BBF16EFF-A8D9-4229-A3B2-3900DED82B10}" dt="2024-02-09T10:20:29.603" v="0" actId="478"/>
          <ac:graphicFrameMkLst>
            <pc:docMk/>
            <pc:sldMk cId="0" sldId="264"/>
            <ac:graphicFrameMk id="17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Is it a stack permutation? true</a:t>
            </a:r>
            <a:endParaRPr/>
          </a:p>
        </p:txBody>
      </p:sp>
      <p:sp>
        <p:nvSpPr>
          <p:cNvPr id="168" name="Google Shape;16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8"/>
          <p:cNvSpPr>
            <a:spLocks noGrp="1"/>
          </p:cNvSpPr>
          <p:nvPr>
            <p:ph type="pic" idx="2"/>
          </p:nvPr>
        </p:nvSpPr>
        <p:spPr>
          <a:xfrm>
            <a:off x="5183188" y="987425"/>
            <a:ext cx="6172200" cy="4873625"/>
          </a:xfrm>
          <a:prstGeom prst="rect">
            <a:avLst/>
          </a:prstGeom>
          <a:noFill/>
          <a:ln>
            <a:noFill/>
          </a:ln>
        </p:spPr>
      </p:sp>
      <p:sp>
        <p:nvSpPr>
          <p:cNvPr id="72" name="Google Shape;72;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chemeClr val="lt1"/>
                </a:solidFill>
                <a:latin typeface="Times New Roman"/>
                <a:ea typeface="Times New Roman"/>
                <a:cs typeface="Times New Roman"/>
                <a:sym typeface="Times New Roman"/>
              </a:rPr>
              <a:t>STACK PERMUTATION</a:t>
            </a:r>
            <a:endParaRPr/>
          </a:p>
        </p:txBody>
      </p:sp>
      <p:sp>
        <p:nvSpPr>
          <p:cNvPr id="117" name="Google Shape;117;p4"/>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19" name="Google Shape;119;p4"/>
          <p:cNvSpPr txBox="1"/>
          <p:nvPr/>
        </p:nvSpPr>
        <p:spPr>
          <a:xfrm>
            <a:off x="-286660" y="1310346"/>
            <a:ext cx="12392935" cy="646290"/>
          </a:xfrm>
          <a:prstGeom prst="rect">
            <a:avLst/>
          </a:prstGeom>
          <a:noFill/>
          <a:ln>
            <a:noFill/>
          </a:ln>
        </p:spPr>
        <p:txBody>
          <a:bodyPr spcFirstLastPara="1" wrap="square" lIns="91425" tIns="45700" rIns="91425" bIns="45700" anchor="t" anchorCtr="0">
            <a:spAutoFit/>
          </a:bodyPr>
          <a:lstStyle/>
          <a:p>
            <a:pPr marL="457200">
              <a:buClr>
                <a:schemeClr val="dk1"/>
              </a:buClr>
              <a:buSzPts val="1800"/>
            </a:pPr>
            <a:r>
              <a:rPr lang="en-US" sz="1800" b="0" i="0" u="none" strike="noStrike" cap="none" dirty="0">
                <a:solidFill>
                  <a:schemeClr val="dk1"/>
                </a:solidFill>
                <a:latin typeface="Consolas"/>
                <a:ea typeface="Consolas"/>
                <a:cs typeface="Consolas"/>
                <a:sym typeface="Consolas"/>
              </a:rPr>
              <a:t>Given a sequence and a target permutation, we can check if the target permutation is achievable by simulating the stack operations (push and pop)</a:t>
            </a:r>
            <a:endParaRPr dirty="0"/>
          </a:p>
        </p:txBody>
      </p:sp>
      <p:sp>
        <p:nvSpPr>
          <p:cNvPr id="141" name="Google Shape;141;p6"/>
          <p:cNvSpPr txBox="1"/>
          <p:nvPr/>
        </p:nvSpPr>
        <p:spPr>
          <a:xfrm>
            <a:off x="101131" y="3174838"/>
            <a:ext cx="11818288"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onsolas"/>
                <a:ea typeface="Consolas"/>
                <a:cs typeface="Consolas"/>
                <a:sym typeface="Consolas"/>
              </a:rPr>
              <a:t>Create an empty stack to simulate the stack operations.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onsolas"/>
                <a:ea typeface="Consolas"/>
                <a:cs typeface="Consolas"/>
                <a:sym typeface="Consolas"/>
              </a:rPr>
              <a:t>Iterate through the original sequence and perform the following steps:</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onsolas"/>
                <a:ea typeface="Consolas"/>
                <a:cs typeface="Consolas"/>
                <a:sym typeface="Consolas"/>
              </a:rPr>
              <a:t>Push the current element onto the stack.</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onsolas"/>
                <a:ea typeface="Consolas"/>
                <a:cs typeface="Consolas"/>
                <a:sym typeface="Consolas"/>
              </a:rPr>
              <a:t>Check if the top element of the stack matches the next element in the target permutation.</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onsolas"/>
                <a:ea typeface="Consolas"/>
                <a:cs typeface="Consolas"/>
                <a:sym typeface="Consolas"/>
              </a:rPr>
              <a:t>If they match, pop elements from the stack until they don't match or the stack is empty.</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onsolas"/>
                <a:ea typeface="Consolas"/>
                <a:cs typeface="Consolas"/>
                <a:sym typeface="Consolas"/>
              </a:rPr>
              <a:t>After processing all elements in the original sequence, if the stack is empty, it means the target permutation is achievable; otherwise, it's not</a:t>
            </a:r>
            <a:endParaRPr dirty="0"/>
          </a:p>
        </p:txBody>
      </p:sp>
      <p:sp>
        <p:nvSpPr>
          <p:cNvPr id="140" name="Google Shape;140;p6"/>
          <p:cNvSpPr txBox="1"/>
          <p:nvPr/>
        </p:nvSpPr>
        <p:spPr>
          <a:xfrm>
            <a:off x="456942" y="2797257"/>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2060"/>
                </a:solidFill>
                <a:latin typeface="Consolas"/>
                <a:ea typeface="Consolas"/>
                <a:cs typeface="Consolas"/>
                <a:sym typeface="Consolas"/>
              </a:rPr>
              <a:t>ALGORITHM</a:t>
            </a:r>
            <a:endParaRPr dirty="0"/>
          </a:p>
        </p:txBody>
      </p:sp>
      <p:sp>
        <p:nvSpPr>
          <p:cNvPr id="186" name="Google Shape;186;p10"/>
          <p:cNvSpPr txBox="1"/>
          <p:nvPr/>
        </p:nvSpPr>
        <p:spPr>
          <a:xfrm>
            <a:off x="195724" y="5880643"/>
            <a:ext cx="11110451"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Time Complexity: O(n), where n is the length of the original sequence.</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Space Complexity: O(n), as the stack can store up to n elements in the worst case.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25" name="Google Shape;125;p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26" name="Google Shape;126;p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27" name="Google Shape;127;p5"/>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a:solidFill>
                  <a:schemeClr val="lt1"/>
                </a:solidFill>
                <a:latin typeface="Times New Roman"/>
                <a:ea typeface="Times New Roman"/>
                <a:cs typeface="Times New Roman"/>
                <a:sym typeface="Times New Roman"/>
              </a:rPr>
              <a:t>Example</a:t>
            </a:r>
            <a:endParaRPr dirty="0"/>
          </a:p>
        </p:txBody>
      </p:sp>
      <p:sp>
        <p:nvSpPr>
          <p:cNvPr id="130" name="Google Shape;130;p5"/>
          <p:cNvSpPr txBox="1"/>
          <p:nvPr/>
        </p:nvSpPr>
        <p:spPr>
          <a:xfrm>
            <a:off x="249887" y="1587681"/>
            <a:ext cx="9763464" cy="452427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Let array a[]: 1, 2, 3 and array b[]: 2, 1, 3</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push 1 from array a[ ] to stack</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push 2 from array a[] to stack</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pop 2 from stack to array b[]</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pop 1 from stack to array b[]</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push 3 from array a[ ] to stack</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pop 3 from stack to array b[]</a:t>
            </a:r>
            <a:endParaRPr dirty="0"/>
          </a:p>
          <a:p>
            <a:pPr marL="0" marR="0" lvl="0" indent="0" algn="l" rtl="0">
              <a:lnSpc>
                <a:spcPct val="200000"/>
              </a:lnSpc>
              <a:spcBef>
                <a:spcPts val="0"/>
              </a:spcBef>
              <a:spcAft>
                <a:spcPts val="0"/>
              </a:spcAft>
              <a:buNone/>
            </a:pPr>
            <a:r>
              <a:rPr lang="en-US" sz="1800" dirty="0">
                <a:solidFill>
                  <a:schemeClr val="dk1"/>
                </a:solidFill>
                <a:latin typeface="Consolas"/>
                <a:ea typeface="Consolas"/>
                <a:cs typeface="Consolas"/>
                <a:sym typeface="Consolas"/>
              </a:rPr>
              <a:t>Therefore, Output : Yes</a:t>
            </a:r>
            <a:endParaRPr dirty="0"/>
          </a:p>
        </p:txBody>
      </p:sp>
      <p:sp>
        <p:nvSpPr>
          <p:cNvPr id="152" name="Google Shape;152;p7"/>
          <p:cNvSpPr txBox="1"/>
          <p:nvPr/>
        </p:nvSpPr>
        <p:spPr>
          <a:xfrm>
            <a:off x="4717791" y="3480087"/>
            <a:ext cx="7388484"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function </a:t>
            </a:r>
            <a:r>
              <a:rPr lang="en-US" sz="1800" dirty="0" err="1">
                <a:solidFill>
                  <a:schemeClr val="dk1"/>
                </a:solidFill>
                <a:latin typeface="Consolas"/>
                <a:ea typeface="Consolas"/>
                <a:cs typeface="Consolas"/>
                <a:sym typeface="Consolas"/>
              </a:rPr>
              <a:t>isStackPermutation</a:t>
            </a:r>
            <a:r>
              <a:rPr lang="en-US" sz="1800" dirty="0">
                <a:solidFill>
                  <a:schemeClr val="dk1"/>
                </a:solidFill>
                <a:latin typeface="Consolas"/>
                <a:ea typeface="Consolas"/>
                <a:cs typeface="Consolas"/>
                <a:sym typeface="Consolas"/>
              </a:rPr>
              <a:t>(original, target):</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stack = empty stack</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a:t>
            </a:r>
            <a:r>
              <a:rPr lang="en-US" sz="1800" dirty="0" err="1">
                <a:solidFill>
                  <a:schemeClr val="dk1"/>
                </a:solidFill>
                <a:latin typeface="Consolas"/>
                <a:ea typeface="Consolas"/>
                <a:cs typeface="Consolas"/>
                <a:sym typeface="Consolas"/>
              </a:rPr>
              <a:t>i</a:t>
            </a:r>
            <a:r>
              <a:rPr lang="en-US" sz="1800" dirty="0">
                <a:solidFill>
                  <a:schemeClr val="dk1"/>
                </a:solidFill>
                <a:latin typeface="Consolas"/>
                <a:ea typeface="Consolas"/>
                <a:cs typeface="Consolas"/>
                <a:sym typeface="Consolas"/>
              </a:rPr>
              <a:t> = 0</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for element in original:</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a:t>
            </a:r>
            <a:r>
              <a:rPr lang="en-US" sz="1800" dirty="0" err="1">
                <a:solidFill>
                  <a:schemeClr val="dk1"/>
                </a:solidFill>
                <a:latin typeface="Consolas"/>
                <a:ea typeface="Consolas"/>
                <a:cs typeface="Consolas"/>
                <a:sym typeface="Consolas"/>
              </a:rPr>
              <a:t>stack.push</a:t>
            </a:r>
            <a:r>
              <a:rPr lang="en-US" sz="1800" dirty="0">
                <a:solidFill>
                  <a:schemeClr val="dk1"/>
                </a:solidFill>
                <a:latin typeface="Consolas"/>
                <a:ea typeface="Consolas"/>
                <a:cs typeface="Consolas"/>
                <a:sym typeface="Consolas"/>
              </a:rPr>
              <a:t>(element)</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while (!</a:t>
            </a:r>
            <a:r>
              <a:rPr lang="en-US" sz="1800" dirty="0" err="1">
                <a:solidFill>
                  <a:schemeClr val="dk1"/>
                </a:solidFill>
                <a:latin typeface="Consolas"/>
                <a:ea typeface="Consolas"/>
                <a:cs typeface="Consolas"/>
                <a:sym typeface="Consolas"/>
              </a:rPr>
              <a:t>stack.isEmpty</a:t>
            </a:r>
            <a:r>
              <a:rPr lang="en-US" sz="1800" dirty="0">
                <a:solidFill>
                  <a:schemeClr val="dk1"/>
                </a:solidFill>
                <a:latin typeface="Consolas"/>
                <a:ea typeface="Consolas"/>
                <a:cs typeface="Consolas"/>
                <a:sym typeface="Consolas"/>
              </a:rPr>
              <a:t>() &amp;&amp;</a:t>
            </a: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a:t>
            </a:r>
            <a:r>
              <a:rPr lang="en-US" sz="1800" dirty="0" err="1">
                <a:solidFill>
                  <a:schemeClr val="dk1"/>
                </a:solidFill>
                <a:latin typeface="Consolas"/>
                <a:ea typeface="Consolas"/>
                <a:cs typeface="Consolas"/>
                <a:sym typeface="Consolas"/>
              </a:rPr>
              <a:t>stack.peek</a:t>
            </a:r>
            <a:r>
              <a:rPr lang="en-US" sz="1800" dirty="0">
                <a:solidFill>
                  <a:schemeClr val="dk1"/>
                </a:solidFill>
                <a:latin typeface="Consolas"/>
                <a:ea typeface="Consolas"/>
                <a:cs typeface="Consolas"/>
                <a:sym typeface="Consolas"/>
              </a:rPr>
              <a:t>() == target[</a:t>
            </a:r>
            <a:r>
              <a:rPr lang="en-US" sz="1800" dirty="0" err="1">
                <a:solidFill>
                  <a:schemeClr val="dk1"/>
                </a:solidFill>
                <a:latin typeface="Consolas"/>
                <a:ea typeface="Consolas"/>
                <a:cs typeface="Consolas"/>
                <a:sym typeface="Consolas"/>
              </a:rPr>
              <a:t>i</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a:t>
            </a:r>
            <a:r>
              <a:rPr lang="en-US" sz="1800" dirty="0" err="1">
                <a:solidFill>
                  <a:schemeClr val="dk1"/>
                </a:solidFill>
                <a:latin typeface="Consolas"/>
                <a:ea typeface="Consolas"/>
                <a:cs typeface="Consolas"/>
                <a:sym typeface="Consolas"/>
              </a:rPr>
              <a:t>stack.pop</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a:t>
            </a:r>
            <a:r>
              <a:rPr lang="en-US" sz="1800" dirty="0" err="1">
                <a:solidFill>
                  <a:schemeClr val="dk1"/>
                </a:solidFill>
                <a:latin typeface="Consolas"/>
                <a:ea typeface="Consolas"/>
                <a:cs typeface="Consolas"/>
                <a:sym typeface="Consolas"/>
              </a:rPr>
              <a:t>i</a:t>
            </a:r>
            <a:r>
              <a:rPr lang="en-US" sz="1800" dirty="0">
                <a:solidFill>
                  <a:schemeClr val="dk1"/>
                </a:solidFill>
                <a:latin typeface="Consolas"/>
                <a:ea typeface="Consolas"/>
                <a:cs typeface="Consolas"/>
                <a:sym typeface="Consolas"/>
              </a:rPr>
              <a:t>++     </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       return </a:t>
            </a:r>
            <a:r>
              <a:rPr lang="en-US" sz="1800" dirty="0" err="1">
                <a:solidFill>
                  <a:schemeClr val="dk1"/>
                </a:solidFill>
                <a:latin typeface="Consolas"/>
                <a:ea typeface="Consolas"/>
                <a:cs typeface="Consolas"/>
                <a:sym typeface="Consolas"/>
              </a:rPr>
              <a:t>stack.isEmpty</a:t>
            </a:r>
            <a:r>
              <a:rPr lang="en-US" sz="1800" dirty="0">
                <a:solidFill>
                  <a:schemeClr val="dk1"/>
                </a:solidFill>
                <a:latin typeface="Consolas"/>
                <a:ea typeface="Consolas"/>
                <a:cs typeface="Consolas"/>
                <a:sym typeface="Consolas"/>
              </a:rPr>
              <a:t>()</a:t>
            </a:r>
            <a:endParaRPr dirty="0"/>
          </a:p>
        </p:txBody>
      </p:sp>
      <p:sp>
        <p:nvSpPr>
          <p:cNvPr id="151" name="Google Shape;151;p7"/>
          <p:cNvSpPr txBox="1"/>
          <p:nvPr/>
        </p:nvSpPr>
        <p:spPr>
          <a:xfrm>
            <a:off x="6679357" y="2791435"/>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2060"/>
                </a:solidFill>
                <a:latin typeface="Consolas"/>
                <a:ea typeface="Consolas"/>
                <a:cs typeface="Consolas"/>
                <a:sym typeface="Consolas"/>
              </a:rPr>
              <a:t>PSEUDOCODE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pic>
        <p:nvPicPr>
          <p:cNvPr id="157" name="Google Shape;157;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58" name="Google Shape;158;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59" name="Google Shape;159;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60" name="Google Shape;160;p8"/>
          <p:cNvSpPr/>
          <p:nvPr/>
        </p:nvSpPr>
        <p:spPr>
          <a:xfrm>
            <a:off x="3120939" y="515631"/>
            <a:ext cx="6892412"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Times New Roman"/>
                <a:ea typeface="Times New Roman"/>
                <a:cs typeface="Times New Roman"/>
                <a:sym typeface="Times New Roman"/>
              </a:rPr>
              <a:t>STACK PERMUTATION</a:t>
            </a:r>
            <a:endParaRPr/>
          </a:p>
        </p:txBody>
      </p:sp>
      <p:sp>
        <p:nvSpPr>
          <p:cNvPr id="161" name="Google Shape;161;p8"/>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62" name="Google Shape;162;p8"/>
          <p:cNvSpPr txBox="1"/>
          <p:nvPr/>
        </p:nvSpPr>
        <p:spPr>
          <a:xfrm>
            <a:off x="345232" y="1229371"/>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onsolas"/>
                <a:ea typeface="Consolas"/>
                <a:cs typeface="Consolas"/>
                <a:sym typeface="Consolas"/>
              </a:rPr>
              <a:t>PSEUDOCODE</a:t>
            </a:r>
            <a:endParaRPr/>
          </a:p>
        </p:txBody>
      </p:sp>
      <p:sp>
        <p:nvSpPr>
          <p:cNvPr id="163" name="Google Shape;163;p8"/>
          <p:cNvSpPr txBox="1"/>
          <p:nvPr/>
        </p:nvSpPr>
        <p:spPr>
          <a:xfrm>
            <a:off x="402187" y="2177624"/>
            <a:ext cx="5437503" cy="333719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Input: </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Original sequence: [1, 2, 3]</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Target permutation: [2, 1, 3]</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Output:</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Is it a stack permutation? true</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64" name="Google Shape;164;p8"/>
          <p:cNvSpPr txBox="1"/>
          <p:nvPr/>
        </p:nvSpPr>
        <p:spPr>
          <a:xfrm>
            <a:off x="5449612" y="1343180"/>
            <a:ext cx="6397156" cy="555318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Explanation:</a:t>
            </a:r>
            <a:endParaRPr/>
          </a:p>
          <a:p>
            <a:pPr marL="285750" marR="0" lvl="0" indent="-285750" algn="l" rtl="0">
              <a:lnSpc>
                <a:spcPct val="20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The original sequence [1, 2, 3] can be transformed into the target permutation [2, 1, 3] using stack operations.</a:t>
            </a:r>
            <a:endParaRPr/>
          </a:p>
          <a:p>
            <a:pPr marL="285750" marR="0" lvl="0" indent="-285750" algn="l" rtl="0">
              <a:lnSpc>
                <a:spcPct val="20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We push elements from the original sequence onto the stack and then check if they match the elements in the target permutation.</a:t>
            </a:r>
            <a:endParaRPr/>
          </a:p>
          <a:p>
            <a:pPr marL="285750" marR="0" lvl="0" indent="-285750" algn="l" rtl="0">
              <a:lnSpc>
                <a:spcPct val="20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In this case, the stack operations can produce the target permutation, so the output is "true."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pic>
        <p:nvPicPr>
          <p:cNvPr id="170" name="Google Shape;170;p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171" name="Google Shape;171;p9"/>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173" name="Google Shape;173;p9"/>
          <p:cNvSpPr/>
          <p:nvPr/>
        </p:nvSpPr>
        <p:spPr>
          <a:xfrm>
            <a:off x="3823044" y="179655"/>
            <a:ext cx="5824809" cy="568064"/>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Times New Roman"/>
                <a:ea typeface="Times New Roman"/>
                <a:cs typeface="Times New Roman"/>
                <a:sym typeface="Times New Roman"/>
              </a:rPr>
              <a:t>STACK PERMUTATION </a:t>
            </a:r>
            <a:endParaRPr/>
          </a:p>
        </p:txBody>
      </p:sp>
      <p:pic>
        <p:nvPicPr>
          <p:cNvPr id="174" name="Google Shape;174;p9" descr="Picture1-removebg-preview"/>
          <p:cNvPicPr preferRelativeResize="0"/>
          <p:nvPr/>
        </p:nvPicPr>
        <p:blipFill rotWithShape="1">
          <a:blip r:embed="rId4">
            <a:alphaModFix/>
          </a:blip>
          <a:srcRect/>
          <a:stretch/>
        </p:blipFill>
        <p:spPr>
          <a:xfrm>
            <a:off x="9647853" y="6129030"/>
            <a:ext cx="2544147" cy="727690"/>
          </a:xfrm>
          <a:prstGeom prst="rect">
            <a:avLst/>
          </a:prstGeom>
          <a:noFill/>
          <a:ln>
            <a:noFill/>
          </a:ln>
        </p:spPr>
      </p:pic>
      <p:pic>
        <p:nvPicPr>
          <p:cNvPr id="175" name="Google Shape;175;p9"/>
          <p:cNvPicPr preferRelativeResize="0"/>
          <p:nvPr/>
        </p:nvPicPr>
        <p:blipFill rotWithShape="1">
          <a:blip r:embed="rId5">
            <a:alphaModFix/>
          </a:blip>
          <a:srcRect/>
          <a:stretch/>
        </p:blipFill>
        <p:spPr>
          <a:xfrm>
            <a:off x="11106150" y="186935"/>
            <a:ext cx="1000125" cy="988203"/>
          </a:xfrm>
          <a:prstGeom prst="rect">
            <a:avLst/>
          </a:prstGeom>
          <a:noFill/>
          <a:ln>
            <a:noFill/>
          </a:ln>
        </p:spPr>
      </p:pic>
      <p:sp>
        <p:nvSpPr>
          <p:cNvPr id="3" name="TextBox 2">
            <a:extLst>
              <a:ext uri="{FF2B5EF4-FFF2-40B4-BE49-F238E27FC236}">
                <a16:creationId xmlns:a16="http://schemas.microsoft.com/office/drawing/2014/main" id="{AC4ACEBD-604D-E04E-B892-AFCB9397D75C}"/>
              </a:ext>
            </a:extLst>
          </p:cNvPr>
          <p:cNvSpPr txBox="1"/>
          <p:nvPr/>
        </p:nvSpPr>
        <p:spPr>
          <a:xfrm>
            <a:off x="762000" y="747719"/>
            <a:ext cx="10667999" cy="6186309"/>
          </a:xfrm>
          <a:prstGeom prst="rect">
            <a:avLst/>
          </a:prstGeom>
          <a:noFill/>
        </p:spPr>
        <p:txBody>
          <a:bodyPr wrap="square">
            <a:spAutoFit/>
          </a:bodyPr>
          <a:lstStyle/>
          <a:p>
            <a:r>
              <a:rPr lang="en-IN" sz="1800" dirty="0"/>
              <a:t>import </a:t>
            </a:r>
            <a:r>
              <a:rPr lang="en-IN" sz="1800" dirty="0" err="1"/>
              <a:t>java.util</a:t>
            </a:r>
            <a:r>
              <a:rPr lang="en-IN" sz="1800" dirty="0"/>
              <a:t>.*;</a:t>
            </a:r>
          </a:p>
          <a:p>
            <a:r>
              <a:rPr lang="en-IN" sz="1800" dirty="0"/>
              <a:t>public class Main {</a:t>
            </a:r>
          </a:p>
          <a:p>
            <a:r>
              <a:rPr lang="en-IN" sz="1800" dirty="0"/>
              <a:t>    public static </a:t>
            </a:r>
            <a:r>
              <a:rPr lang="en-IN" sz="1800" dirty="0" err="1"/>
              <a:t>boolean</a:t>
            </a:r>
            <a:r>
              <a:rPr lang="en-IN" sz="1800" dirty="0"/>
              <a:t> Permutation(int[] original, int[] target) {</a:t>
            </a:r>
          </a:p>
          <a:p>
            <a:r>
              <a:rPr lang="en-IN" sz="1800" dirty="0"/>
              <a:t>        Stack&lt;Integer&gt; stack = new Stack&lt;&gt;();</a:t>
            </a:r>
          </a:p>
          <a:p>
            <a:r>
              <a:rPr lang="en-IN" sz="1800" dirty="0"/>
              <a:t>        int </a:t>
            </a:r>
            <a:r>
              <a:rPr lang="en-IN" sz="1800" dirty="0" err="1"/>
              <a:t>i</a:t>
            </a:r>
            <a:r>
              <a:rPr lang="en-IN" sz="1800" dirty="0"/>
              <a:t> = 0, j = 0;</a:t>
            </a:r>
          </a:p>
          <a:p>
            <a:r>
              <a:rPr lang="en-IN" sz="1800" dirty="0"/>
              <a:t>        while (</a:t>
            </a:r>
            <a:r>
              <a:rPr lang="en-IN" sz="1800" dirty="0" err="1"/>
              <a:t>i</a:t>
            </a:r>
            <a:r>
              <a:rPr lang="en-IN" sz="1800" dirty="0"/>
              <a:t> &lt; </a:t>
            </a:r>
            <a:r>
              <a:rPr lang="en-IN" sz="1800" dirty="0" err="1"/>
              <a:t>original.length</a:t>
            </a:r>
            <a:r>
              <a:rPr lang="en-IN" sz="1800" dirty="0"/>
              <a:t>) {</a:t>
            </a:r>
          </a:p>
          <a:p>
            <a:r>
              <a:rPr lang="en-IN" sz="1800" dirty="0"/>
              <a:t>            </a:t>
            </a:r>
            <a:r>
              <a:rPr lang="en-IN" sz="1800" dirty="0" err="1"/>
              <a:t>stack.push</a:t>
            </a:r>
            <a:r>
              <a:rPr lang="en-IN" sz="1800" dirty="0"/>
              <a:t>(original[</a:t>
            </a:r>
            <a:r>
              <a:rPr lang="en-IN" sz="1800" dirty="0" err="1"/>
              <a:t>i</a:t>
            </a:r>
            <a:r>
              <a:rPr lang="en-IN" sz="1800" dirty="0"/>
              <a:t>++]);</a:t>
            </a:r>
          </a:p>
          <a:p>
            <a:r>
              <a:rPr lang="en-IN" sz="1800" dirty="0"/>
              <a:t>            while (!</a:t>
            </a:r>
            <a:r>
              <a:rPr lang="en-IN" sz="1800" dirty="0" err="1"/>
              <a:t>stack.isEmpty</a:t>
            </a:r>
            <a:r>
              <a:rPr lang="en-IN" sz="1800" dirty="0"/>
              <a:t>() &amp;&amp; </a:t>
            </a:r>
            <a:r>
              <a:rPr lang="en-IN" sz="1800" dirty="0" err="1"/>
              <a:t>stack.peek</a:t>
            </a:r>
            <a:r>
              <a:rPr lang="en-IN" sz="1800" dirty="0"/>
              <a:t>() == target[j]) {</a:t>
            </a:r>
            <a:r>
              <a:rPr lang="en-IN" sz="1800" dirty="0" err="1"/>
              <a:t>stack.pop</a:t>
            </a:r>
            <a:r>
              <a:rPr lang="en-IN" sz="1800" dirty="0"/>
              <a:t>(); </a:t>
            </a:r>
            <a:r>
              <a:rPr lang="en-IN" sz="1800" dirty="0" err="1"/>
              <a:t>j++</a:t>
            </a:r>
            <a:r>
              <a:rPr lang="en-IN" sz="1800" dirty="0"/>
              <a:t>;}</a:t>
            </a:r>
          </a:p>
          <a:p>
            <a:r>
              <a:rPr lang="en-IN" sz="1800" dirty="0"/>
              <a:t>        }</a:t>
            </a:r>
          </a:p>
          <a:p>
            <a:r>
              <a:rPr lang="en-IN" sz="1800" dirty="0"/>
              <a:t>        return </a:t>
            </a:r>
            <a:r>
              <a:rPr lang="en-IN" sz="1800" dirty="0" err="1"/>
              <a:t>stack.isEmpty</a:t>
            </a:r>
            <a:r>
              <a:rPr lang="en-IN" sz="1800" dirty="0"/>
              <a:t>();</a:t>
            </a:r>
          </a:p>
          <a:p>
            <a:r>
              <a:rPr lang="en-IN" sz="1800" dirty="0"/>
              <a:t>    }</a:t>
            </a:r>
          </a:p>
          <a:p>
            <a:r>
              <a:rPr lang="en-IN" sz="1800" dirty="0"/>
              <a:t>    public static void main(String[] </a:t>
            </a:r>
            <a:r>
              <a:rPr lang="en-IN" sz="1800" dirty="0" err="1"/>
              <a:t>args</a:t>
            </a:r>
            <a:r>
              <a:rPr lang="en-IN" sz="1800" dirty="0"/>
              <a:t>) {</a:t>
            </a:r>
          </a:p>
          <a:p>
            <a:r>
              <a:rPr lang="en-IN" sz="1800" dirty="0"/>
              <a:t>        Scanner </a:t>
            </a:r>
            <a:r>
              <a:rPr lang="en-IN" sz="1800" dirty="0" err="1"/>
              <a:t>sc</a:t>
            </a:r>
            <a:r>
              <a:rPr lang="en-IN" sz="1800" dirty="0"/>
              <a:t>=new Scanner(System.in);</a:t>
            </a:r>
          </a:p>
          <a:p>
            <a:r>
              <a:rPr lang="en-IN" sz="1800" dirty="0"/>
              <a:t>        int n=</a:t>
            </a:r>
            <a:r>
              <a:rPr lang="en-IN" sz="1800" dirty="0" err="1"/>
              <a:t>sc.nextInt</a:t>
            </a:r>
            <a:r>
              <a:rPr lang="en-IN" sz="1800" dirty="0"/>
              <a:t>();</a:t>
            </a:r>
          </a:p>
          <a:p>
            <a:r>
              <a:rPr lang="en-IN" sz="1800" dirty="0"/>
              <a:t>        int[] original = new int[n];</a:t>
            </a:r>
          </a:p>
          <a:p>
            <a:r>
              <a:rPr lang="en-IN" sz="1800" dirty="0"/>
              <a:t>        for(int </a:t>
            </a:r>
            <a:r>
              <a:rPr lang="en-IN" sz="1800" dirty="0" err="1"/>
              <a:t>i</a:t>
            </a:r>
            <a:r>
              <a:rPr lang="en-IN" sz="1800" dirty="0"/>
              <a:t>=0;i&lt;</a:t>
            </a:r>
            <a:r>
              <a:rPr lang="en-IN" sz="1800" dirty="0" err="1"/>
              <a:t>n;i</a:t>
            </a:r>
            <a:r>
              <a:rPr lang="en-IN" sz="1800" dirty="0"/>
              <a:t>++) original[</a:t>
            </a:r>
            <a:r>
              <a:rPr lang="en-IN" sz="1800" dirty="0" err="1"/>
              <a:t>i</a:t>
            </a:r>
            <a:r>
              <a:rPr lang="en-IN" sz="1800" dirty="0"/>
              <a:t>]=</a:t>
            </a:r>
            <a:r>
              <a:rPr lang="en-IN" sz="1800" dirty="0" err="1"/>
              <a:t>sc.nextInt</a:t>
            </a:r>
            <a:r>
              <a:rPr lang="en-IN" sz="1800" dirty="0"/>
              <a:t>();</a:t>
            </a:r>
          </a:p>
          <a:p>
            <a:r>
              <a:rPr lang="en-IN" sz="1800" dirty="0"/>
              <a:t>        int[] target = new int[n];</a:t>
            </a:r>
          </a:p>
          <a:p>
            <a:r>
              <a:rPr lang="en-IN" sz="1800" dirty="0"/>
              <a:t>        for(int </a:t>
            </a:r>
            <a:r>
              <a:rPr lang="en-IN" sz="1800" dirty="0" err="1"/>
              <a:t>i</a:t>
            </a:r>
            <a:r>
              <a:rPr lang="en-IN" sz="1800" dirty="0"/>
              <a:t>=0;i&lt;</a:t>
            </a:r>
            <a:r>
              <a:rPr lang="en-IN" sz="1800" dirty="0" err="1"/>
              <a:t>n;i</a:t>
            </a:r>
            <a:r>
              <a:rPr lang="en-IN" sz="1800" dirty="0"/>
              <a:t>++) target[</a:t>
            </a:r>
            <a:r>
              <a:rPr lang="en-IN" sz="1800" dirty="0" err="1"/>
              <a:t>i</a:t>
            </a:r>
            <a:r>
              <a:rPr lang="en-IN" sz="1800" dirty="0"/>
              <a:t>]=</a:t>
            </a:r>
            <a:r>
              <a:rPr lang="en-IN" sz="1800" dirty="0" err="1"/>
              <a:t>sc.nextInt</a:t>
            </a:r>
            <a:r>
              <a:rPr lang="en-IN" sz="1800" dirty="0"/>
              <a:t>();</a:t>
            </a:r>
          </a:p>
          <a:p>
            <a:r>
              <a:rPr lang="en-IN" sz="1800" dirty="0"/>
              <a:t>        </a:t>
            </a:r>
            <a:r>
              <a:rPr lang="en-IN" sz="1800" dirty="0" err="1"/>
              <a:t>boolean</a:t>
            </a:r>
            <a:r>
              <a:rPr lang="en-IN" sz="1800" dirty="0"/>
              <a:t> result = Permutation(</a:t>
            </a:r>
            <a:r>
              <a:rPr lang="en-IN" sz="1800" dirty="0" err="1"/>
              <a:t>original,target</a:t>
            </a:r>
            <a:r>
              <a:rPr lang="en-IN" sz="1800" dirty="0"/>
              <a:t>);</a:t>
            </a:r>
          </a:p>
          <a:p>
            <a:r>
              <a:rPr lang="en-IN" sz="1800" dirty="0"/>
              <a:t>        </a:t>
            </a:r>
            <a:r>
              <a:rPr lang="en-IN" sz="1800" dirty="0" err="1"/>
              <a:t>System.out.println</a:t>
            </a:r>
            <a:r>
              <a:rPr lang="en-IN" sz="1800" dirty="0"/>
              <a:t>("Is it a stack permutation? " + result);</a:t>
            </a:r>
          </a:p>
          <a:p>
            <a:r>
              <a:rPr lang="en-IN" sz="1800" dirty="0"/>
              <a:t>    }</a:t>
            </a:r>
          </a:p>
          <a:p>
            <a:r>
              <a:rPr lang="en-IN"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p:tgtEl>
                                          <p:spTgt spid="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pic>
        <p:nvPicPr>
          <p:cNvPr id="211" name="Google Shape;211;p1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12" name="Google Shape;212;p1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13" name="Google Shape;213;p1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14" name="Google Shape;214;p13"/>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215" name="Google Shape;215;p13"/>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3. What is the key algorithmic idea behind identifying a stack permutation?</a:t>
            </a:r>
            <a:endParaRPr/>
          </a:p>
          <a:p>
            <a:pPr marL="0" lvl="0" indent="0" algn="l" rtl="0">
              <a:lnSpc>
                <a:spcPct val="150000"/>
              </a:lnSpc>
              <a:spcBef>
                <a:spcPts val="1000"/>
              </a:spcBef>
              <a:spcAft>
                <a:spcPts val="0"/>
              </a:spcAft>
              <a:buClr>
                <a:srgbClr val="FF0000"/>
              </a:buClr>
              <a:buSzPts val="2000"/>
              <a:buNone/>
            </a:pPr>
            <a:r>
              <a:rPr lang="en-US" sz="2000" i="1">
                <a:solidFill>
                  <a:srgbClr val="FF0000"/>
                </a:solidFill>
                <a:latin typeface="Consolas"/>
                <a:ea typeface="Consolas"/>
                <a:cs typeface="Consolas"/>
                <a:sym typeface="Consolas"/>
              </a:rPr>
              <a:t>  </a:t>
            </a:r>
            <a:endParaRPr/>
          </a:p>
        </p:txBody>
      </p:sp>
      <p:sp>
        <p:nvSpPr>
          <p:cNvPr id="216" name="Google Shape;216;p13"/>
          <p:cNvSpPr txBox="1"/>
          <p:nvPr/>
        </p:nvSpPr>
        <p:spPr>
          <a:xfrm>
            <a:off x="1016843" y="3203530"/>
            <a:ext cx="10589369" cy="185108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Answer:The key idea is to start with an empty stack, push elements from the original sequence onto it, and pop elements if they match the next element in the target permutation.</a:t>
            </a: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4" ma:contentTypeDescription="Create a new document." ma:contentTypeScope="" ma:versionID="363d8cb67acb8c090612fefe8253c292">
  <xsd:schema xmlns:xsd="http://www.w3.org/2001/XMLSchema" xmlns:xs="http://www.w3.org/2001/XMLSchema" xmlns:p="http://schemas.microsoft.com/office/2006/metadata/properties" xmlns:ns2="5c9723bf-e2da-41fd-b2fd-04456ba7cba0" targetNamespace="http://schemas.microsoft.com/office/2006/metadata/properties" ma:root="true" ma:fieldsID="a914611dfb58618778f5780e5a40b614" ns2:_="">
    <xsd:import namespace="5c9723bf-e2da-41fd-b2fd-04456ba7cba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C43A7D-661D-462E-BB8F-332FAB98B3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A73FB2-66B2-4555-8CF2-F94A3A5821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D82C5D-C218-4A47-A93A-AF842C721F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TotalTime>
  <Words>691</Words>
  <Application>Microsoft Office PowerPoint</Application>
  <PresentationFormat>Widescreen</PresentationFormat>
  <Paragraphs>71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Times New Roman</vt:lpstr>
      <vt:lpstr>Noto Sans Symbols</vt:lpstr>
      <vt:lpstr>Arial</vt:lpstr>
      <vt:lpstr>Consolas</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2</cp:revision>
  <dcterms:created xsi:type="dcterms:W3CDTF">2023-09-22T07:04:52Z</dcterms:created>
  <dcterms:modified xsi:type="dcterms:W3CDTF">2024-05-03T10:45:55Z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