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4"/>
  </p:sldMasterIdLst>
  <p:notesMasterIdLst>
    <p:notesMasterId r:id="rId12"/>
  </p:notesMasterIdLst>
  <p:sldIdLst>
    <p:sldId id="258" r:id="rId5"/>
    <p:sldId id="261" r:id="rId6"/>
    <p:sldId id="266" r:id="rId7"/>
    <p:sldId id="277" r:id="rId8"/>
    <p:sldId id="289" r:id="rId9"/>
    <p:sldId id="272" r:id="rId10"/>
    <p:sldId id="286" r:id="rId11"/>
  </p:sldIdLst>
  <p:sldSz cx="12192000" cy="6858000"/>
  <p:notesSz cx="6858000" cy="9144000"/>
  <p:embeddedFontLst>
    <p:embeddedFont>
      <p:font typeface="Consolas" panose="020B0609020204030204" pitchFamily="49" charset="0"/>
      <p:regular r:id="rId13"/>
      <p:bold r:id="rId14"/>
      <p:italic r:id="rId15"/>
      <p:boldItalic r:id="rId1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50" roundtripDataSignature="AMtx7mjxLICPyVaNm9pqOfVdP6/IoZAKrw=="/>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4A33B7E-8B4B-4E1A-99AD-D2A84D19F922}">
  <a:tblStyle styleId="{74A33B7E-8B4B-4E1A-99AD-D2A84D19F922}"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BF5"/>
          </a:solidFill>
        </a:fill>
      </a:tcStyle>
    </a:wholeTbl>
    <a:band1H>
      <a:tcTxStyle/>
      <a:tcStyle>
        <a:tcBdr/>
        <a:fill>
          <a:solidFill>
            <a:srgbClr val="CDD4EA"/>
          </a:solidFill>
        </a:fill>
      </a:tcStyle>
    </a:band1H>
    <a:band2H>
      <a:tcTxStyle/>
      <a:tcStyle>
        <a:tcBdr/>
      </a:tcStyle>
    </a:band2H>
    <a:band1V>
      <a:tcTxStyle/>
      <a:tcStyle>
        <a:tcBdr/>
        <a:fill>
          <a:solidFill>
            <a:srgbClr val="CDD4EA"/>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60"/>
  </p:normalViewPr>
  <p:slideViewPr>
    <p:cSldViewPr snapToGrid="0">
      <p:cViewPr varScale="1">
        <p:scale>
          <a:sx n="67" d="100"/>
          <a:sy n="67" d="100"/>
        </p:scale>
        <p:origin x="620"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font" Target="fonts/font1.fntdata"/><Relationship Id="rId51" Type="http://schemas.openxmlformats.org/officeDocument/2006/relationships/presProps" Target="presProps.xml"/><Relationship Id="rId3" Type="http://schemas.openxmlformats.org/officeDocument/2006/relationships/customXml" Target="../customXml/item3.xml"/><Relationship Id="rId50" Type="http://customschemas.google.com/relationships/presentationmetadata" Target="metadata"/><Relationship Id="rId55"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font" Target="fonts/font4.fntdata"/><Relationship Id="rId54"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3"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font" Target="fonts/font3.fntdata"/><Relationship Id="rId10" Type="http://schemas.openxmlformats.org/officeDocument/2006/relationships/slide" Target="slides/slide6.xml"/><Relationship Id="rId52"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font" Target="fonts/font2.fntdata"/></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astha Kumar" userId="f94225b3-263d-47de-91f3-c17c89a7eef3" providerId="ADAL" clId="{87CD18EA-1522-4729-B7BF-09C6D3B5DD91}"/>
    <pc:docChg chg="undo custSel addSld delSld modSld">
      <pc:chgData name="Aastha Kumar" userId="f94225b3-263d-47de-91f3-c17c89a7eef3" providerId="ADAL" clId="{87CD18EA-1522-4729-B7BF-09C6D3B5DD91}" dt="2024-05-06T11:09:53.980" v="21" actId="47"/>
      <pc:docMkLst>
        <pc:docMk/>
      </pc:docMkLst>
      <pc:sldChg chg="del">
        <pc:chgData name="Aastha Kumar" userId="f94225b3-263d-47de-91f3-c17c89a7eef3" providerId="ADAL" clId="{87CD18EA-1522-4729-B7BF-09C6D3B5DD91}" dt="2024-05-06T11:09:53.980" v="21" actId="47"/>
        <pc:sldMkLst>
          <pc:docMk/>
          <pc:sldMk cId="1627140404" sldId="287"/>
        </pc:sldMkLst>
      </pc:sldChg>
      <pc:sldChg chg="del">
        <pc:chgData name="Aastha Kumar" userId="f94225b3-263d-47de-91f3-c17c89a7eef3" providerId="ADAL" clId="{87CD18EA-1522-4729-B7BF-09C6D3B5DD91}" dt="2024-05-06T11:09:44.154" v="20" actId="47"/>
        <pc:sldMkLst>
          <pc:docMk/>
          <pc:sldMk cId="1205626866" sldId="288"/>
        </pc:sldMkLst>
      </pc:sldChg>
      <pc:sldChg chg="addSp delSp modSp new mod">
        <pc:chgData name="Aastha Kumar" userId="f94225b3-263d-47de-91f3-c17c89a7eef3" providerId="ADAL" clId="{87CD18EA-1522-4729-B7BF-09C6D3B5DD91}" dt="2024-05-06T11:09:41.981" v="19" actId="1076"/>
        <pc:sldMkLst>
          <pc:docMk/>
          <pc:sldMk cId="2238958060" sldId="289"/>
        </pc:sldMkLst>
        <pc:spChg chg="del">
          <ac:chgData name="Aastha Kumar" userId="f94225b3-263d-47de-91f3-c17c89a7eef3" providerId="ADAL" clId="{87CD18EA-1522-4729-B7BF-09C6D3B5DD91}" dt="2024-05-06T05:57:06.473" v="1" actId="478"/>
          <ac:spMkLst>
            <pc:docMk/>
            <pc:sldMk cId="2238958060" sldId="289"/>
            <ac:spMk id="2" creationId="{3F0765A7-76B7-FEBC-A8FB-A2CA3E7F172D}"/>
          </ac:spMkLst>
        </pc:spChg>
        <pc:spChg chg="add del">
          <ac:chgData name="Aastha Kumar" userId="f94225b3-263d-47de-91f3-c17c89a7eef3" providerId="ADAL" clId="{87CD18EA-1522-4729-B7BF-09C6D3B5DD91}" dt="2024-05-06T11:08:40.328" v="7" actId="22"/>
          <ac:spMkLst>
            <pc:docMk/>
            <pc:sldMk cId="2238958060" sldId="289"/>
            <ac:spMk id="3" creationId="{AB99E11B-D35C-A169-118C-F254835FFA5C}"/>
          </ac:spMkLst>
        </pc:spChg>
        <pc:spChg chg="add del mod">
          <ac:chgData name="Aastha Kumar" userId="f94225b3-263d-47de-91f3-c17c89a7eef3" providerId="ADAL" clId="{87CD18EA-1522-4729-B7BF-09C6D3B5DD91}" dt="2024-05-06T11:09:07.555" v="9" actId="478"/>
          <ac:spMkLst>
            <pc:docMk/>
            <pc:sldMk cId="2238958060" sldId="289"/>
            <ac:spMk id="4" creationId="{AFAD52EE-054A-18B6-4D5D-D973CAE72E5F}"/>
          </ac:spMkLst>
        </pc:spChg>
        <pc:spChg chg="add mod">
          <ac:chgData name="Aastha Kumar" userId="f94225b3-263d-47de-91f3-c17c89a7eef3" providerId="ADAL" clId="{87CD18EA-1522-4729-B7BF-09C6D3B5DD91}" dt="2024-05-06T11:09:41.981" v="19" actId="1076"/>
          <ac:spMkLst>
            <pc:docMk/>
            <pc:sldMk cId="2238958060" sldId="289"/>
            <ac:spMk id="6" creationId="{3586DC82-55C1-5827-2E72-221BBB170FE7}"/>
          </ac:spMkLst>
        </pc:spChg>
      </pc:sldChg>
    </pc:docChg>
  </pc:docChgLst>
  <pc:docChgLst>
    <pc:chgData name="Aastha Kumar" userId="f94225b3-263d-47de-91f3-c17c89a7eef3" providerId="ADAL" clId="{CEAD2A5C-7B9E-4044-B35F-15F0BDB64ECA}"/>
    <pc:docChg chg="modSld">
      <pc:chgData name="Aastha Kumar" userId="f94225b3-263d-47de-91f3-c17c89a7eef3" providerId="ADAL" clId="{CEAD2A5C-7B9E-4044-B35F-15F0BDB64ECA}" dt="2024-02-09T18:28:08.516" v="0"/>
      <pc:docMkLst>
        <pc:docMk/>
      </pc:docMkLst>
      <pc:sldChg chg="modSp mod">
        <pc:chgData name="Aastha Kumar" userId="f94225b3-263d-47de-91f3-c17c89a7eef3" providerId="ADAL" clId="{CEAD2A5C-7B9E-4044-B35F-15F0BDB64ECA}" dt="2024-02-09T18:28:08.516" v="0"/>
        <pc:sldMkLst>
          <pc:docMk/>
          <pc:sldMk cId="1205626866" sldId="288"/>
        </pc:sldMkLst>
        <pc:spChg chg="mod">
          <ac:chgData name="Aastha Kumar" userId="f94225b3-263d-47de-91f3-c17c89a7eef3" providerId="ADAL" clId="{CEAD2A5C-7B9E-4044-B35F-15F0BDB64ECA}" dt="2024-02-09T18:28:08.516" v="0"/>
          <ac:spMkLst>
            <pc:docMk/>
            <pc:sldMk cId="1205626866" sldId="288"/>
            <ac:spMk id="4" creationId="{C77688B6-BECE-C1CC-0CE8-ABAF19F0D63B}"/>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3" name="Google Shape;10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5" name="Google Shape;135;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9" name="Google Shape;189;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p2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3" name="Google Shape;313;p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p1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6" name="Google Shape;256;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
        <p:cNvGrpSpPr/>
        <p:nvPr/>
      </p:nvGrpSpPr>
      <p:grpSpPr>
        <a:xfrm>
          <a:off x="0" y="0"/>
          <a:ext cx="0" cy="0"/>
          <a:chOff x="0" y="0"/>
          <a:chExt cx="0" cy="0"/>
        </a:xfrm>
      </p:grpSpPr>
      <p:sp>
        <p:nvSpPr>
          <p:cNvPr id="407" name="Google Shape;407;p3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08" name="Google Shape;408;p3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5"/>
        <p:cNvGrpSpPr/>
        <p:nvPr/>
      </p:nvGrpSpPr>
      <p:grpSpPr>
        <a:xfrm>
          <a:off x="0" y="0"/>
          <a:ext cx="0" cy="0"/>
          <a:chOff x="0" y="0"/>
          <a:chExt cx="0" cy="0"/>
        </a:xfrm>
      </p:grpSpPr>
      <p:sp>
        <p:nvSpPr>
          <p:cNvPr id="26" name="Google Shape;26;p3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7" name="Google Shape;27;p3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8" name="Google Shape;28;p3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3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3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5"/>
        <p:cNvGrpSpPr/>
        <p:nvPr/>
      </p:nvGrpSpPr>
      <p:grpSpPr>
        <a:xfrm>
          <a:off x="0" y="0"/>
          <a:ext cx="0" cy="0"/>
          <a:chOff x="0" y="0"/>
          <a:chExt cx="0" cy="0"/>
        </a:xfrm>
      </p:grpSpPr>
      <p:sp>
        <p:nvSpPr>
          <p:cNvPr id="36" name="Google Shape;36;p38"/>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7" name="Google Shape;37;p38"/>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8" name="Google Shape;38;p3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3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3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1"/>
        <p:cNvGrpSpPr/>
        <p:nvPr/>
      </p:nvGrpSpPr>
      <p:grpSpPr>
        <a:xfrm>
          <a:off x="0" y="0"/>
          <a:ext cx="0" cy="0"/>
          <a:chOff x="0" y="0"/>
          <a:chExt cx="0" cy="0"/>
        </a:xfrm>
      </p:grpSpPr>
      <p:sp>
        <p:nvSpPr>
          <p:cNvPr id="42" name="Google Shape;42;p3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3" name="Google Shape;43;p39"/>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39"/>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5" name="Google Shape;45;p3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3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3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8"/>
        <p:cNvGrpSpPr/>
        <p:nvPr/>
      </p:nvGrpSpPr>
      <p:grpSpPr>
        <a:xfrm>
          <a:off x="0" y="0"/>
          <a:ext cx="0" cy="0"/>
          <a:chOff x="0" y="0"/>
          <a:chExt cx="0" cy="0"/>
        </a:xfrm>
      </p:grpSpPr>
      <p:sp>
        <p:nvSpPr>
          <p:cNvPr id="49" name="Google Shape;49;p40"/>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0" name="Google Shape;50;p40"/>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1" name="Google Shape;51;p40"/>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2" name="Google Shape;52;p40"/>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3" name="Google Shape;53;p40"/>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4" name="Google Shape;54;p4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4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4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7"/>
        <p:cNvGrpSpPr/>
        <p:nvPr/>
      </p:nvGrpSpPr>
      <p:grpSpPr>
        <a:xfrm>
          <a:off x="0" y="0"/>
          <a:ext cx="0" cy="0"/>
          <a:chOff x="0" y="0"/>
          <a:chExt cx="0" cy="0"/>
        </a:xfrm>
      </p:grpSpPr>
      <p:sp>
        <p:nvSpPr>
          <p:cNvPr id="58" name="Google Shape;58;p4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9" name="Google Shape;59;p4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4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4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2"/>
        <p:cNvGrpSpPr/>
        <p:nvPr/>
      </p:nvGrpSpPr>
      <p:grpSpPr>
        <a:xfrm>
          <a:off x="0" y="0"/>
          <a:ext cx="0" cy="0"/>
          <a:chOff x="0" y="0"/>
          <a:chExt cx="0" cy="0"/>
        </a:xfrm>
      </p:grpSpPr>
      <p:sp>
        <p:nvSpPr>
          <p:cNvPr id="63" name="Google Shape;63;p42"/>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4" name="Google Shape;64;p42"/>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5" name="Google Shape;65;p42"/>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6" name="Google Shape;66;p4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4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8" name="Google Shape;68;p4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9"/>
        <p:cNvGrpSpPr/>
        <p:nvPr/>
      </p:nvGrpSpPr>
      <p:grpSpPr>
        <a:xfrm>
          <a:off x="0" y="0"/>
          <a:ext cx="0" cy="0"/>
          <a:chOff x="0" y="0"/>
          <a:chExt cx="0" cy="0"/>
        </a:xfrm>
      </p:grpSpPr>
      <p:sp>
        <p:nvSpPr>
          <p:cNvPr id="70" name="Google Shape;70;p43"/>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1" name="Google Shape;71;p43"/>
          <p:cNvSpPr>
            <a:spLocks noGrp="1"/>
          </p:cNvSpPr>
          <p:nvPr>
            <p:ph type="pic" idx="2"/>
          </p:nvPr>
        </p:nvSpPr>
        <p:spPr>
          <a:xfrm>
            <a:off x="5183188" y="987425"/>
            <a:ext cx="6172200" cy="4873625"/>
          </a:xfrm>
          <a:prstGeom prst="rect">
            <a:avLst/>
          </a:prstGeom>
          <a:noFill/>
          <a:ln>
            <a:noFill/>
          </a:ln>
        </p:spPr>
      </p:sp>
      <p:sp>
        <p:nvSpPr>
          <p:cNvPr id="72" name="Google Shape;72;p43"/>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3" name="Google Shape;73;p4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4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5" name="Google Shape;75;p4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6"/>
        <p:cNvGrpSpPr/>
        <p:nvPr/>
      </p:nvGrpSpPr>
      <p:grpSpPr>
        <a:xfrm>
          <a:off x="0" y="0"/>
          <a:ext cx="0" cy="0"/>
          <a:chOff x="0" y="0"/>
          <a:chExt cx="0" cy="0"/>
        </a:xfrm>
      </p:grpSpPr>
      <p:sp>
        <p:nvSpPr>
          <p:cNvPr id="77" name="Google Shape;77;p4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8" name="Google Shape;78;p44"/>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9" name="Google Shape;79;p4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4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4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2"/>
        <p:cNvGrpSpPr/>
        <p:nvPr/>
      </p:nvGrpSpPr>
      <p:grpSpPr>
        <a:xfrm>
          <a:off x="0" y="0"/>
          <a:ext cx="0" cy="0"/>
          <a:chOff x="0" y="0"/>
          <a:chExt cx="0" cy="0"/>
        </a:xfrm>
      </p:grpSpPr>
      <p:sp>
        <p:nvSpPr>
          <p:cNvPr id="83" name="Google Shape;83;p45"/>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4" name="Google Shape;84;p45"/>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5" name="Google Shape;85;p4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4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7" name="Google Shape;87;p4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3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3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3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3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3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51"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1.png"/><Relationship Id="rId7"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4"/>
        <p:cNvGrpSpPr/>
        <p:nvPr/>
      </p:nvGrpSpPr>
      <p:grpSpPr>
        <a:xfrm>
          <a:off x="0" y="0"/>
          <a:ext cx="0" cy="0"/>
          <a:chOff x="0" y="0"/>
          <a:chExt cx="0" cy="0"/>
        </a:xfrm>
      </p:grpSpPr>
      <p:pic>
        <p:nvPicPr>
          <p:cNvPr id="105" name="Google Shape;105;p3"/>
          <p:cNvPicPr preferRelativeResize="0"/>
          <p:nvPr/>
        </p:nvPicPr>
        <p:blipFill rotWithShape="1">
          <a:blip r:embed="rId3">
            <a:alphaModFix/>
          </a:blip>
          <a:srcRect l="8630" r="8622" b="57237"/>
          <a:stretch/>
        </p:blipFill>
        <p:spPr>
          <a:xfrm rot="10800000" flipH="1">
            <a:off x="0" y="624"/>
            <a:ext cx="3517641" cy="926126"/>
          </a:xfrm>
          <a:prstGeom prst="rect">
            <a:avLst/>
          </a:prstGeom>
          <a:noFill/>
          <a:ln>
            <a:noFill/>
          </a:ln>
        </p:spPr>
      </p:pic>
      <p:pic>
        <p:nvPicPr>
          <p:cNvPr id="106" name="Google Shape;106;p3"/>
          <p:cNvPicPr preferRelativeResize="0"/>
          <p:nvPr/>
        </p:nvPicPr>
        <p:blipFill rotWithShape="1">
          <a:blip r:embed="rId4">
            <a:alphaModFix/>
          </a:blip>
          <a:srcRect/>
          <a:stretch/>
        </p:blipFill>
        <p:spPr>
          <a:xfrm>
            <a:off x="11106150" y="186935"/>
            <a:ext cx="1000125" cy="988203"/>
          </a:xfrm>
          <a:prstGeom prst="rect">
            <a:avLst/>
          </a:prstGeom>
          <a:noFill/>
          <a:ln>
            <a:noFill/>
          </a:ln>
        </p:spPr>
      </p:pic>
      <p:pic>
        <p:nvPicPr>
          <p:cNvPr id="107" name="Google Shape;107;p3" descr="Picture1-removebg-preview"/>
          <p:cNvPicPr preferRelativeResize="0"/>
          <p:nvPr/>
        </p:nvPicPr>
        <p:blipFill rotWithShape="1">
          <a:blip r:embed="rId5">
            <a:alphaModFix/>
          </a:blip>
          <a:srcRect/>
          <a:stretch/>
        </p:blipFill>
        <p:spPr>
          <a:xfrm>
            <a:off x="9647853" y="6129030"/>
            <a:ext cx="2544147" cy="727690"/>
          </a:xfrm>
          <a:prstGeom prst="rect">
            <a:avLst/>
          </a:prstGeom>
          <a:noFill/>
          <a:ln>
            <a:noFill/>
          </a:ln>
        </p:spPr>
      </p:pic>
      <p:sp>
        <p:nvSpPr>
          <p:cNvPr id="108" name="Google Shape;108;p3"/>
          <p:cNvSpPr/>
          <p:nvPr/>
        </p:nvSpPr>
        <p:spPr>
          <a:xfrm>
            <a:off x="4820263" y="609378"/>
            <a:ext cx="3781425" cy="524669"/>
          </a:xfrm>
          <a:prstGeom prst="snip2DiagRect">
            <a:avLst>
              <a:gd name="adj1" fmla="val 0"/>
              <a:gd name="adj2" fmla="val 16667"/>
            </a:avLst>
          </a:prstGeom>
          <a:solidFill>
            <a:srgbClr val="548135"/>
          </a:solidFill>
          <a:ln>
            <a:noFill/>
          </a:ln>
          <a:effectLst>
            <a:outerShdw blurRad="57150" dist="19050" dir="5400000" algn="ctr" rotWithShape="0">
              <a:srgbClr val="000000">
                <a:alpha val="62745"/>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IN" sz="2400" b="1" i="1">
                <a:solidFill>
                  <a:schemeClr val="lt1"/>
                </a:solidFill>
                <a:latin typeface="Consolas"/>
                <a:ea typeface="Consolas"/>
                <a:cs typeface="Consolas"/>
                <a:sym typeface="Consolas"/>
              </a:rPr>
              <a:t>LINKED LIST</a:t>
            </a:r>
            <a:endParaRPr sz="2400" b="1" i="1">
              <a:solidFill>
                <a:schemeClr val="lt1"/>
              </a:solidFill>
              <a:latin typeface="Calibri"/>
              <a:ea typeface="Calibri"/>
              <a:cs typeface="Calibri"/>
              <a:sym typeface="Calibri"/>
            </a:endParaRPr>
          </a:p>
        </p:txBody>
      </p:sp>
      <p:sp>
        <p:nvSpPr>
          <p:cNvPr id="109" name="Google Shape;109;p3"/>
          <p:cNvSpPr txBox="1"/>
          <p:nvPr/>
        </p:nvSpPr>
        <p:spPr>
          <a:xfrm>
            <a:off x="162560" y="1652831"/>
            <a:ext cx="11920390" cy="4227812"/>
          </a:xfrm>
          <a:prstGeom prst="rect">
            <a:avLst/>
          </a:prstGeom>
          <a:noFill/>
          <a:ln>
            <a:noFill/>
          </a:ln>
        </p:spPr>
        <p:txBody>
          <a:bodyPr spcFirstLastPara="1" wrap="square" lIns="91425" tIns="45700" rIns="91425" bIns="45700" anchor="t" anchorCtr="0">
            <a:normAutofit fontScale="85000" lnSpcReduction="10000"/>
          </a:bodyPr>
          <a:lstStyle/>
          <a:p>
            <a:pPr marL="228600" lvl="0" indent="-228600">
              <a:lnSpc>
                <a:spcPct val="200000"/>
              </a:lnSpc>
              <a:buClr>
                <a:schemeClr val="dk1"/>
              </a:buClr>
              <a:buSzPts val="1800"/>
              <a:buFont typeface="Arial"/>
              <a:buChar char="•"/>
            </a:pPr>
            <a:r>
              <a:rPr lang="en-IN" sz="1800" dirty="0">
                <a:solidFill>
                  <a:schemeClr val="dk1"/>
                </a:solidFill>
                <a:latin typeface="Consolas"/>
                <a:ea typeface="Consolas"/>
                <a:cs typeface="Consolas"/>
                <a:sym typeface="Consolas"/>
              </a:rPr>
              <a:t>A linked list is a collection of nodes </a:t>
            </a:r>
            <a:r>
              <a:rPr lang="en-US" sz="1800" dirty="0">
                <a:solidFill>
                  <a:schemeClr val="dk1"/>
                </a:solidFill>
                <a:latin typeface="Consolas"/>
                <a:ea typeface="Consolas"/>
                <a:cs typeface="Consolas"/>
                <a:sym typeface="Consolas"/>
              </a:rPr>
              <a:t>unlike arrays, which use a contiguous block of memory. This structure allows for efficient insertion and deletion of elements at any position within the list but may result in slower random access times.</a:t>
            </a:r>
          </a:p>
          <a:p>
            <a:pPr marL="228600" lvl="0" indent="-228600">
              <a:lnSpc>
                <a:spcPct val="200000"/>
              </a:lnSpc>
              <a:buClr>
                <a:schemeClr val="dk1"/>
              </a:buClr>
              <a:buSzPts val="1800"/>
              <a:buFont typeface="Arial"/>
              <a:buChar char="•"/>
            </a:pPr>
            <a:r>
              <a:rPr lang="en-US" sz="1800" dirty="0">
                <a:solidFill>
                  <a:schemeClr val="dk1"/>
                </a:solidFill>
                <a:latin typeface="Consolas"/>
                <a:ea typeface="Consolas"/>
                <a:cs typeface="Consolas"/>
                <a:sym typeface="Consolas"/>
              </a:rPr>
              <a:t>Each node in a linked list contains two fields:</a:t>
            </a:r>
          </a:p>
          <a:p>
            <a:pPr marL="400050" lvl="8" indent="-400050">
              <a:lnSpc>
                <a:spcPct val="200000"/>
              </a:lnSpc>
              <a:buClr>
                <a:schemeClr val="dk1"/>
              </a:buClr>
              <a:buSzPts val="1800"/>
              <a:buFont typeface="+mj-lt"/>
              <a:buAutoNum type="romanLcPeriod"/>
            </a:pPr>
            <a:r>
              <a:rPr lang="en-US" sz="1800" dirty="0">
                <a:solidFill>
                  <a:schemeClr val="dk1"/>
                </a:solidFill>
                <a:latin typeface="Consolas"/>
                <a:ea typeface="Consolas"/>
                <a:cs typeface="Consolas"/>
                <a:sym typeface="Consolas"/>
              </a:rPr>
              <a:t>Data: This field stores the actual data or values you want in the list.</a:t>
            </a:r>
          </a:p>
          <a:p>
            <a:pPr marL="400050" lvl="8" indent="-400050">
              <a:lnSpc>
                <a:spcPct val="200000"/>
              </a:lnSpc>
              <a:buClr>
                <a:schemeClr val="dk1"/>
              </a:buClr>
              <a:buSzPts val="1800"/>
              <a:buFont typeface="+mj-lt"/>
              <a:buAutoNum type="romanLcPeriod"/>
            </a:pPr>
            <a:r>
              <a:rPr lang="en-US" sz="1800" dirty="0">
                <a:solidFill>
                  <a:schemeClr val="dk1"/>
                </a:solidFill>
                <a:latin typeface="Consolas"/>
                <a:ea typeface="Consolas"/>
                <a:cs typeface="Consolas"/>
                <a:sym typeface="Consolas"/>
              </a:rPr>
              <a:t>Next (or Link): This field contains a reference (a pointer or link) to the next node in the sequence</a:t>
            </a:r>
          </a:p>
          <a:p>
            <a:pPr marL="285750" lvl="8" indent="-285750">
              <a:lnSpc>
                <a:spcPct val="200000"/>
              </a:lnSpc>
              <a:buClr>
                <a:schemeClr val="dk1"/>
              </a:buClr>
              <a:buSzPts val="1800"/>
              <a:buFont typeface="Arial" panose="020B0604020202020204" pitchFamily="34" charset="0"/>
              <a:buChar char="•"/>
            </a:pPr>
            <a:r>
              <a:rPr lang="en-US" sz="1800" dirty="0"/>
              <a:t>Head: The head of the linked list refers to the first node in the list. It is the starting point for traversing the list.</a:t>
            </a:r>
          </a:p>
          <a:p>
            <a:pPr marL="285750" lvl="8" indent="-285750">
              <a:lnSpc>
                <a:spcPct val="200000"/>
              </a:lnSpc>
              <a:buClr>
                <a:schemeClr val="dk1"/>
              </a:buClr>
              <a:buSzPts val="1800"/>
              <a:buFont typeface="Arial" panose="020B0604020202020204" pitchFamily="34" charset="0"/>
              <a:buChar char="•"/>
            </a:pPr>
            <a:r>
              <a:rPr lang="en-US" sz="1800" dirty="0">
                <a:latin typeface="Consolas"/>
                <a:ea typeface="Consolas"/>
                <a:cs typeface="Consolas"/>
                <a:sym typeface="Consolas"/>
              </a:rPr>
              <a:t>Tail: In some cases, linked lists may have a tail pointer, which refers to the last node in the list. </a:t>
            </a:r>
            <a:endParaRPr lang="en-US" sz="1800" dirty="0"/>
          </a:p>
          <a:p>
            <a:pPr marL="400050" lvl="8" indent="-400050">
              <a:lnSpc>
                <a:spcPct val="200000"/>
              </a:lnSpc>
              <a:buClr>
                <a:schemeClr val="dk1"/>
              </a:buClr>
              <a:buSzPts val="1800"/>
              <a:buFont typeface="+mj-lt"/>
              <a:buAutoNum type="romanLcPeriod"/>
            </a:pPr>
            <a:endParaRPr lang="en-US" sz="1800" dirty="0"/>
          </a:p>
          <a:p>
            <a:pPr marL="228600" lvl="0" indent="-228600">
              <a:lnSpc>
                <a:spcPct val="200000"/>
              </a:lnSpc>
              <a:buClr>
                <a:schemeClr val="dk1"/>
              </a:buClr>
              <a:buSzPts val="1800"/>
              <a:buFont typeface="Arial"/>
              <a:buChar char="•"/>
            </a:pPr>
            <a:endParaRPr lang="en-US" sz="1800" dirty="0">
              <a:solidFill>
                <a:schemeClr val="dk1"/>
              </a:solidFill>
              <a:latin typeface="Consolas"/>
              <a:ea typeface="Consolas"/>
              <a:cs typeface="Consolas"/>
              <a:sym typeface="Consolas"/>
            </a:endParaRPr>
          </a:p>
        </p:txBody>
      </p:sp>
      <p:pic>
        <p:nvPicPr>
          <p:cNvPr id="186" name="Google Shape;186;p10"/>
          <p:cNvPicPr preferRelativeResize="0"/>
          <p:nvPr/>
        </p:nvPicPr>
        <p:blipFill rotWithShape="1">
          <a:blip r:embed="rId6">
            <a:alphaModFix/>
          </a:blip>
          <a:srcRect/>
          <a:stretch/>
        </p:blipFill>
        <p:spPr>
          <a:xfrm>
            <a:off x="3363893" y="5207768"/>
            <a:ext cx="4165186" cy="1650232"/>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9"/>
                                        </p:tgtEl>
                                        <p:attrNameLst>
                                          <p:attrName>style.visibility</p:attrName>
                                        </p:attrNameLst>
                                      </p:cBhvr>
                                      <p:to>
                                        <p:strVal val="visible"/>
                                      </p:to>
                                    </p:set>
                                    <p:anim calcmode="lin" valueType="num">
                                      <p:cBhvr additive="base">
                                        <p:cTn id="7" dur="500"/>
                                        <p:tgtEl>
                                          <p:spTgt spid="109"/>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86"/>
                                        </p:tgtEl>
                                        <p:attrNameLst>
                                          <p:attrName>style.visibility</p:attrName>
                                        </p:attrNameLst>
                                      </p:cBhvr>
                                      <p:to>
                                        <p:strVal val="visible"/>
                                      </p:to>
                                    </p:set>
                                    <p:animEffect transition="in" filter="fade">
                                      <p:cBhvr>
                                        <p:cTn id="12" dur="1000"/>
                                        <p:tgtEl>
                                          <p:spTgt spid="1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36"/>
        <p:cNvGrpSpPr/>
        <p:nvPr/>
      </p:nvGrpSpPr>
      <p:grpSpPr>
        <a:xfrm>
          <a:off x="0" y="0"/>
          <a:ext cx="0" cy="0"/>
          <a:chOff x="0" y="0"/>
          <a:chExt cx="0" cy="0"/>
        </a:xfrm>
      </p:grpSpPr>
      <p:pic>
        <p:nvPicPr>
          <p:cNvPr id="137" name="Google Shape;137;p6"/>
          <p:cNvPicPr preferRelativeResize="0"/>
          <p:nvPr/>
        </p:nvPicPr>
        <p:blipFill rotWithShape="1">
          <a:blip r:embed="rId3">
            <a:alphaModFix/>
          </a:blip>
          <a:srcRect l="8630" r="8622" b="57237"/>
          <a:stretch/>
        </p:blipFill>
        <p:spPr>
          <a:xfrm rot="10800000" flipH="1">
            <a:off x="0" y="624"/>
            <a:ext cx="3517641" cy="926126"/>
          </a:xfrm>
          <a:prstGeom prst="rect">
            <a:avLst/>
          </a:prstGeom>
          <a:noFill/>
          <a:ln>
            <a:noFill/>
          </a:ln>
        </p:spPr>
      </p:pic>
      <p:pic>
        <p:nvPicPr>
          <p:cNvPr id="138" name="Google Shape;138;p6"/>
          <p:cNvPicPr preferRelativeResize="0"/>
          <p:nvPr/>
        </p:nvPicPr>
        <p:blipFill rotWithShape="1">
          <a:blip r:embed="rId4">
            <a:alphaModFix/>
          </a:blip>
          <a:srcRect/>
          <a:stretch/>
        </p:blipFill>
        <p:spPr>
          <a:xfrm>
            <a:off x="11106150" y="186935"/>
            <a:ext cx="1000125" cy="988203"/>
          </a:xfrm>
          <a:prstGeom prst="rect">
            <a:avLst/>
          </a:prstGeom>
          <a:noFill/>
          <a:ln>
            <a:noFill/>
          </a:ln>
        </p:spPr>
      </p:pic>
      <p:pic>
        <p:nvPicPr>
          <p:cNvPr id="139" name="Google Shape;139;p6" descr="Picture1-removebg-preview"/>
          <p:cNvPicPr preferRelativeResize="0"/>
          <p:nvPr/>
        </p:nvPicPr>
        <p:blipFill rotWithShape="1">
          <a:blip r:embed="rId5">
            <a:alphaModFix/>
          </a:blip>
          <a:srcRect/>
          <a:stretch/>
        </p:blipFill>
        <p:spPr>
          <a:xfrm>
            <a:off x="9647853" y="6129030"/>
            <a:ext cx="2544147" cy="727690"/>
          </a:xfrm>
          <a:prstGeom prst="rect">
            <a:avLst/>
          </a:prstGeom>
          <a:noFill/>
          <a:ln>
            <a:noFill/>
          </a:ln>
        </p:spPr>
      </p:pic>
      <p:sp>
        <p:nvSpPr>
          <p:cNvPr id="140" name="Google Shape;140;p6"/>
          <p:cNvSpPr/>
          <p:nvPr/>
        </p:nvSpPr>
        <p:spPr>
          <a:xfrm>
            <a:off x="4800599" y="502788"/>
            <a:ext cx="3781425" cy="524669"/>
          </a:xfrm>
          <a:prstGeom prst="snip2DiagRect">
            <a:avLst>
              <a:gd name="adj1" fmla="val 0"/>
              <a:gd name="adj2" fmla="val 16667"/>
            </a:avLst>
          </a:prstGeom>
          <a:solidFill>
            <a:srgbClr val="548135"/>
          </a:solidFill>
          <a:ln>
            <a:noFill/>
          </a:ln>
          <a:effectLst>
            <a:outerShdw blurRad="57150" dist="19050" dir="5400000" algn="ctr" rotWithShape="0">
              <a:srgbClr val="000000">
                <a:alpha val="62745"/>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IN" sz="2400" b="1" i="1" dirty="0">
                <a:solidFill>
                  <a:schemeClr val="lt1"/>
                </a:solidFill>
                <a:latin typeface="Consolas"/>
                <a:ea typeface="Consolas"/>
                <a:cs typeface="Consolas"/>
                <a:sym typeface="Consolas"/>
              </a:rPr>
              <a:t>Types</a:t>
            </a:r>
            <a:endParaRPr sz="2400" b="1" i="1" dirty="0">
              <a:solidFill>
                <a:schemeClr val="lt1"/>
              </a:solidFill>
              <a:latin typeface="Calibri"/>
              <a:ea typeface="Calibri"/>
              <a:cs typeface="Calibri"/>
              <a:sym typeface="Calibri"/>
            </a:endParaRPr>
          </a:p>
        </p:txBody>
      </p:sp>
      <p:sp>
        <p:nvSpPr>
          <p:cNvPr id="142" name="Google Shape;142;p6"/>
          <p:cNvSpPr txBox="1">
            <a:spLocks noGrp="1"/>
          </p:cNvSpPr>
          <p:nvPr>
            <p:ph type="body" idx="1"/>
          </p:nvPr>
        </p:nvSpPr>
        <p:spPr>
          <a:xfrm>
            <a:off x="189062" y="1397366"/>
            <a:ext cx="4931578" cy="5226954"/>
          </a:xfrm>
          <a:prstGeom prst="rect">
            <a:avLst/>
          </a:prstGeom>
          <a:noFill/>
          <a:ln>
            <a:noFill/>
          </a:ln>
        </p:spPr>
        <p:txBody>
          <a:bodyPr spcFirstLastPara="1" wrap="square" lIns="91425" tIns="45700" rIns="91425" bIns="45700" anchor="t" anchorCtr="0">
            <a:normAutofit fontScale="25000" lnSpcReduction="20000"/>
          </a:bodyPr>
          <a:lstStyle/>
          <a:p>
            <a:pPr marL="342900" lvl="0" indent="-342931" algn="l" rtl="0">
              <a:lnSpc>
                <a:spcPct val="150000"/>
              </a:lnSpc>
              <a:spcBef>
                <a:spcPts val="0"/>
              </a:spcBef>
              <a:spcAft>
                <a:spcPts val="0"/>
              </a:spcAft>
              <a:buClr>
                <a:schemeClr val="dk1"/>
              </a:buClr>
              <a:buSzPct val="100000"/>
              <a:buAutoNum type="arabicPeriod"/>
            </a:pPr>
            <a:r>
              <a:rPr lang="en-IN" sz="6400" dirty="0">
                <a:latin typeface="Consolas"/>
                <a:ea typeface="Consolas"/>
                <a:cs typeface="Consolas"/>
                <a:sym typeface="Consolas"/>
              </a:rPr>
              <a:t>Singly Linked List: Each node has a reference to the next node in the list. Traversal can only be done in one direction</a:t>
            </a:r>
          </a:p>
          <a:p>
            <a:pPr marL="342900" lvl="0" indent="-342931" algn="l" rtl="0">
              <a:lnSpc>
                <a:spcPct val="150000"/>
              </a:lnSpc>
              <a:spcBef>
                <a:spcPts val="0"/>
              </a:spcBef>
              <a:spcAft>
                <a:spcPts val="0"/>
              </a:spcAft>
              <a:buClr>
                <a:schemeClr val="dk1"/>
              </a:buClr>
              <a:buSzPct val="100000"/>
              <a:buAutoNum type="arabicPeriod"/>
            </a:pPr>
            <a:endParaRPr lang="en-IN" sz="6400" dirty="0">
              <a:latin typeface="Consolas"/>
              <a:ea typeface="Consolas"/>
              <a:cs typeface="Consolas"/>
              <a:sym typeface="Consolas"/>
            </a:endParaRPr>
          </a:p>
          <a:p>
            <a:pPr marL="342900" indent="-342931">
              <a:lnSpc>
                <a:spcPct val="150000"/>
              </a:lnSpc>
              <a:spcBef>
                <a:spcPts val="0"/>
              </a:spcBef>
              <a:buSzPct val="100000"/>
              <a:buFont typeface="Arial"/>
              <a:buAutoNum type="arabicPeriod"/>
            </a:pPr>
            <a:r>
              <a:rPr lang="en-US" sz="6400" dirty="0">
                <a:latin typeface="Consolas"/>
                <a:ea typeface="Consolas"/>
                <a:cs typeface="Consolas"/>
                <a:sym typeface="Consolas"/>
              </a:rPr>
              <a:t>Doubly Linked List: Each node has references to both the next and the previous nodes in the list. This allows for bidirectional traversal but requires more memory.</a:t>
            </a:r>
          </a:p>
          <a:p>
            <a:pPr marL="342900" indent="-342931">
              <a:lnSpc>
                <a:spcPct val="150000"/>
              </a:lnSpc>
              <a:spcBef>
                <a:spcPts val="0"/>
              </a:spcBef>
              <a:buSzPct val="100000"/>
              <a:buFont typeface="Arial"/>
              <a:buAutoNum type="arabicPeriod"/>
            </a:pPr>
            <a:endParaRPr lang="en-US" sz="6400" dirty="0">
              <a:latin typeface="Consolas"/>
              <a:ea typeface="Consolas"/>
              <a:cs typeface="Consolas"/>
              <a:sym typeface="Consolas"/>
            </a:endParaRPr>
          </a:p>
          <a:p>
            <a:pPr marL="342900" indent="-342931">
              <a:lnSpc>
                <a:spcPct val="150000"/>
              </a:lnSpc>
              <a:spcBef>
                <a:spcPts val="0"/>
              </a:spcBef>
              <a:buSzPct val="100000"/>
              <a:buFont typeface="Arial"/>
              <a:buAutoNum type="arabicPeriod"/>
            </a:pPr>
            <a:r>
              <a:rPr lang="en-US" sz="6400" dirty="0">
                <a:latin typeface="Consolas"/>
                <a:ea typeface="Consolas"/>
                <a:cs typeface="Consolas"/>
              </a:rPr>
              <a:t>Circular Linked List: the tail points back to the head, forming a closed loop. It can be either singly or doubly linked.</a:t>
            </a:r>
          </a:p>
          <a:p>
            <a:pPr marL="342900" indent="-342931">
              <a:lnSpc>
                <a:spcPct val="150000"/>
              </a:lnSpc>
              <a:spcBef>
                <a:spcPts val="0"/>
              </a:spcBef>
              <a:buSzPct val="100000"/>
              <a:buFont typeface="Arial"/>
              <a:buAutoNum type="arabicPeriod"/>
            </a:pPr>
            <a:endParaRPr lang="en-US" sz="6400" dirty="0">
              <a:latin typeface="Consolas"/>
              <a:ea typeface="Consolas"/>
              <a:cs typeface="Consolas"/>
            </a:endParaRPr>
          </a:p>
          <a:p>
            <a:pPr marL="914400" lvl="2" indent="0">
              <a:lnSpc>
                <a:spcPct val="150000"/>
              </a:lnSpc>
              <a:buSzPct val="100000"/>
              <a:buNone/>
            </a:pPr>
            <a:r>
              <a:rPr lang="en-US" sz="5600" dirty="0">
                <a:latin typeface="Consolas"/>
                <a:ea typeface="Consolas"/>
                <a:cs typeface="Consolas"/>
                <a:sym typeface="Consolas"/>
              </a:rPr>
              <a:t> </a:t>
            </a:r>
            <a:endParaRPr lang="en-US" dirty="0"/>
          </a:p>
          <a:p>
            <a:pPr marL="0" indent="0">
              <a:buSzPct val="100000"/>
              <a:buNone/>
            </a:pPr>
            <a:endParaRPr lang="en-US" dirty="0"/>
          </a:p>
          <a:p>
            <a:pPr marL="0" indent="0">
              <a:lnSpc>
                <a:spcPct val="150000"/>
              </a:lnSpc>
              <a:buSzPct val="100000"/>
              <a:buNone/>
            </a:pPr>
            <a:endParaRPr dirty="0"/>
          </a:p>
        </p:txBody>
      </p:sp>
      <p:pic>
        <p:nvPicPr>
          <p:cNvPr id="143" name="Google Shape;143;p6"/>
          <p:cNvPicPr preferRelativeResize="0"/>
          <p:nvPr/>
        </p:nvPicPr>
        <p:blipFill rotWithShape="1">
          <a:blip r:embed="rId6">
            <a:alphaModFix/>
          </a:blip>
          <a:srcRect/>
          <a:stretch/>
        </p:blipFill>
        <p:spPr>
          <a:xfrm>
            <a:off x="5709920" y="1229043"/>
            <a:ext cx="6396355" cy="1644811"/>
          </a:xfrm>
          <a:prstGeom prst="rect">
            <a:avLst/>
          </a:prstGeom>
          <a:noFill/>
          <a:ln>
            <a:noFill/>
          </a:ln>
        </p:spPr>
      </p:pic>
      <p:pic>
        <p:nvPicPr>
          <p:cNvPr id="154" name="Google Shape;154;p7"/>
          <p:cNvPicPr preferRelativeResize="0"/>
          <p:nvPr/>
        </p:nvPicPr>
        <p:blipFill rotWithShape="1">
          <a:blip r:embed="rId7">
            <a:clrChange>
              <a:clrFrom>
                <a:srgbClr val="FFFFFF"/>
              </a:clrFrom>
              <a:clrTo>
                <a:srgbClr val="FFFFFF">
                  <a:alpha val="0"/>
                </a:srgbClr>
              </a:clrTo>
            </a:clrChange>
            <a:alphaModFix/>
          </a:blip>
          <a:srcRect/>
          <a:stretch/>
        </p:blipFill>
        <p:spPr>
          <a:xfrm>
            <a:off x="5752783" y="2458261"/>
            <a:ext cx="6396354" cy="2712987"/>
          </a:xfrm>
          <a:prstGeom prst="rect">
            <a:avLst/>
          </a:prstGeom>
          <a:noFill/>
          <a:ln>
            <a:noFill/>
          </a:ln>
        </p:spPr>
      </p:pic>
      <p:pic>
        <p:nvPicPr>
          <p:cNvPr id="165" name="Google Shape;165;p8"/>
          <p:cNvPicPr preferRelativeResize="0"/>
          <p:nvPr/>
        </p:nvPicPr>
        <p:blipFill rotWithShape="1">
          <a:blip r:embed="rId8">
            <a:clrChange>
              <a:clrFrom>
                <a:srgbClr val="FFFFFF"/>
              </a:clrFrom>
              <a:clrTo>
                <a:srgbClr val="FFFFFF">
                  <a:alpha val="0"/>
                </a:srgbClr>
              </a:clrTo>
            </a:clrChange>
            <a:alphaModFix/>
          </a:blip>
          <a:srcRect/>
          <a:stretch/>
        </p:blipFill>
        <p:spPr>
          <a:xfrm>
            <a:off x="5577840" y="4612640"/>
            <a:ext cx="6657023" cy="238632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2">
                                            <p:txEl>
                                              <p:pRg st="0" end="0"/>
                                            </p:txEl>
                                          </p:spTgt>
                                        </p:tgtEl>
                                        <p:attrNameLst>
                                          <p:attrName>style.visibility</p:attrName>
                                        </p:attrNameLst>
                                      </p:cBhvr>
                                      <p:to>
                                        <p:strVal val="visible"/>
                                      </p:to>
                                    </p:set>
                                    <p:anim calcmode="lin" valueType="num">
                                      <p:cBhvr additive="base">
                                        <p:cTn id="7" dur="500"/>
                                        <p:tgtEl>
                                          <p:spTgt spid="14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42">
                                            <p:txEl>
                                              <p:pRg st="2" end="2"/>
                                            </p:txEl>
                                          </p:spTgt>
                                        </p:tgtEl>
                                        <p:attrNameLst>
                                          <p:attrName>style.visibility</p:attrName>
                                        </p:attrNameLst>
                                      </p:cBhvr>
                                      <p:to>
                                        <p:strVal val="visible"/>
                                      </p:to>
                                    </p:set>
                                    <p:anim calcmode="lin" valueType="num">
                                      <p:cBhvr additive="base">
                                        <p:cTn id="12" dur="500"/>
                                        <p:tgtEl>
                                          <p:spTgt spid="14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42">
                                            <p:txEl>
                                              <p:pRg st="4" end="4"/>
                                            </p:txEl>
                                          </p:spTgt>
                                        </p:tgtEl>
                                        <p:attrNameLst>
                                          <p:attrName>style.visibility</p:attrName>
                                        </p:attrNameLst>
                                      </p:cBhvr>
                                      <p:to>
                                        <p:strVal val="visible"/>
                                      </p:to>
                                    </p:set>
                                    <p:anim calcmode="lin" valueType="num">
                                      <p:cBhvr additive="base">
                                        <p:cTn id="17" dur="500"/>
                                        <p:tgtEl>
                                          <p:spTgt spid="142">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142">
                                            <p:txEl>
                                              <p:pRg st="6" end="6"/>
                                            </p:txEl>
                                          </p:spTgt>
                                        </p:tgtEl>
                                        <p:attrNameLst>
                                          <p:attrName>style.visibility</p:attrName>
                                        </p:attrNameLst>
                                      </p:cBhvr>
                                      <p:to>
                                        <p:strVal val="visible"/>
                                      </p:to>
                                    </p:set>
                                    <p:anim calcmode="lin" valueType="num">
                                      <p:cBhvr additive="base">
                                        <p:cTn id="22" dur="500"/>
                                        <p:tgtEl>
                                          <p:spTgt spid="142">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143"/>
                                        </p:tgtEl>
                                        <p:attrNameLst>
                                          <p:attrName>style.visibility</p:attrName>
                                        </p:attrNameLst>
                                      </p:cBhvr>
                                      <p:to>
                                        <p:strVal val="visible"/>
                                      </p:to>
                                    </p:set>
                                    <p:anim calcmode="lin" valueType="num">
                                      <p:cBhvr additive="base">
                                        <p:cTn id="27" dur="500"/>
                                        <p:tgtEl>
                                          <p:spTgt spid="143"/>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54"/>
                                        </p:tgtEl>
                                        <p:attrNameLst>
                                          <p:attrName>style.visibility</p:attrName>
                                        </p:attrNameLst>
                                      </p:cBhvr>
                                      <p:to>
                                        <p:strVal val="visible"/>
                                      </p:to>
                                    </p:set>
                                    <p:animEffect transition="in" filter="fade">
                                      <p:cBhvr>
                                        <p:cTn id="32" dur="1000"/>
                                        <p:tgtEl>
                                          <p:spTgt spid="154"/>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65"/>
                                        </p:tgtEl>
                                        <p:attrNameLst>
                                          <p:attrName>style.visibility</p:attrName>
                                        </p:attrNameLst>
                                      </p:cBhvr>
                                      <p:to>
                                        <p:strVal val="visible"/>
                                      </p:to>
                                    </p:set>
                                    <p:animEffect transition="in" filter="fade">
                                      <p:cBhvr>
                                        <p:cTn id="37" dur="1000"/>
                                        <p:tgtEl>
                                          <p:spTgt spid="1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90"/>
        <p:cNvGrpSpPr/>
        <p:nvPr/>
      </p:nvGrpSpPr>
      <p:grpSpPr>
        <a:xfrm>
          <a:off x="0" y="0"/>
          <a:ext cx="0" cy="0"/>
          <a:chOff x="0" y="0"/>
          <a:chExt cx="0" cy="0"/>
        </a:xfrm>
      </p:grpSpPr>
      <p:pic>
        <p:nvPicPr>
          <p:cNvPr id="191" name="Google Shape;191;p11"/>
          <p:cNvPicPr preferRelativeResize="0"/>
          <p:nvPr/>
        </p:nvPicPr>
        <p:blipFill rotWithShape="1">
          <a:blip r:embed="rId3">
            <a:alphaModFix/>
          </a:blip>
          <a:srcRect l="8630" r="8622" b="57237"/>
          <a:stretch/>
        </p:blipFill>
        <p:spPr>
          <a:xfrm rot="10800000" flipH="1">
            <a:off x="0" y="624"/>
            <a:ext cx="3517641" cy="926126"/>
          </a:xfrm>
          <a:prstGeom prst="rect">
            <a:avLst/>
          </a:prstGeom>
          <a:noFill/>
          <a:ln>
            <a:noFill/>
          </a:ln>
        </p:spPr>
      </p:pic>
      <p:pic>
        <p:nvPicPr>
          <p:cNvPr id="192" name="Google Shape;192;p11"/>
          <p:cNvPicPr preferRelativeResize="0"/>
          <p:nvPr/>
        </p:nvPicPr>
        <p:blipFill rotWithShape="1">
          <a:blip r:embed="rId4">
            <a:alphaModFix/>
          </a:blip>
          <a:srcRect/>
          <a:stretch/>
        </p:blipFill>
        <p:spPr>
          <a:xfrm>
            <a:off x="11106150" y="186935"/>
            <a:ext cx="1000125" cy="988203"/>
          </a:xfrm>
          <a:prstGeom prst="rect">
            <a:avLst/>
          </a:prstGeom>
          <a:noFill/>
          <a:ln>
            <a:noFill/>
          </a:ln>
        </p:spPr>
      </p:pic>
      <p:pic>
        <p:nvPicPr>
          <p:cNvPr id="193" name="Google Shape;193;p11" descr="Picture1-removebg-preview"/>
          <p:cNvPicPr preferRelativeResize="0"/>
          <p:nvPr/>
        </p:nvPicPr>
        <p:blipFill rotWithShape="1">
          <a:blip r:embed="rId5">
            <a:alphaModFix/>
          </a:blip>
          <a:srcRect/>
          <a:stretch/>
        </p:blipFill>
        <p:spPr>
          <a:xfrm>
            <a:off x="9647853" y="6129030"/>
            <a:ext cx="2544147" cy="727690"/>
          </a:xfrm>
          <a:prstGeom prst="rect">
            <a:avLst/>
          </a:prstGeom>
          <a:noFill/>
          <a:ln>
            <a:noFill/>
          </a:ln>
        </p:spPr>
      </p:pic>
      <p:sp>
        <p:nvSpPr>
          <p:cNvPr id="194" name="Google Shape;194;p11"/>
          <p:cNvSpPr/>
          <p:nvPr/>
        </p:nvSpPr>
        <p:spPr>
          <a:xfrm>
            <a:off x="4800599" y="548327"/>
            <a:ext cx="3781425" cy="499423"/>
          </a:xfrm>
          <a:prstGeom prst="snip2DiagRect">
            <a:avLst>
              <a:gd name="adj1" fmla="val 0"/>
              <a:gd name="adj2" fmla="val 16667"/>
            </a:avLst>
          </a:prstGeom>
          <a:solidFill>
            <a:srgbClr val="548135"/>
          </a:solidFill>
          <a:ln>
            <a:noFill/>
          </a:ln>
          <a:effectLst>
            <a:outerShdw blurRad="57150" dist="19050" dir="5400000" algn="ctr" rotWithShape="0">
              <a:srgbClr val="000000">
                <a:alpha val="62745"/>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IN" sz="2400" b="1" i="1">
                <a:solidFill>
                  <a:schemeClr val="lt1"/>
                </a:solidFill>
                <a:latin typeface="Consolas"/>
                <a:ea typeface="Consolas"/>
                <a:cs typeface="Consolas"/>
                <a:sym typeface="Consolas"/>
              </a:rPr>
              <a:t>LOOP DETECTION</a:t>
            </a:r>
            <a:endParaRPr sz="2400" b="1" i="1">
              <a:solidFill>
                <a:schemeClr val="lt1"/>
              </a:solidFill>
              <a:latin typeface="Calibri"/>
              <a:ea typeface="Calibri"/>
              <a:cs typeface="Calibri"/>
              <a:sym typeface="Calibri"/>
            </a:endParaRPr>
          </a:p>
        </p:txBody>
      </p:sp>
      <p:sp>
        <p:nvSpPr>
          <p:cNvPr id="195" name="Google Shape;195;p11"/>
          <p:cNvSpPr txBox="1">
            <a:spLocks noGrp="1"/>
          </p:cNvSpPr>
          <p:nvPr>
            <p:ph type="body" idx="1"/>
          </p:nvPr>
        </p:nvSpPr>
        <p:spPr>
          <a:xfrm>
            <a:off x="404326" y="1020730"/>
            <a:ext cx="10515600" cy="610019"/>
          </a:xfrm>
          <a:prstGeom prst="rect">
            <a:avLst/>
          </a:prstGeom>
          <a:noFill/>
          <a:ln>
            <a:noFill/>
          </a:ln>
        </p:spPr>
        <p:txBody>
          <a:bodyPr spcFirstLastPara="1" wrap="square" lIns="91425" tIns="45700" rIns="91425" bIns="45700" anchor="t" anchorCtr="0">
            <a:noAutofit/>
          </a:bodyPr>
          <a:lstStyle/>
          <a:p>
            <a:pPr marL="0" lvl="0" indent="0" algn="l" rtl="0">
              <a:lnSpc>
                <a:spcPct val="220000"/>
              </a:lnSpc>
              <a:spcBef>
                <a:spcPts val="0"/>
              </a:spcBef>
              <a:spcAft>
                <a:spcPts val="0"/>
              </a:spcAft>
              <a:buClr>
                <a:srgbClr val="002060"/>
              </a:buClr>
              <a:buSzPts val="2400"/>
              <a:buNone/>
            </a:pPr>
            <a:r>
              <a:rPr lang="en-IN" sz="2400" b="1" i="1">
                <a:solidFill>
                  <a:srgbClr val="002060"/>
                </a:solidFill>
                <a:latin typeface="Consolas"/>
                <a:ea typeface="Consolas"/>
                <a:cs typeface="Consolas"/>
                <a:sym typeface="Consolas"/>
              </a:rPr>
              <a:t>Algorithm</a:t>
            </a:r>
            <a:endParaRPr/>
          </a:p>
        </p:txBody>
      </p:sp>
      <p:sp>
        <p:nvSpPr>
          <p:cNvPr id="196" name="Google Shape;196;p11"/>
          <p:cNvSpPr txBox="1"/>
          <p:nvPr/>
        </p:nvSpPr>
        <p:spPr>
          <a:xfrm>
            <a:off x="1221240" y="1693468"/>
            <a:ext cx="10515600" cy="1650232"/>
          </a:xfrm>
          <a:prstGeom prst="rect">
            <a:avLst/>
          </a:prstGeom>
          <a:noFill/>
          <a:ln>
            <a:noFill/>
          </a:ln>
        </p:spPr>
        <p:txBody>
          <a:bodyPr spcFirstLastPara="1" wrap="square" lIns="91425" tIns="45700" rIns="91425" bIns="45700" anchor="t" anchorCtr="0">
            <a:noAutofit/>
          </a:bodyPr>
          <a:lstStyle/>
          <a:p>
            <a:pPr marL="228600" marR="0" lvl="0" indent="-114300" algn="l" rtl="0">
              <a:lnSpc>
                <a:spcPct val="220000"/>
              </a:lnSpc>
              <a:spcBef>
                <a:spcPts val="0"/>
              </a:spcBef>
              <a:spcAft>
                <a:spcPts val="0"/>
              </a:spcAft>
              <a:buClr>
                <a:schemeClr val="dk1"/>
              </a:buClr>
              <a:buSzPts val="1800"/>
              <a:buFont typeface="Arial"/>
              <a:buNone/>
            </a:pPr>
            <a:endParaRPr sz="1800">
              <a:solidFill>
                <a:schemeClr val="dk1"/>
              </a:solidFill>
              <a:latin typeface="Consolas"/>
              <a:ea typeface="Consolas"/>
              <a:cs typeface="Consolas"/>
              <a:sym typeface="Consolas"/>
            </a:endParaRPr>
          </a:p>
        </p:txBody>
      </p:sp>
      <p:sp>
        <p:nvSpPr>
          <p:cNvPr id="197" name="Google Shape;197;p11"/>
          <p:cNvSpPr txBox="1"/>
          <p:nvPr/>
        </p:nvSpPr>
        <p:spPr>
          <a:xfrm>
            <a:off x="404326" y="2245482"/>
            <a:ext cx="5369572" cy="44627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dirty="0">
                <a:solidFill>
                  <a:schemeClr val="dk1"/>
                </a:solidFill>
                <a:latin typeface="Consolas"/>
                <a:ea typeface="Consolas"/>
                <a:cs typeface="Consolas"/>
                <a:sym typeface="Consolas"/>
              </a:rPr>
              <a:t>1. Initialize two pointers, slow and fast, both pointing to the head of the linked list.</a:t>
            </a:r>
            <a:endParaRPr dirty="0"/>
          </a:p>
          <a:p>
            <a:pPr marL="0" marR="0" lvl="0" indent="0" algn="l" rtl="0">
              <a:spcBef>
                <a:spcPts val="0"/>
              </a:spcBef>
              <a:spcAft>
                <a:spcPts val="0"/>
              </a:spcAft>
              <a:buNone/>
            </a:pPr>
            <a:r>
              <a:rPr lang="en-IN" sz="1800" dirty="0">
                <a:solidFill>
                  <a:schemeClr val="dk1"/>
                </a:solidFill>
                <a:latin typeface="Consolas"/>
                <a:ea typeface="Consolas"/>
                <a:cs typeface="Consolas"/>
                <a:sym typeface="Consolas"/>
              </a:rPr>
              <a:t>2. Traverse the linked list using the slow and fast pointers.</a:t>
            </a:r>
            <a:endParaRPr dirty="0"/>
          </a:p>
          <a:p>
            <a:pPr marL="0" marR="0" lvl="0" indent="0" algn="l" rtl="0">
              <a:spcBef>
                <a:spcPts val="0"/>
              </a:spcBef>
              <a:spcAft>
                <a:spcPts val="0"/>
              </a:spcAft>
              <a:buNone/>
            </a:pPr>
            <a:r>
              <a:rPr lang="en-IN" sz="1800" dirty="0">
                <a:solidFill>
                  <a:schemeClr val="dk1"/>
                </a:solidFill>
                <a:latin typeface="Consolas"/>
                <a:ea typeface="Consolas"/>
                <a:cs typeface="Consolas"/>
                <a:sym typeface="Consolas"/>
              </a:rPr>
              <a:t>3. Move the slow pointer one step at a time and the fast pointer two steps at a time.</a:t>
            </a:r>
            <a:endParaRPr dirty="0"/>
          </a:p>
          <a:p>
            <a:pPr marL="0" marR="0" lvl="0" indent="0" algn="l" rtl="0">
              <a:spcBef>
                <a:spcPts val="0"/>
              </a:spcBef>
              <a:spcAft>
                <a:spcPts val="0"/>
              </a:spcAft>
              <a:buNone/>
            </a:pPr>
            <a:r>
              <a:rPr lang="en-IN" sz="1800" dirty="0">
                <a:solidFill>
                  <a:schemeClr val="dk1"/>
                </a:solidFill>
                <a:latin typeface="Consolas"/>
                <a:ea typeface="Consolas"/>
                <a:cs typeface="Consolas"/>
                <a:sym typeface="Consolas"/>
              </a:rPr>
              <a:t>4. If there is no loop in the linked list, the fast pointer will eventually reach the end (become null) because it moves faster than the slow pointer. In this case, return "No Loop Detected.“</a:t>
            </a:r>
          </a:p>
          <a:p>
            <a:pPr lvl="0"/>
            <a:r>
              <a:rPr lang="en-US" dirty="0">
                <a:ea typeface="Consolas"/>
              </a:rPr>
              <a:t>5</a:t>
            </a:r>
            <a:r>
              <a:rPr lang="en-US" sz="1800" dirty="0">
                <a:solidFill>
                  <a:schemeClr val="dk1"/>
                </a:solidFill>
                <a:latin typeface="Consolas"/>
                <a:ea typeface="Consolas"/>
                <a:cs typeface="Consolas"/>
              </a:rPr>
              <a:t>. When the fast pointer equals the slow pointer, return "Loop Detected."</a:t>
            </a:r>
          </a:p>
          <a:p>
            <a:pPr marL="0" marR="0" lvl="0" indent="0" algn="l" rtl="0">
              <a:spcBef>
                <a:spcPts val="0"/>
              </a:spcBef>
              <a:spcAft>
                <a:spcPts val="0"/>
              </a:spcAft>
              <a:buNone/>
            </a:pPr>
            <a:endParaRPr dirty="0"/>
          </a:p>
        </p:txBody>
      </p:sp>
      <p:sp>
        <p:nvSpPr>
          <p:cNvPr id="208" name="Google Shape;208;p13"/>
          <p:cNvSpPr txBox="1"/>
          <p:nvPr/>
        </p:nvSpPr>
        <p:spPr>
          <a:xfrm>
            <a:off x="6228863" y="2649654"/>
            <a:ext cx="5858362" cy="355477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dirty="0">
                <a:solidFill>
                  <a:schemeClr val="dk1"/>
                </a:solidFill>
                <a:latin typeface="Consolas"/>
                <a:ea typeface="Consolas"/>
                <a:cs typeface="Consolas"/>
                <a:sym typeface="Consolas"/>
              </a:rPr>
              <a:t>function </a:t>
            </a:r>
            <a:r>
              <a:rPr lang="en-IN" sz="1800" dirty="0" err="1">
                <a:solidFill>
                  <a:schemeClr val="dk1"/>
                </a:solidFill>
                <a:latin typeface="Consolas"/>
                <a:ea typeface="Consolas"/>
                <a:cs typeface="Consolas"/>
                <a:sym typeface="Consolas"/>
              </a:rPr>
              <a:t>detectLoop</a:t>
            </a:r>
            <a:r>
              <a:rPr lang="en-IN" sz="1800" dirty="0">
                <a:solidFill>
                  <a:schemeClr val="dk1"/>
                </a:solidFill>
                <a:latin typeface="Consolas"/>
                <a:ea typeface="Consolas"/>
                <a:cs typeface="Consolas"/>
                <a:sym typeface="Consolas"/>
              </a:rPr>
              <a:t>(head):</a:t>
            </a:r>
            <a:endParaRPr dirty="0"/>
          </a:p>
          <a:p>
            <a:pPr marL="0" marR="0" lvl="0" indent="0" algn="l" rtl="0">
              <a:spcBef>
                <a:spcPts val="0"/>
              </a:spcBef>
              <a:spcAft>
                <a:spcPts val="0"/>
              </a:spcAft>
              <a:buNone/>
            </a:pPr>
            <a:r>
              <a:rPr lang="en-IN" sz="1800" dirty="0">
                <a:solidFill>
                  <a:schemeClr val="dk1"/>
                </a:solidFill>
                <a:latin typeface="Consolas"/>
                <a:ea typeface="Consolas"/>
                <a:cs typeface="Consolas"/>
                <a:sym typeface="Consolas"/>
              </a:rPr>
              <a:t>    slow = head</a:t>
            </a:r>
            <a:endParaRPr dirty="0"/>
          </a:p>
          <a:p>
            <a:pPr marL="0" marR="0" lvl="0" indent="0" algn="l" rtl="0">
              <a:spcBef>
                <a:spcPts val="0"/>
              </a:spcBef>
              <a:spcAft>
                <a:spcPts val="0"/>
              </a:spcAft>
              <a:buNone/>
            </a:pPr>
            <a:r>
              <a:rPr lang="en-IN" sz="1800" dirty="0">
                <a:solidFill>
                  <a:schemeClr val="dk1"/>
                </a:solidFill>
                <a:latin typeface="Consolas"/>
                <a:ea typeface="Consolas"/>
                <a:cs typeface="Consolas"/>
                <a:sym typeface="Consolas"/>
              </a:rPr>
              <a:t>    fast = head</a:t>
            </a:r>
            <a:endParaRPr dirty="0"/>
          </a:p>
          <a:p>
            <a:pPr marL="0" marR="0" lvl="0" indent="0" algn="l" rtl="0">
              <a:spcBef>
                <a:spcPts val="0"/>
              </a:spcBef>
              <a:spcAft>
                <a:spcPts val="0"/>
              </a:spcAft>
              <a:buNone/>
            </a:pPr>
            <a:r>
              <a:rPr lang="en-IN" sz="1800" dirty="0">
                <a:solidFill>
                  <a:schemeClr val="dk1"/>
                </a:solidFill>
                <a:latin typeface="Consolas"/>
                <a:ea typeface="Consolas"/>
                <a:cs typeface="Consolas"/>
                <a:sym typeface="Consolas"/>
              </a:rPr>
              <a:t>    </a:t>
            </a:r>
            <a:endParaRPr dirty="0"/>
          </a:p>
          <a:p>
            <a:pPr marL="0" marR="0" lvl="0" indent="0" algn="l" rtl="0">
              <a:spcBef>
                <a:spcPts val="0"/>
              </a:spcBef>
              <a:spcAft>
                <a:spcPts val="0"/>
              </a:spcAft>
              <a:buNone/>
            </a:pPr>
            <a:r>
              <a:rPr lang="en-IN" sz="1800" dirty="0">
                <a:solidFill>
                  <a:schemeClr val="dk1"/>
                </a:solidFill>
                <a:latin typeface="Consolas"/>
                <a:ea typeface="Consolas"/>
                <a:cs typeface="Consolas"/>
                <a:sym typeface="Consolas"/>
              </a:rPr>
              <a:t>    while fast != null and </a:t>
            </a:r>
            <a:r>
              <a:rPr lang="en-IN" sz="1800" dirty="0" err="1">
                <a:solidFill>
                  <a:schemeClr val="dk1"/>
                </a:solidFill>
                <a:latin typeface="Consolas"/>
                <a:ea typeface="Consolas"/>
                <a:cs typeface="Consolas"/>
                <a:sym typeface="Consolas"/>
              </a:rPr>
              <a:t>fast.next</a:t>
            </a:r>
            <a:r>
              <a:rPr lang="en-IN" sz="1800" dirty="0">
                <a:solidFill>
                  <a:schemeClr val="dk1"/>
                </a:solidFill>
                <a:latin typeface="Consolas"/>
                <a:ea typeface="Consolas"/>
                <a:cs typeface="Consolas"/>
                <a:sym typeface="Consolas"/>
              </a:rPr>
              <a:t> != null:</a:t>
            </a:r>
            <a:endParaRPr dirty="0"/>
          </a:p>
          <a:p>
            <a:pPr marL="0" marR="0" lvl="0" indent="0" algn="l" rtl="0">
              <a:spcBef>
                <a:spcPts val="0"/>
              </a:spcBef>
              <a:spcAft>
                <a:spcPts val="0"/>
              </a:spcAft>
              <a:buNone/>
            </a:pPr>
            <a:r>
              <a:rPr lang="en-IN" sz="1800" dirty="0">
                <a:solidFill>
                  <a:schemeClr val="dk1"/>
                </a:solidFill>
                <a:latin typeface="Consolas"/>
                <a:ea typeface="Consolas"/>
                <a:cs typeface="Consolas"/>
                <a:sym typeface="Consolas"/>
              </a:rPr>
              <a:t>        slow = slow.</a:t>
            </a:r>
            <a:r>
              <a:rPr lang="en-US" sz="1800" dirty="0">
                <a:solidFill>
                  <a:schemeClr val="dk1"/>
                </a:solidFill>
                <a:latin typeface="Consolas"/>
                <a:ea typeface="Consolas"/>
                <a:cs typeface="Consolas"/>
                <a:sym typeface="Consolas"/>
              </a:rPr>
              <a:t>next</a:t>
            </a:r>
            <a:endParaRPr dirty="0"/>
          </a:p>
          <a:p>
            <a:pPr marL="0" marR="0" lvl="0" indent="0" algn="l" rtl="0">
              <a:spcBef>
                <a:spcPts val="0"/>
              </a:spcBef>
              <a:spcAft>
                <a:spcPts val="0"/>
              </a:spcAft>
              <a:buNone/>
            </a:pPr>
            <a:r>
              <a:rPr lang="en-IN" sz="1800" dirty="0">
                <a:solidFill>
                  <a:schemeClr val="dk1"/>
                </a:solidFill>
                <a:latin typeface="Consolas"/>
                <a:ea typeface="Consolas"/>
                <a:cs typeface="Consolas"/>
                <a:sym typeface="Consolas"/>
              </a:rPr>
              <a:t>        fast = </a:t>
            </a:r>
            <a:r>
              <a:rPr lang="en-IN" sz="1800" dirty="0" err="1">
                <a:solidFill>
                  <a:schemeClr val="dk1"/>
                </a:solidFill>
                <a:latin typeface="Consolas"/>
                <a:ea typeface="Consolas"/>
                <a:cs typeface="Consolas"/>
                <a:sym typeface="Consolas"/>
              </a:rPr>
              <a:t>fast.next</a:t>
            </a:r>
            <a:r>
              <a:rPr lang="en-IN" sz="1800" dirty="0">
                <a:solidFill>
                  <a:schemeClr val="dk1"/>
                </a:solidFill>
                <a:latin typeface="Consolas"/>
                <a:ea typeface="Consolas"/>
                <a:cs typeface="Consolas"/>
                <a:sym typeface="Consolas"/>
              </a:rPr>
              <a:t>.</a:t>
            </a:r>
            <a:r>
              <a:rPr lang="en-US" sz="1800" dirty="0">
                <a:solidFill>
                  <a:schemeClr val="dk1"/>
                </a:solidFill>
                <a:latin typeface="Consolas"/>
                <a:ea typeface="Consolas"/>
                <a:cs typeface="Consolas"/>
                <a:sym typeface="Consolas"/>
              </a:rPr>
              <a:t>next</a:t>
            </a:r>
            <a:endParaRPr dirty="0"/>
          </a:p>
          <a:p>
            <a:pPr marL="0" marR="0" lvl="0" indent="0" algn="l" rtl="0">
              <a:spcBef>
                <a:spcPts val="0"/>
              </a:spcBef>
              <a:spcAft>
                <a:spcPts val="0"/>
              </a:spcAft>
              <a:buNone/>
            </a:pPr>
            <a:r>
              <a:rPr lang="en-IN" sz="1800" dirty="0">
                <a:solidFill>
                  <a:schemeClr val="dk1"/>
                </a:solidFill>
                <a:latin typeface="Consolas"/>
                <a:ea typeface="Consolas"/>
                <a:cs typeface="Consolas"/>
                <a:sym typeface="Consolas"/>
              </a:rPr>
              <a:t>        if slow is equal to fast:</a:t>
            </a:r>
            <a:endParaRPr dirty="0"/>
          </a:p>
          <a:p>
            <a:pPr marL="0" marR="0" lvl="0" indent="0" algn="l" rtl="0">
              <a:spcBef>
                <a:spcPts val="0"/>
              </a:spcBef>
              <a:spcAft>
                <a:spcPts val="0"/>
              </a:spcAft>
              <a:buNone/>
            </a:pPr>
            <a:r>
              <a:rPr lang="en-IN" sz="1800" dirty="0">
                <a:solidFill>
                  <a:schemeClr val="dk1"/>
                </a:solidFill>
                <a:latin typeface="Consolas"/>
                <a:ea typeface="Consolas"/>
                <a:cs typeface="Consolas"/>
                <a:sym typeface="Consolas"/>
              </a:rPr>
              <a:t>            return "Loop Detected”    </a:t>
            </a:r>
            <a:endParaRPr dirty="0"/>
          </a:p>
          <a:p>
            <a:pPr marL="0" marR="0" lvl="0" indent="0" algn="l" rtl="0">
              <a:spcBef>
                <a:spcPts val="0"/>
              </a:spcBef>
              <a:spcAft>
                <a:spcPts val="0"/>
              </a:spcAft>
              <a:buNone/>
            </a:pPr>
            <a:r>
              <a:rPr lang="en-IN" sz="1800" dirty="0">
                <a:solidFill>
                  <a:schemeClr val="dk1"/>
                </a:solidFill>
                <a:latin typeface="Consolas"/>
                <a:ea typeface="Consolas"/>
                <a:cs typeface="Consolas"/>
                <a:sym typeface="Consolas"/>
              </a:rPr>
              <a:t>    return "No Loop Detected"</a:t>
            </a:r>
            <a:endParaRPr sz="1800" dirty="0">
              <a:solidFill>
                <a:schemeClr val="dk1"/>
              </a:solidFill>
              <a:latin typeface="Consolas"/>
              <a:ea typeface="Consolas"/>
              <a:cs typeface="Consolas"/>
              <a:sym typeface="Consolas"/>
            </a:endParaRPr>
          </a:p>
          <a:p>
            <a:pPr marL="0" marR="0" lvl="0" indent="0" algn="l" rtl="0">
              <a:lnSpc>
                <a:spcPct val="250000"/>
              </a:lnSpc>
              <a:spcBef>
                <a:spcPts val="0"/>
              </a:spcBef>
              <a:spcAft>
                <a:spcPts val="0"/>
              </a:spcAft>
              <a:buNone/>
            </a:pPr>
            <a:endParaRPr sz="1800" dirty="0">
              <a:solidFill>
                <a:schemeClr val="dk1"/>
              </a:solidFill>
              <a:latin typeface="Consolas"/>
              <a:ea typeface="Consolas"/>
              <a:cs typeface="Consolas"/>
              <a:sym typeface="Consolas"/>
            </a:endParaRPr>
          </a:p>
        </p:txBody>
      </p:sp>
      <p:sp>
        <p:nvSpPr>
          <p:cNvPr id="206" name="Google Shape;206;p13"/>
          <p:cNvSpPr txBox="1">
            <a:spLocks/>
          </p:cNvSpPr>
          <p:nvPr/>
        </p:nvSpPr>
        <p:spPr>
          <a:xfrm>
            <a:off x="6264194" y="1254463"/>
            <a:ext cx="2478638" cy="610019"/>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0" indent="0">
              <a:lnSpc>
                <a:spcPct val="220000"/>
              </a:lnSpc>
              <a:spcBef>
                <a:spcPts val="0"/>
              </a:spcBef>
              <a:buClr>
                <a:srgbClr val="002060"/>
              </a:buClr>
              <a:buSzPts val="2400"/>
              <a:buFont typeface="Arial"/>
              <a:buNone/>
            </a:pPr>
            <a:r>
              <a:rPr lang="en-IN" sz="2400" b="1" i="1">
                <a:solidFill>
                  <a:srgbClr val="002060"/>
                </a:solidFill>
                <a:latin typeface="Consolas"/>
                <a:ea typeface="Consolas"/>
                <a:cs typeface="Consolas"/>
                <a:sym typeface="Consolas"/>
              </a:rPr>
              <a:t>Pseudocode</a:t>
            </a:r>
            <a:endParaRPr lang="en-IN"/>
          </a:p>
          <a:p>
            <a:pPr marL="0" indent="0">
              <a:lnSpc>
                <a:spcPct val="220000"/>
              </a:lnSpc>
              <a:buSzPts val="2400"/>
              <a:buFont typeface="Arial"/>
              <a:buNone/>
            </a:pPr>
            <a:endParaRPr lang="en-IN" sz="2400" b="1" i="1" dirty="0">
              <a:solidFill>
                <a:srgbClr val="002060"/>
              </a:solidFill>
              <a:latin typeface="Consolas"/>
              <a:ea typeface="Consolas"/>
              <a:cs typeface="Consolas"/>
              <a:sym typeface="Consola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95">
                                            <p:txEl>
                                              <p:pRg st="0" end="0"/>
                                            </p:txEl>
                                          </p:spTgt>
                                        </p:tgtEl>
                                        <p:attrNameLst>
                                          <p:attrName>style.visibility</p:attrName>
                                        </p:attrNameLst>
                                      </p:cBhvr>
                                      <p:to>
                                        <p:strVal val="visible"/>
                                      </p:to>
                                    </p:set>
                                    <p:anim calcmode="lin" valueType="num">
                                      <p:cBhvr additive="base">
                                        <p:cTn id="7" dur="500"/>
                                        <p:tgtEl>
                                          <p:spTgt spid="19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97"/>
                                        </p:tgtEl>
                                        <p:attrNameLst>
                                          <p:attrName>style.visibility</p:attrName>
                                        </p:attrNameLst>
                                      </p:cBhvr>
                                      <p:to>
                                        <p:strVal val="visible"/>
                                      </p:to>
                                    </p:set>
                                    <p:anim calcmode="lin" valueType="num">
                                      <p:cBhvr additive="base">
                                        <p:cTn id="12" dur="500"/>
                                        <p:tgtEl>
                                          <p:spTgt spid="197"/>
                                        </p:tgtEl>
                                        <p:attrNameLst>
                                          <p:attrName>ppt_y</p:attrName>
                                        </p:attrNameLst>
                                      </p:cBhvr>
                                      <p:tavLst>
                                        <p:tav tm="0">
                                          <p:val>
                                            <p:strVal val="#ppt_y+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208"/>
                                        </p:tgtEl>
                                        <p:attrNameLst>
                                          <p:attrName>style.visibility</p:attrName>
                                        </p:attrNameLst>
                                      </p:cBhvr>
                                      <p:to>
                                        <p:strVal val="visible"/>
                                      </p:to>
                                    </p:set>
                                    <p:anim calcmode="lin" valueType="num">
                                      <p:cBhvr additive="base">
                                        <p:cTn id="17" dur="500"/>
                                        <p:tgtEl>
                                          <p:spTgt spid="208"/>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206">
                                            <p:txEl>
                                              <p:pRg st="0" end="0"/>
                                            </p:txEl>
                                          </p:spTgt>
                                        </p:tgtEl>
                                        <p:attrNameLst>
                                          <p:attrName>style.visibility</p:attrName>
                                        </p:attrNameLst>
                                      </p:cBhvr>
                                      <p:to>
                                        <p:strVal val="visible"/>
                                      </p:to>
                                    </p:set>
                                    <p:anim calcmode="lin" valueType="num">
                                      <p:cBhvr additive="base">
                                        <p:cTn id="22" dur="500"/>
                                        <p:tgtEl>
                                          <p:spTgt spid="20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206">
                                            <p:txEl>
                                              <p:pRg st="1" end="1"/>
                                            </p:txEl>
                                          </p:spTgt>
                                        </p:tgtEl>
                                        <p:attrNameLst>
                                          <p:attrName>style.visibility</p:attrName>
                                        </p:attrNameLst>
                                      </p:cBhvr>
                                      <p:to>
                                        <p:strVal val="visible"/>
                                      </p:to>
                                    </p:set>
                                    <p:anim calcmode="lin" valueType="num">
                                      <p:cBhvr additive="base">
                                        <p:cTn id="27" dur="500"/>
                                        <p:tgtEl>
                                          <p:spTgt spid="206">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14"/>
        <p:cNvGrpSpPr/>
        <p:nvPr/>
      </p:nvGrpSpPr>
      <p:grpSpPr>
        <a:xfrm>
          <a:off x="0" y="0"/>
          <a:ext cx="0" cy="0"/>
          <a:chOff x="0" y="0"/>
          <a:chExt cx="0" cy="0"/>
        </a:xfrm>
      </p:grpSpPr>
      <p:pic>
        <p:nvPicPr>
          <p:cNvPr id="315" name="Google Shape;315;p22"/>
          <p:cNvPicPr preferRelativeResize="0"/>
          <p:nvPr/>
        </p:nvPicPr>
        <p:blipFill rotWithShape="1">
          <a:blip r:embed="rId3">
            <a:alphaModFix/>
          </a:blip>
          <a:srcRect l="8630" r="8622" b="57237"/>
          <a:stretch/>
        </p:blipFill>
        <p:spPr>
          <a:xfrm rot="10800000" flipH="1">
            <a:off x="0" y="624"/>
            <a:ext cx="3517641" cy="926126"/>
          </a:xfrm>
          <a:prstGeom prst="rect">
            <a:avLst/>
          </a:prstGeom>
          <a:noFill/>
          <a:ln>
            <a:noFill/>
          </a:ln>
        </p:spPr>
      </p:pic>
      <p:pic>
        <p:nvPicPr>
          <p:cNvPr id="316" name="Google Shape;316;p22"/>
          <p:cNvPicPr preferRelativeResize="0"/>
          <p:nvPr/>
        </p:nvPicPr>
        <p:blipFill rotWithShape="1">
          <a:blip r:embed="rId4">
            <a:alphaModFix/>
          </a:blip>
          <a:srcRect/>
          <a:stretch/>
        </p:blipFill>
        <p:spPr>
          <a:xfrm>
            <a:off x="11106150" y="186935"/>
            <a:ext cx="1000125" cy="988203"/>
          </a:xfrm>
          <a:prstGeom prst="rect">
            <a:avLst/>
          </a:prstGeom>
          <a:noFill/>
          <a:ln>
            <a:noFill/>
          </a:ln>
        </p:spPr>
      </p:pic>
      <p:pic>
        <p:nvPicPr>
          <p:cNvPr id="317" name="Google Shape;317;p22" descr="Picture1-removebg-preview"/>
          <p:cNvPicPr preferRelativeResize="0"/>
          <p:nvPr/>
        </p:nvPicPr>
        <p:blipFill rotWithShape="1">
          <a:blip r:embed="rId5">
            <a:alphaModFix/>
          </a:blip>
          <a:srcRect/>
          <a:stretch/>
        </p:blipFill>
        <p:spPr>
          <a:xfrm>
            <a:off x="9647853" y="6129030"/>
            <a:ext cx="2544147" cy="727690"/>
          </a:xfrm>
          <a:prstGeom prst="rect">
            <a:avLst/>
          </a:prstGeom>
          <a:noFill/>
          <a:ln>
            <a:noFill/>
          </a:ln>
        </p:spPr>
      </p:pic>
      <p:sp>
        <p:nvSpPr>
          <p:cNvPr id="318" name="Google Shape;318;p22"/>
          <p:cNvSpPr/>
          <p:nvPr/>
        </p:nvSpPr>
        <p:spPr>
          <a:xfrm>
            <a:off x="4506490" y="156674"/>
            <a:ext cx="3781425" cy="499423"/>
          </a:xfrm>
          <a:prstGeom prst="snip2DiagRect">
            <a:avLst>
              <a:gd name="adj1" fmla="val 0"/>
              <a:gd name="adj2" fmla="val 16667"/>
            </a:avLst>
          </a:prstGeom>
          <a:solidFill>
            <a:srgbClr val="548135"/>
          </a:solidFill>
          <a:ln>
            <a:noFill/>
          </a:ln>
          <a:effectLst>
            <a:outerShdw blurRad="57150" dist="19050" dir="5400000" algn="ctr" rotWithShape="0">
              <a:srgbClr val="000000">
                <a:alpha val="62745"/>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IN" sz="2400" b="1" i="1" dirty="0">
                <a:solidFill>
                  <a:schemeClr val="lt1"/>
                </a:solidFill>
                <a:latin typeface="Consolas"/>
                <a:ea typeface="Consolas"/>
                <a:cs typeface="Consolas"/>
                <a:sym typeface="Consolas"/>
              </a:rPr>
              <a:t>Floyd’s Detection</a:t>
            </a:r>
            <a:endParaRPr lang="en-IN" sz="2400" b="1" i="1" dirty="0">
              <a:solidFill>
                <a:schemeClr val="lt1"/>
              </a:solidFill>
              <a:latin typeface="Calibri"/>
              <a:ea typeface="Calibri"/>
              <a:cs typeface="Calibri"/>
              <a:sym typeface="Calibri"/>
            </a:endParaRPr>
          </a:p>
        </p:txBody>
      </p:sp>
      <p:sp>
        <p:nvSpPr>
          <p:cNvPr id="321" name="Google Shape;321;p22"/>
          <p:cNvSpPr txBox="1"/>
          <p:nvPr/>
        </p:nvSpPr>
        <p:spPr>
          <a:xfrm>
            <a:off x="237592" y="1151890"/>
            <a:ext cx="11954407" cy="175428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dirty="0">
                <a:solidFill>
                  <a:schemeClr val="dk1"/>
                </a:solidFill>
                <a:latin typeface="Consolas"/>
                <a:ea typeface="Consolas"/>
                <a:cs typeface="Consolas"/>
                <a:sym typeface="Consolas"/>
              </a:rPr>
              <a:t>Algorithm:</a:t>
            </a:r>
            <a:endParaRPr dirty="0"/>
          </a:p>
          <a:p>
            <a:pPr marL="342900" marR="0" lvl="0" indent="-342900" algn="l" rtl="0">
              <a:spcBef>
                <a:spcPts val="0"/>
              </a:spcBef>
              <a:spcAft>
                <a:spcPts val="0"/>
              </a:spcAft>
              <a:buClr>
                <a:schemeClr val="dk1"/>
              </a:buClr>
              <a:buSzPts val="1800"/>
              <a:buFont typeface="Calibri"/>
              <a:buAutoNum type="arabicPeriod"/>
            </a:pPr>
            <a:r>
              <a:rPr lang="en-IN" sz="1800" dirty="0">
                <a:solidFill>
                  <a:schemeClr val="dk1"/>
                </a:solidFill>
                <a:latin typeface="Consolas"/>
                <a:ea typeface="Consolas"/>
                <a:cs typeface="Consolas"/>
                <a:sym typeface="Consolas"/>
              </a:rPr>
              <a:t>In this approach, we use two pointers - one slow (tortoise) and one fast (hare).</a:t>
            </a:r>
            <a:endParaRPr dirty="0"/>
          </a:p>
          <a:p>
            <a:pPr marL="342900" marR="0" lvl="0" indent="-342900" algn="l" rtl="0">
              <a:spcBef>
                <a:spcPts val="0"/>
              </a:spcBef>
              <a:spcAft>
                <a:spcPts val="0"/>
              </a:spcAft>
              <a:buClr>
                <a:schemeClr val="dk1"/>
              </a:buClr>
              <a:buSzPts val="1800"/>
              <a:buFont typeface="Calibri"/>
              <a:buAutoNum type="arabicPeriod"/>
            </a:pPr>
            <a:r>
              <a:rPr lang="en-IN" sz="1800" dirty="0">
                <a:solidFill>
                  <a:schemeClr val="dk1"/>
                </a:solidFill>
                <a:latin typeface="Consolas"/>
                <a:ea typeface="Consolas"/>
                <a:cs typeface="Consolas"/>
                <a:sym typeface="Consolas"/>
              </a:rPr>
              <a:t>The slow pointer moves one step at a time while the fast pointer moves two steps at a time.</a:t>
            </a:r>
            <a:endParaRPr dirty="0"/>
          </a:p>
          <a:p>
            <a:pPr marL="342900" marR="0" lvl="0" indent="-342900" algn="l" rtl="0">
              <a:spcBef>
                <a:spcPts val="0"/>
              </a:spcBef>
              <a:spcAft>
                <a:spcPts val="0"/>
              </a:spcAft>
              <a:buClr>
                <a:schemeClr val="dk1"/>
              </a:buClr>
              <a:buSzPts val="1800"/>
              <a:buFont typeface="Calibri"/>
              <a:buAutoNum type="arabicPeriod"/>
            </a:pPr>
            <a:r>
              <a:rPr lang="en-IN" sz="1800" dirty="0">
                <a:solidFill>
                  <a:schemeClr val="dk1"/>
                </a:solidFill>
                <a:latin typeface="Consolas"/>
                <a:ea typeface="Consolas"/>
                <a:cs typeface="Consolas"/>
                <a:sym typeface="Consolas"/>
              </a:rPr>
              <a:t>If there is a loop in the linked list, the fast pointer will eventually catch up to the slow pointer.</a:t>
            </a:r>
            <a:endParaRPr dirty="0"/>
          </a:p>
          <a:p>
            <a:pPr marL="342900" marR="0" lvl="0" indent="-342900" algn="l" rtl="0">
              <a:spcBef>
                <a:spcPts val="0"/>
              </a:spcBef>
              <a:spcAft>
                <a:spcPts val="0"/>
              </a:spcAft>
              <a:buClr>
                <a:schemeClr val="dk1"/>
              </a:buClr>
              <a:buSzPts val="1800"/>
              <a:buFont typeface="Calibri"/>
              <a:buAutoNum type="arabicPeriod"/>
            </a:pPr>
            <a:r>
              <a:rPr lang="en-IN" sz="1800" dirty="0">
                <a:solidFill>
                  <a:schemeClr val="dk1"/>
                </a:solidFill>
                <a:latin typeface="Consolas"/>
                <a:ea typeface="Consolas"/>
                <a:cs typeface="Consolas"/>
                <a:sym typeface="Consolas"/>
              </a:rPr>
              <a:t>If there is no loop, the fast pointer will reach the end of the list.</a:t>
            </a:r>
            <a:endParaRPr dirty="0"/>
          </a:p>
        </p:txBody>
      </p:sp>
      <p:sp>
        <p:nvSpPr>
          <p:cNvPr id="355" name="Google Shape;355;p25"/>
          <p:cNvSpPr txBox="1"/>
          <p:nvPr/>
        </p:nvSpPr>
        <p:spPr>
          <a:xfrm>
            <a:off x="237592" y="3128942"/>
            <a:ext cx="10958805" cy="120028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dirty="0">
                <a:solidFill>
                  <a:schemeClr val="dk1"/>
                </a:solidFill>
                <a:latin typeface="Consolas"/>
                <a:ea typeface="Consolas"/>
                <a:cs typeface="Consolas"/>
                <a:sym typeface="Consolas"/>
              </a:rPr>
              <a:t>Time Complexity: O(n) - Linear time complexity, where n is the number of nodes in the linked list.</a:t>
            </a:r>
            <a:endParaRPr dirty="0"/>
          </a:p>
          <a:p>
            <a:pPr marL="0" marR="0" lvl="0" indent="0" algn="l" rtl="0">
              <a:spcBef>
                <a:spcPts val="0"/>
              </a:spcBef>
              <a:spcAft>
                <a:spcPts val="0"/>
              </a:spcAft>
              <a:buNone/>
            </a:pPr>
            <a:r>
              <a:rPr lang="en-IN" sz="1800" dirty="0">
                <a:solidFill>
                  <a:schemeClr val="dk1"/>
                </a:solidFill>
                <a:latin typeface="Consolas"/>
                <a:ea typeface="Consolas"/>
                <a:cs typeface="Consolas"/>
                <a:sym typeface="Consolas"/>
              </a:rPr>
              <a:t>Space Complexity: O(1) - Constant space complexity, as it uses a fixed amount of additional memory regardless of the size of the linked list.</a:t>
            </a:r>
            <a:endParaRPr dirty="0"/>
          </a:p>
        </p:txBody>
      </p:sp>
      <p:sp>
        <p:nvSpPr>
          <p:cNvPr id="365" name="Google Shape;365;p26"/>
          <p:cNvSpPr txBox="1"/>
          <p:nvPr/>
        </p:nvSpPr>
        <p:spPr>
          <a:xfrm>
            <a:off x="237592" y="5182166"/>
            <a:ext cx="11699518" cy="120028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dirty="0">
                <a:solidFill>
                  <a:schemeClr val="dk1"/>
                </a:solidFill>
                <a:latin typeface="Consolas"/>
                <a:ea typeface="Consolas"/>
                <a:cs typeface="Consolas"/>
                <a:sym typeface="Consolas"/>
              </a:rPr>
              <a:t>Detecting a loop in a linked list using a HashSet has a time and space complexity of O(n) due to the need to store all visited nodes, while Floyd's Cycle Detection has a time complexity of O(n) and a space complexity of O(1) as it uses two pointers, making it more memory-efficient for large lists.</a:t>
            </a:r>
            <a:endParaRPr dirty="0"/>
          </a:p>
        </p:txBody>
      </p:sp>
      <p:sp>
        <p:nvSpPr>
          <p:cNvPr id="364" name="Google Shape;364;p26"/>
          <p:cNvSpPr txBox="1">
            <a:spLocks noGrp="1"/>
          </p:cNvSpPr>
          <p:nvPr>
            <p:ph type="body" idx="1"/>
          </p:nvPr>
        </p:nvSpPr>
        <p:spPr>
          <a:xfrm>
            <a:off x="237592" y="4403725"/>
            <a:ext cx="10515600" cy="610019"/>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Clr>
                <a:srgbClr val="002060"/>
              </a:buClr>
              <a:buSzPts val="2400"/>
              <a:buNone/>
            </a:pPr>
            <a:r>
              <a:rPr lang="en-IN" sz="2400" b="1" i="1" dirty="0" err="1">
                <a:solidFill>
                  <a:srgbClr val="002060"/>
                </a:solidFill>
                <a:latin typeface="Consolas"/>
                <a:ea typeface="Consolas"/>
                <a:cs typeface="Consolas"/>
                <a:sym typeface="Consolas"/>
              </a:rPr>
              <a:t>Hashmap</a:t>
            </a:r>
            <a:r>
              <a:rPr lang="en-IN" sz="2400" b="1" i="1" dirty="0">
                <a:solidFill>
                  <a:srgbClr val="002060"/>
                </a:solidFill>
                <a:latin typeface="Consolas"/>
                <a:ea typeface="Consolas"/>
                <a:cs typeface="Consolas"/>
                <a:sym typeface="Consolas"/>
              </a:rPr>
              <a:t> vs Floyd’s Detection </a:t>
            </a:r>
            <a:endParaRPr dirty="0"/>
          </a:p>
          <a:p>
            <a:pPr marL="0" lvl="0" indent="0" algn="l" rtl="0">
              <a:lnSpc>
                <a:spcPct val="220000"/>
              </a:lnSpc>
              <a:spcBef>
                <a:spcPts val="1000"/>
              </a:spcBef>
              <a:spcAft>
                <a:spcPts val="0"/>
              </a:spcAft>
              <a:buClr>
                <a:schemeClr val="dk1"/>
              </a:buClr>
              <a:buSzPts val="2400"/>
              <a:buNone/>
            </a:pPr>
            <a:endParaRPr sz="2400" b="1" i="1" dirty="0">
              <a:solidFill>
                <a:srgbClr val="002060"/>
              </a:solidFill>
              <a:latin typeface="Consolas"/>
              <a:ea typeface="Consolas"/>
              <a:cs typeface="Consolas"/>
              <a:sym typeface="Consolas"/>
            </a:endParaRPr>
          </a:p>
          <a:p>
            <a:pPr marL="0" lvl="0" indent="0" algn="l" rtl="0">
              <a:lnSpc>
                <a:spcPct val="220000"/>
              </a:lnSpc>
              <a:spcBef>
                <a:spcPts val="1000"/>
              </a:spcBef>
              <a:spcAft>
                <a:spcPts val="0"/>
              </a:spcAft>
              <a:buClr>
                <a:schemeClr val="dk1"/>
              </a:buClr>
              <a:buSzPts val="2400"/>
              <a:buNone/>
            </a:pPr>
            <a:endParaRPr sz="2400" b="1" i="1" dirty="0">
              <a:solidFill>
                <a:srgbClr val="002060"/>
              </a:solidFill>
              <a:latin typeface="Consolas"/>
              <a:ea typeface="Consolas"/>
              <a:cs typeface="Consolas"/>
              <a:sym typeface="Consola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21"/>
                                        </p:tgtEl>
                                        <p:attrNameLst>
                                          <p:attrName>style.visibility</p:attrName>
                                        </p:attrNameLst>
                                      </p:cBhvr>
                                      <p:to>
                                        <p:strVal val="visible"/>
                                      </p:to>
                                    </p:set>
                                    <p:animEffect transition="in" filter="fade">
                                      <p:cBhvr>
                                        <p:cTn id="7" dur="1000"/>
                                        <p:tgtEl>
                                          <p:spTgt spid="32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55"/>
                                        </p:tgtEl>
                                        <p:attrNameLst>
                                          <p:attrName>style.visibility</p:attrName>
                                        </p:attrNameLst>
                                      </p:cBhvr>
                                      <p:to>
                                        <p:strVal val="visible"/>
                                      </p:to>
                                    </p:set>
                                    <p:animEffect transition="in" filter="fade">
                                      <p:cBhvr>
                                        <p:cTn id="12" dur="1000"/>
                                        <p:tgtEl>
                                          <p:spTgt spid="35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65"/>
                                        </p:tgtEl>
                                        <p:attrNameLst>
                                          <p:attrName>style.visibility</p:attrName>
                                        </p:attrNameLst>
                                      </p:cBhvr>
                                      <p:to>
                                        <p:strVal val="visible"/>
                                      </p:to>
                                    </p:set>
                                    <p:animEffect transition="in" filter="fade">
                                      <p:cBhvr>
                                        <p:cTn id="17" dur="1000"/>
                                        <p:tgtEl>
                                          <p:spTgt spid="3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586DC82-55C1-5827-2E72-221BBB170FE7}"/>
              </a:ext>
            </a:extLst>
          </p:cNvPr>
          <p:cNvSpPr txBox="1"/>
          <p:nvPr/>
        </p:nvSpPr>
        <p:spPr>
          <a:xfrm>
            <a:off x="2533650" y="1005900"/>
            <a:ext cx="6096000" cy="2246769"/>
          </a:xfrm>
          <a:prstGeom prst="rect">
            <a:avLst/>
          </a:prstGeom>
          <a:noFill/>
        </p:spPr>
        <p:txBody>
          <a:bodyPr wrap="square">
            <a:spAutoFit/>
          </a:bodyPr>
          <a:lstStyle/>
          <a:p>
            <a:r>
              <a:rPr lang="en-IN" dirty="0"/>
              <a:t>import </a:t>
            </a:r>
            <a:r>
              <a:rPr lang="en-IN" dirty="0" err="1"/>
              <a:t>java.util</a:t>
            </a:r>
            <a:r>
              <a:rPr lang="en-IN" dirty="0"/>
              <a:t>.*;</a:t>
            </a:r>
          </a:p>
          <a:p>
            <a:r>
              <a:rPr lang="en-IN" dirty="0"/>
              <a:t>public class Main{</a:t>
            </a:r>
          </a:p>
          <a:p>
            <a:r>
              <a:rPr lang="en-IN" dirty="0"/>
              <a:t>    public static void main(String[] </a:t>
            </a:r>
            <a:r>
              <a:rPr lang="en-IN" dirty="0" err="1"/>
              <a:t>args</a:t>
            </a:r>
            <a:r>
              <a:rPr lang="en-IN" dirty="0"/>
              <a:t>){</a:t>
            </a:r>
          </a:p>
          <a:p>
            <a:r>
              <a:rPr lang="en-IN" dirty="0"/>
              <a:t>        Scanner </a:t>
            </a:r>
            <a:r>
              <a:rPr lang="en-IN" dirty="0" err="1"/>
              <a:t>sc</a:t>
            </a:r>
            <a:r>
              <a:rPr lang="en-IN" dirty="0"/>
              <a:t>=new Scanner(System.in);</a:t>
            </a:r>
          </a:p>
          <a:p>
            <a:r>
              <a:rPr lang="en-IN" dirty="0"/>
              <a:t>        String str=</a:t>
            </a:r>
            <a:r>
              <a:rPr lang="en-IN" dirty="0" err="1"/>
              <a:t>sc.nextLine</a:t>
            </a:r>
            <a:r>
              <a:rPr lang="en-IN" dirty="0"/>
              <a:t>();</a:t>
            </a:r>
          </a:p>
          <a:p>
            <a:r>
              <a:rPr lang="en-IN" dirty="0"/>
              <a:t>        String[] </a:t>
            </a:r>
            <a:r>
              <a:rPr lang="en-IN" dirty="0" err="1"/>
              <a:t>arr</a:t>
            </a:r>
            <a:r>
              <a:rPr lang="en-IN" dirty="0"/>
              <a:t>=</a:t>
            </a:r>
            <a:r>
              <a:rPr lang="en-IN" dirty="0" err="1"/>
              <a:t>str.split</a:t>
            </a:r>
            <a:r>
              <a:rPr lang="en-IN" dirty="0"/>
              <a:t>(" ");</a:t>
            </a:r>
          </a:p>
          <a:p>
            <a:r>
              <a:rPr lang="en-IN" dirty="0"/>
              <a:t>        Set&lt;String&gt; set=new HashSet&lt;&gt;();</a:t>
            </a:r>
          </a:p>
          <a:p>
            <a:r>
              <a:rPr lang="en-IN" dirty="0"/>
              <a:t>        for(String a: </a:t>
            </a:r>
            <a:r>
              <a:rPr lang="en-IN" dirty="0" err="1"/>
              <a:t>arr</a:t>
            </a:r>
            <a:r>
              <a:rPr lang="en-IN" dirty="0"/>
              <a:t>) {</a:t>
            </a:r>
          </a:p>
          <a:p>
            <a:r>
              <a:rPr lang="en-IN" dirty="0"/>
              <a:t>            if(!</a:t>
            </a:r>
            <a:r>
              <a:rPr lang="en-IN" dirty="0" err="1"/>
              <a:t>set.add</a:t>
            </a:r>
            <a:r>
              <a:rPr lang="en-IN" dirty="0"/>
              <a:t>(a)) {</a:t>
            </a:r>
            <a:r>
              <a:rPr lang="en-IN" dirty="0" err="1"/>
              <a:t>System.out.print</a:t>
            </a:r>
            <a:r>
              <a:rPr lang="en-IN" dirty="0"/>
              <a:t>("Loop");break;}}</a:t>
            </a:r>
          </a:p>
          <a:p>
            <a:r>
              <a:rPr lang="en-IN" dirty="0"/>
              <a:t>    }}</a:t>
            </a:r>
          </a:p>
        </p:txBody>
      </p:sp>
    </p:spTree>
    <p:extLst>
      <p:ext uri="{BB962C8B-B14F-4D97-AF65-F5344CB8AC3E}">
        <p14:creationId xmlns:p14="http://schemas.microsoft.com/office/powerpoint/2010/main" val="22389580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57"/>
        <p:cNvGrpSpPr/>
        <p:nvPr/>
      </p:nvGrpSpPr>
      <p:grpSpPr>
        <a:xfrm>
          <a:off x="0" y="0"/>
          <a:ext cx="0" cy="0"/>
          <a:chOff x="0" y="0"/>
          <a:chExt cx="0" cy="0"/>
        </a:xfrm>
      </p:grpSpPr>
      <p:pic>
        <p:nvPicPr>
          <p:cNvPr id="258" name="Google Shape;258;p17"/>
          <p:cNvPicPr preferRelativeResize="0"/>
          <p:nvPr/>
        </p:nvPicPr>
        <p:blipFill rotWithShape="1">
          <a:blip r:embed="rId3">
            <a:alphaModFix/>
          </a:blip>
          <a:srcRect l="8630" r="8622" b="57237"/>
          <a:stretch/>
        </p:blipFill>
        <p:spPr>
          <a:xfrm rot="10800000" flipH="1">
            <a:off x="0" y="624"/>
            <a:ext cx="3517641" cy="926126"/>
          </a:xfrm>
          <a:prstGeom prst="rect">
            <a:avLst/>
          </a:prstGeom>
          <a:noFill/>
          <a:ln>
            <a:noFill/>
          </a:ln>
        </p:spPr>
      </p:pic>
      <p:pic>
        <p:nvPicPr>
          <p:cNvPr id="259" name="Google Shape;259;p17"/>
          <p:cNvPicPr preferRelativeResize="0"/>
          <p:nvPr/>
        </p:nvPicPr>
        <p:blipFill rotWithShape="1">
          <a:blip r:embed="rId4">
            <a:alphaModFix/>
          </a:blip>
          <a:srcRect/>
          <a:stretch/>
        </p:blipFill>
        <p:spPr>
          <a:xfrm>
            <a:off x="11106150" y="186935"/>
            <a:ext cx="1000125" cy="988203"/>
          </a:xfrm>
          <a:prstGeom prst="rect">
            <a:avLst/>
          </a:prstGeom>
          <a:noFill/>
          <a:ln>
            <a:noFill/>
          </a:ln>
        </p:spPr>
      </p:pic>
      <p:pic>
        <p:nvPicPr>
          <p:cNvPr id="260" name="Google Shape;260;p17" descr="Picture1-removebg-preview"/>
          <p:cNvPicPr preferRelativeResize="0"/>
          <p:nvPr/>
        </p:nvPicPr>
        <p:blipFill rotWithShape="1">
          <a:blip r:embed="rId5">
            <a:alphaModFix/>
          </a:blip>
          <a:srcRect/>
          <a:stretch/>
        </p:blipFill>
        <p:spPr>
          <a:xfrm>
            <a:off x="9647853" y="6129030"/>
            <a:ext cx="2544147" cy="727690"/>
          </a:xfrm>
          <a:prstGeom prst="rect">
            <a:avLst/>
          </a:prstGeom>
          <a:noFill/>
          <a:ln>
            <a:noFill/>
          </a:ln>
        </p:spPr>
      </p:pic>
      <p:sp>
        <p:nvSpPr>
          <p:cNvPr id="261" name="Google Shape;261;p17"/>
          <p:cNvSpPr/>
          <p:nvPr/>
        </p:nvSpPr>
        <p:spPr>
          <a:xfrm>
            <a:off x="5191983" y="463687"/>
            <a:ext cx="3781425" cy="499423"/>
          </a:xfrm>
          <a:prstGeom prst="snip2DiagRect">
            <a:avLst>
              <a:gd name="adj1" fmla="val 0"/>
              <a:gd name="adj2" fmla="val 16667"/>
            </a:avLst>
          </a:prstGeom>
          <a:solidFill>
            <a:srgbClr val="548135"/>
          </a:solidFill>
          <a:ln>
            <a:noFill/>
          </a:ln>
          <a:effectLst>
            <a:outerShdw blurRad="57150" dist="19050" dir="5400000" algn="ctr" rotWithShape="0">
              <a:srgbClr val="000000">
                <a:alpha val="62745"/>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IN" sz="2400" b="1" i="1" dirty="0">
                <a:solidFill>
                  <a:schemeClr val="lt1"/>
                </a:solidFill>
                <a:latin typeface="Consolas"/>
                <a:ea typeface="Consolas"/>
                <a:cs typeface="Consolas"/>
                <a:sym typeface="Consolas"/>
              </a:rPr>
              <a:t>Hashing approach</a:t>
            </a:r>
            <a:endParaRPr lang="en-IN" sz="2400" b="1" i="1" dirty="0">
              <a:solidFill>
                <a:schemeClr val="lt1"/>
              </a:solidFill>
              <a:latin typeface="Calibri"/>
              <a:ea typeface="Calibri"/>
              <a:cs typeface="Calibri"/>
              <a:sym typeface="Calibri"/>
            </a:endParaRPr>
          </a:p>
        </p:txBody>
      </p:sp>
      <p:sp>
        <p:nvSpPr>
          <p:cNvPr id="264" name="Google Shape;264;p17"/>
          <p:cNvSpPr txBox="1"/>
          <p:nvPr/>
        </p:nvSpPr>
        <p:spPr>
          <a:xfrm>
            <a:off x="159484" y="1443451"/>
            <a:ext cx="11632466" cy="147728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dirty="0">
                <a:solidFill>
                  <a:schemeClr val="dk1"/>
                </a:solidFill>
                <a:latin typeface="Consolas"/>
                <a:ea typeface="Consolas"/>
                <a:cs typeface="Consolas"/>
                <a:sym typeface="Consolas"/>
              </a:rPr>
              <a:t>Hashing in loop detection involves using a hash function to map unique identifiers (memory addresses) of visited nodes to distinct values in a data structure (HashSet). </a:t>
            </a:r>
            <a:endParaRPr dirty="0"/>
          </a:p>
          <a:p>
            <a:pPr lvl="0"/>
            <a:r>
              <a:rPr lang="en-IN" sz="1800" dirty="0">
                <a:solidFill>
                  <a:schemeClr val="dk1"/>
                </a:solidFill>
                <a:latin typeface="Consolas"/>
                <a:ea typeface="Consolas"/>
                <a:cs typeface="Consolas"/>
                <a:sym typeface="Consolas"/>
              </a:rPr>
              <a:t>While traversing the linked list, you store references to visited nodes in a HashSet. If you encounter a node that's already in the HashSet, you've detected a loop. Otherwise, you continue traversing.</a:t>
            </a:r>
            <a:endParaRPr dirty="0"/>
          </a:p>
        </p:txBody>
      </p:sp>
      <p:sp>
        <p:nvSpPr>
          <p:cNvPr id="275" name="Google Shape;275;p18"/>
          <p:cNvSpPr txBox="1"/>
          <p:nvPr/>
        </p:nvSpPr>
        <p:spPr>
          <a:xfrm>
            <a:off x="302359" y="3257900"/>
            <a:ext cx="10958805" cy="175428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dirty="0">
                <a:solidFill>
                  <a:schemeClr val="dk1"/>
                </a:solidFill>
                <a:latin typeface="Consolas"/>
                <a:ea typeface="Consolas"/>
                <a:cs typeface="Consolas"/>
                <a:sym typeface="Consolas"/>
              </a:rPr>
              <a:t>Algorithm:</a:t>
            </a:r>
            <a:endParaRPr dirty="0"/>
          </a:p>
          <a:p>
            <a:pPr marL="342900" marR="0" lvl="0" indent="-342900" algn="l" rtl="0">
              <a:spcBef>
                <a:spcPts val="0"/>
              </a:spcBef>
              <a:spcAft>
                <a:spcPts val="0"/>
              </a:spcAft>
              <a:buClr>
                <a:schemeClr val="dk1"/>
              </a:buClr>
              <a:buSzPts val="1800"/>
              <a:buFont typeface="Calibri"/>
              <a:buAutoNum type="arabicPeriod"/>
            </a:pPr>
            <a:r>
              <a:rPr lang="en-IN" sz="1800" dirty="0">
                <a:solidFill>
                  <a:schemeClr val="dk1"/>
                </a:solidFill>
                <a:latin typeface="Consolas"/>
                <a:ea typeface="Consolas"/>
                <a:cs typeface="Consolas"/>
                <a:sym typeface="Consolas"/>
              </a:rPr>
              <a:t>In this approach, we use a HashSet to store the references of nodes as we traverse the linked list.</a:t>
            </a:r>
            <a:endParaRPr dirty="0"/>
          </a:p>
          <a:p>
            <a:pPr marL="342900" marR="0" lvl="0" indent="-342900" algn="l" rtl="0">
              <a:spcBef>
                <a:spcPts val="0"/>
              </a:spcBef>
              <a:spcAft>
                <a:spcPts val="0"/>
              </a:spcAft>
              <a:buClr>
                <a:schemeClr val="dk1"/>
              </a:buClr>
              <a:buSzPts val="1800"/>
              <a:buFont typeface="Calibri"/>
              <a:buAutoNum type="arabicPeriod"/>
            </a:pPr>
            <a:r>
              <a:rPr lang="en-IN" sz="1800" dirty="0">
                <a:solidFill>
                  <a:schemeClr val="dk1"/>
                </a:solidFill>
                <a:latin typeface="Consolas"/>
                <a:ea typeface="Consolas"/>
                <a:cs typeface="Consolas"/>
                <a:sym typeface="Consolas"/>
              </a:rPr>
              <a:t>If we encounter a node whose reference already exists in the HashSet, it means there is a loop in the linked list.</a:t>
            </a:r>
            <a:endParaRPr dirty="0"/>
          </a:p>
          <a:p>
            <a:pPr marL="342900" marR="0" lvl="0" indent="-342900" algn="l" rtl="0">
              <a:spcBef>
                <a:spcPts val="0"/>
              </a:spcBef>
              <a:spcAft>
                <a:spcPts val="0"/>
              </a:spcAft>
              <a:buClr>
                <a:schemeClr val="dk1"/>
              </a:buClr>
              <a:buSzPts val="1800"/>
              <a:buFont typeface="Calibri"/>
              <a:buAutoNum type="arabicPeriod"/>
            </a:pPr>
            <a:r>
              <a:rPr lang="en-IN" sz="1800" dirty="0">
                <a:solidFill>
                  <a:schemeClr val="dk1"/>
                </a:solidFill>
                <a:latin typeface="Consolas"/>
                <a:ea typeface="Consolas"/>
                <a:cs typeface="Consolas"/>
                <a:sym typeface="Consolas"/>
              </a:rPr>
              <a:t>Otherwise, we continue traversing the list until we reach the end.</a:t>
            </a:r>
            <a:endParaRPr dirty="0"/>
          </a:p>
        </p:txBody>
      </p:sp>
      <p:sp>
        <p:nvSpPr>
          <p:cNvPr id="310" name="Google Shape;310;p21"/>
          <p:cNvSpPr txBox="1"/>
          <p:nvPr/>
        </p:nvSpPr>
        <p:spPr>
          <a:xfrm>
            <a:off x="302359" y="5430622"/>
            <a:ext cx="10043651" cy="1200288"/>
          </a:xfrm>
          <a:prstGeom prst="rect">
            <a:avLst/>
          </a:prstGeom>
          <a:noFill/>
          <a:ln>
            <a:noFill/>
          </a:ln>
        </p:spPr>
        <p:txBody>
          <a:bodyPr spcFirstLastPara="1" wrap="square" lIns="91425" tIns="45700" rIns="91425" bIns="45700" anchor="t" anchorCtr="0">
            <a:spAutoFit/>
          </a:bodyPr>
          <a:lstStyle/>
          <a:p>
            <a:pPr marL="0" marR="0" lvl="0" indent="0" algn="l" rtl="0">
              <a:lnSpc>
                <a:spcPct val="200000"/>
              </a:lnSpc>
              <a:spcBef>
                <a:spcPts val="0"/>
              </a:spcBef>
              <a:spcAft>
                <a:spcPts val="0"/>
              </a:spcAft>
              <a:buNone/>
            </a:pPr>
            <a:r>
              <a:rPr lang="en-IN" sz="1800" dirty="0">
                <a:solidFill>
                  <a:schemeClr val="dk1"/>
                </a:solidFill>
                <a:latin typeface="Consolas"/>
                <a:ea typeface="Consolas"/>
                <a:cs typeface="Consolas"/>
                <a:sym typeface="Consolas"/>
              </a:rPr>
              <a:t>Time Complexity: O(n) where n is the number of nodes in the linked list.</a:t>
            </a:r>
            <a:endParaRPr dirty="0"/>
          </a:p>
          <a:p>
            <a:pPr marL="0" marR="0" lvl="0" indent="0" algn="l" rtl="0">
              <a:lnSpc>
                <a:spcPct val="200000"/>
              </a:lnSpc>
              <a:spcBef>
                <a:spcPts val="0"/>
              </a:spcBef>
              <a:spcAft>
                <a:spcPts val="0"/>
              </a:spcAft>
              <a:buNone/>
            </a:pPr>
            <a:r>
              <a:rPr lang="en-IN" sz="1800" dirty="0">
                <a:solidFill>
                  <a:schemeClr val="dk1"/>
                </a:solidFill>
                <a:latin typeface="Consolas"/>
                <a:ea typeface="Consolas"/>
                <a:cs typeface="Consolas"/>
                <a:sym typeface="Consolas"/>
              </a:rPr>
              <a:t>Space Complexity: O(n) for the HashSet to store the visited nodes.</a:t>
            </a: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64"/>
                                        </p:tgtEl>
                                        <p:attrNameLst>
                                          <p:attrName>style.visibility</p:attrName>
                                        </p:attrNameLst>
                                      </p:cBhvr>
                                      <p:to>
                                        <p:strVal val="visible"/>
                                      </p:to>
                                    </p:set>
                                    <p:anim calcmode="lin" valueType="num">
                                      <p:cBhvr additive="base">
                                        <p:cTn id="7" dur="500"/>
                                        <p:tgtEl>
                                          <p:spTgt spid="264"/>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275"/>
                                        </p:tgtEl>
                                        <p:attrNameLst>
                                          <p:attrName>style.visibility</p:attrName>
                                        </p:attrNameLst>
                                      </p:cBhvr>
                                      <p:to>
                                        <p:strVal val="visible"/>
                                      </p:to>
                                    </p:set>
                                    <p:anim calcmode="lin" valueType="num">
                                      <p:cBhvr additive="base">
                                        <p:cTn id="12" dur="500"/>
                                        <p:tgtEl>
                                          <p:spTgt spid="275"/>
                                        </p:tgtEl>
                                        <p:attrNameLst>
                                          <p:attrName>ppt_y</p:attrName>
                                        </p:attrNameLst>
                                      </p:cBhvr>
                                      <p:tavLst>
                                        <p:tav tm="0">
                                          <p:val>
                                            <p:strVal val="#ppt_y+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10"/>
                                        </p:tgtEl>
                                        <p:attrNameLst>
                                          <p:attrName>style.visibility</p:attrName>
                                        </p:attrNameLst>
                                      </p:cBhvr>
                                      <p:to>
                                        <p:strVal val="visible"/>
                                      </p:to>
                                    </p:set>
                                    <p:animEffect transition="in" filter="fade">
                                      <p:cBhvr>
                                        <p:cTn id="17" dur="1000"/>
                                        <p:tgtEl>
                                          <p:spTgt spid="3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09"/>
        <p:cNvGrpSpPr/>
        <p:nvPr/>
      </p:nvGrpSpPr>
      <p:grpSpPr>
        <a:xfrm>
          <a:off x="0" y="0"/>
          <a:ext cx="0" cy="0"/>
          <a:chOff x="0" y="0"/>
          <a:chExt cx="0" cy="0"/>
        </a:xfrm>
      </p:grpSpPr>
      <p:pic>
        <p:nvPicPr>
          <p:cNvPr id="410" name="Google Shape;410;p31"/>
          <p:cNvPicPr preferRelativeResize="0"/>
          <p:nvPr/>
        </p:nvPicPr>
        <p:blipFill rotWithShape="1">
          <a:blip r:embed="rId3">
            <a:alphaModFix/>
          </a:blip>
          <a:srcRect l="8630" r="8622" b="57237"/>
          <a:stretch/>
        </p:blipFill>
        <p:spPr>
          <a:xfrm rot="10800000" flipH="1">
            <a:off x="0" y="624"/>
            <a:ext cx="3517641" cy="926126"/>
          </a:xfrm>
          <a:prstGeom prst="rect">
            <a:avLst/>
          </a:prstGeom>
          <a:noFill/>
          <a:ln>
            <a:noFill/>
          </a:ln>
        </p:spPr>
      </p:pic>
      <p:pic>
        <p:nvPicPr>
          <p:cNvPr id="411" name="Google Shape;411;p31"/>
          <p:cNvPicPr preferRelativeResize="0"/>
          <p:nvPr/>
        </p:nvPicPr>
        <p:blipFill rotWithShape="1">
          <a:blip r:embed="rId4">
            <a:alphaModFix/>
          </a:blip>
          <a:srcRect/>
          <a:stretch/>
        </p:blipFill>
        <p:spPr>
          <a:xfrm>
            <a:off x="11106150" y="186935"/>
            <a:ext cx="1000125" cy="988203"/>
          </a:xfrm>
          <a:prstGeom prst="rect">
            <a:avLst/>
          </a:prstGeom>
          <a:noFill/>
          <a:ln>
            <a:noFill/>
          </a:ln>
        </p:spPr>
      </p:pic>
      <p:pic>
        <p:nvPicPr>
          <p:cNvPr id="412" name="Google Shape;412;p31" descr="Picture1-removebg-preview"/>
          <p:cNvPicPr preferRelativeResize="0"/>
          <p:nvPr/>
        </p:nvPicPr>
        <p:blipFill rotWithShape="1">
          <a:blip r:embed="rId5">
            <a:alphaModFix/>
          </a:blip>
          <a:srcRect/>
          <a:stretch/>
        </p:blipFill>
        <p:spPr>
          <a:xfrm>
            <a:off x="9647853" y="6129030"/>
            <a:ext cx="2544147" cy="727690"/>
          </a:xfrm>
          <a:prstGeom prst="rect">
            <a:avLst/>
          </a:prstGeom>
          <a:noFill/>
          <a:ln>
            <a:noFill/>
          </a:ln>
        </p:spPr>
      </p:pic>
      <p:sp>
        <p:nvSpPr>
          <p:cNvPr id="413" name="Google Shape;413;p31"/>
          <p:cNvSpPr/>
          <p:nvPr/>
        </p:nvSpPr>
        <p:spPr>
          <a:xfrm>
            <a:off x="4680706" y="627363"/>
            <a:ext cx="3781425" cy="499423"/>
          </a:xfrm>
          <a:prstGeom prst="snip2DiagRect">
            <a:avLst>
              <a:gd name="adj1" fmla="val 0"/>
              <a:gd name="adj2" fmla="val 16667"/>
            </a:avLst>
          </a:prstGeom>
          <a:solidFill>
            <a:srgbClr val="548135"/>
          </a:solidFill>
          <a:ln>
            <a:noFill/>
          </a:ln>
          <a:effectLst>
            <a:outerShdw blurRad="57150" dist="19050" dir="5400000" algn="ctr" rotWithShape="0">
              <a:srgbClr val="000000">
                <a:alpha val="62745"/>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IN" sz="2400" b="1" i="1">
                <a:solidFill>
                  <a:schemeClr val="lt1"/>
                </a:solidFill>
                <a:latin typeface="Calibri"/>
                <a:ea typeface="Calibri"/>
                <a:cs typeface="Calibri"/>
                <a:sym typeface="Calibri"/>
              </a:rPr>
              <a:t>INTERVIEW QUESTIONS</a:t>
            </a:r>
            <a:endParaRPr/>
          </a:p>
        </p:txBody>
      </p:sp>
      <p:sp>
        <p:nvSpPr>
          <p:cNvPr id="414" name="Google Shape;414;p31"/>
          <p:cNvSpPr txBox="1">
            <a:spLocks noGrp="1"/>
          </p:cNvSpPr>
          <p:nvPr>
            <p:ph type="body" idx="1"/>
          </p:nvPr>
        </p:nvSpPr>
        <p:spPr>
          <a:xfrm>
            <a:off x="404326" y="1526050"/>
            <a:ext cx="10515600" cy="610019"/>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Clr>
                <a:srgbClr val="FF0000"/>
              </a:buClr>
              <a:buSzPts val="2000"/>
              <a:buNone/>
            </a:pPr>
            <a:r>
              <a:rPr lang="en-IN" sz="2000" i="1">
                <a:solidFill>
                  <a:srgbClr val="FF0000"/>
                </a:solidFill>
                <a:latin typeface="Consolas"/>
                <a:ea typeface="Consolas"/>
                <a:cs typeface="Consolas"/>
                <a:sym typeface="Consolas"/>
              </a:rPr>
              <a:t>5. Explain how you would remove a loop in a linked list.</a:t>
            </a:r>
            <a:endParaRPr/>
          </a:p>
          <a:p>
            <a:pPr marL="0" lvl="0" indent="0" algn="l" rtl="0">
              <a:lnSpc>
                <a:spcPct val="150000"/>
              </a:lnSpc>
              <a:spcBef>
                <a:spcPts val="1000"/>
              </a:spcBef>
              <a:spcAft>
                <a:spcPts val="0"/>
              </a:spcAft>
              <a:buClr>
                <a:schemeClr val="dk1"/>
              </a:buClr>
              <a:buSzPts val="2000"/>
              <a:buNone/>
            </a:pPr>
            <a:endParaRPr sz="2000" b="1" i="1">
              <a:solidFill>
                <a:srgbClr val="FF0000"/>
              </a:solidFill>
              <a:latin typeface="Consolas"/>
              <a:ea typeface="Consolas"/>
              <a:cs typeface="Consolas"/>
              <a:sym typeface="Consolas"/>
            </a:endParaRPr>
          </a:p>
        </p:txBody>
      </p:sp>
      <p:sp>
        <p:nvSpPr>
          <p:cNvPr id="415" name="Google Shape;415;p31"/>
          <p:cNvSpPr txBox="1"/>
          <p:nvPr/>
        </p:nvSpPr>
        <p:spPr>
          <a:xfrm>
            <a:off x="1016843" y="2182899"/>
            <a:ext cx="10589369" cy="3697744"/>
          </a:xfrm>
          <a:prstGeom prst="rect">
            <a:avLst/>
          </a:prstGeom>
          <a:noFill/>
          <a:ln>
            <a:noFill/>
          </a:ln>
        </p:spPr>
        <p:txBody>
          <a:bodyPr spcFirstLastPara="1" wrap="square" lIns="91425" tIns="45700" rIns="91425" bIns="45700" anchor="t" anchorCtr="0">
            <a:spAutoFit/>
          </a:bodyPr>
          <a:lstStyle/>
          <a:p>
            <a:pPr marL="0" marR="0" lvl="0" indent="0" algn="l" rtl="0">
              <a:lnSpc>
                <a:spcPct val="200000"/>
              </a:lnSpc>
              <a:spcBef>
                <a:spcPts val="0"/>
              </a:spcBef>
              <a:spcAft>
                <a:spcPts val="0"/>
              </a:spcAft>
              <a:buNone/>
            </a:pPr>
            <a:r>
              <a:rPr lang="en-IN" sz="2000">
                <a:solidFill>
                  <a:schemeClr val="dk1"/>
                </a:solidFill>
                <a:latin typeface="Consolas"/>
                <a:ea typeface="Consolas"/>
                <a:cs typeface="Consolas"/>
                <a:sym typeface="Consolas"/>
              </a:rPr>
              <a:t>To remove a loop in a linked list, you can use Floyd's Cycle Detection to find the meeting point of the two pointers. Then, reset one pointer to the head and move both pointers one step at a time until they meet again. The point where they meet is the starting node of the loop. Set the `next` of the previous node to null to break the loop.</a:t>
            </a:r>
            <a:endParaRPr/>
          </a:p>
          <a:p>
            <a:pPr marL="0" marR="0" lvl="0" indent="0" algn="l" rtl="0">
              <a:lnSpc>
                <a:spcPct val="200000"/>
              </a:lnSpc>
              <a:spcBef>
                <a:spcPts val="0"/>
              </a:spcBef>
              <a:spcAft>
                <a:spcPts val="0"/>
              </a:spcAft>
              <a:buNone/>
            </a:pPr>
            <a:endParaRPr sz="2000">
              <a:solidFill>
                <a:schemeClr val="dk1"/>
              </a:solidFill>
              <a:latin typeface="Consolas"/>
              <a:ea typeface="Consolas"/>
              <a:cs typeface="Consolas"/>
              <a:sym typeface="Consola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15"/>
                                        </p:tgtEl>
                                        <p:attrNameLst>
                                          <p:attrName>style.visibility</p:attrName>
                                        </p:attrNameLst>
                                      </p:cBhvr>
                                      <p:to>
                                        <p:strVal val="visible"/>
                                      </p:to>
                                    </p:set>
                                    <p:animEffect transition="in" filter="fade">
                                      <p:cBhvr>
                                        <p:cTn id="7" dur="1000"/>
                                        <p:tgtEl>
                                          <p:spTgt spid="4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F8D084FE8244824F8DA304D1666BE595" ma:contentTypeVersion="0" ma:contentTypeDescription="Create a new document." ma:contentTypeScope="" ma:versionID="a9a3695fab3b228a8a597e0bbbf84185">
  <xsd:schema xmlns:xsd="http://www.w3.org/2001/XMLSchema" xmlns:xs="http://www.w3.org/2001/XMLSchema" xmlns:p="http://schemas.microsoft.com/office/2006/metadata/properties" targetNamespace="http://schemas.microsoft.com/office/2006/metadata/properties" ma:root="true" ma:fieldsID="d5bdcf26f133259999730471111e8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A5630CC-6355-49E3-A38D-09E0359D8BB5}">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20476FAE-B5D4-4B13-9A26-76EB8445676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236413E9-E628-485C-9444-C327A49FB28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76</TotalTime>
  <Words>961</Words>
  <Application>Microsoft Office PowerPoint</Application>
  <PresentationFormat>Widescreen</PresentationFormat>
  <Paragraphs>65</Paragraphs>
  <Slides>7</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Consolas</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poojaramaraj71@gmail.com</dc:creator>
  <cp:lastModifiedBy>Aastha Kumar</cp:lastModifiedBy>
  <cp:revision>4</cp:revision>
  <dcterms:created xsi:type="dcterms:W3CDTF">2023-09-22T07:04:52Z</dcterms:created>
  <dcterms:modified xsi:type="dcterms:W3CDTF">2024-05-06T11:09:55Z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0x010100F8D084FE8244824F8DA304D1666BE595</vt:lpwstr>
  </property>
</Properties>
</file>