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9"/>
  </p:notesMasterIdLst>
  <p:sldIdLst>
    <p:sldId id="259" r:id="rId5"/>
    <p:sldId id="262" r:id="rId6"/>
    <p:sldId id="277" r:id="rId7"/>
    <p:sldId id="274" r:id="rId8"/>
  </p:sldIdLst>
  <p:sldSz cx="12192000" cy="6858000"/>
  <p:notesSz cx="6858000" cy="9144000"/>
  <p:embeddedFontLst>
    <p:embeddedFont>
      <p:font typeface="Consolas" panose="020B0609020204030204" pitchFamily="49"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Fz+lFveCUCHG9OATpAqAV1Aom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3D21DC-DCA2-4F5A-A3C8-AE5ECF2E7FCF}">
  <a:tblStyle styleId="{983D21DC-DCA2-4F5A-A3C8-AE5ECF2E7F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customXml" Target="../customXml/item3.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3.fntdata"/><Relationship Id="rId38" Type="http://customschemas.google.com/relationships/presentationmetadata" Target="metadata"/><Relationship Id="rId2" Type="http://schemas.openxmlformats.org/officeDocument/2006/relationships/customXml" Target="../customXml/item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4BD00F1E-B78A-4430-85A1-AE925CDFDD08}"/>
    <pc:docChg chg="undo custSel addSld modSld">
      <pc:chgData name="Aastha Kumar" userId="f94225b3-263d-47de-91f3-c17c89a7eef3" providerId="ADAL" clId="{4BD00F1E-B78A-4430-85A1-AE925CDFDD08}" dt="2024-02-09T18:56:13.360" v="133" actId="20577"/>
      <pc:docMkLst>
        <pc:docMk/>
      </pc:docMkLst>
      <pc:sldChg chg="addSp delSp modSp new mod">
        <pc:chgData name="Aastha Kumar" userId="f94225b3-263d-47de-91f3-c17c89a7eef3" providerId="ADAL" clId="{4BD00F1E-B78A-4430-85A1-AE925CDFDD08}" dt="2024-02-09T18:55:29.093" v="112"/>
        <pc:sldMkLst>
          <pc:docMk/>
          <pc:sldMk cId="4207653060" sldId="276"/>
        </pc:sldMkLst>
        <pc:spChg chg="del">
          <ac:chgData name="Aastha Kumar" userId="f94225b3-263d-47de-91f3-c17c89a7eef3" providerId="ADAL" clId="{4BD00F1E-B78A-4430-85A1-AE925CDFDD08}" dt="2024-02-09T09:10:58.380" v="1" actId="478"/>
          <ac:spMkLst>
            <pc:docMk/>
            <pc:sldMk cId="4207653060" sldId="276"/>
            <ac:spMk id="2" creationId="{8EC931B3-01D4-B102-5735-AA0602BB3587}"/>
          </ac:spMkLst>
        </pc:spChg>
        <pc:spChg chg="add mod">
          <ac:chgData name="Aastha Kumar" userId="f94225b3-263d-47de-91f3-c17c89a7eef3" providerId="ADAL" clId="{4BD00F1E-B78A-4430-85A1-AE925CDFDD08}" dt="2024-02-09T18:55:29.093" v="112"/>
          <ac:spMkLst>
            <pc:docMk/>
            <pc:sldMk cId="4207653060" sldId="276"/>
            <ac:spMk id="4" creationId="{549991CA-C030-C36D-94D1-27AADEE25BBA}"/>
          </ac:spMkLst>
        </pc:spChg>
        <pc:spChg chg="add mod">
          <ac:chgData name="Aastha Kumar" userId="f94225b3-263d-47de-91f3-c17c89a7eef3" providerId="ADAL" clId="{4BD00F1E-B78A-4430-85A1-AE925CDFDD08}" dt="2024-02-09T09:11:47.691" v="56" actId="20577"/>
          <ac:spMkLst>
            <pc:docMk/>
            <pc:sldMk cId="4207653060" sldId="276"/>
            <ac:spMk id="5" creationId="{5C5A8C56-23E6-8C70-7782-D7C2C1E7B84B}"/>
          </ac:spMkLst>
        </pc:spChg>
      </pc:sldChg>
      <pc:sldChg chg="addSp delSp modSp new mod">
        <pc:chgData name="Aastha Kumar" userId="f94225b3-263d-47de-91f3-c17c89a7eef3" providerId="ADAL" clId="{4BD00F1E-B78A-4430-85A1-AE925CDFDD08}" dt="2024-02-09T18:56:13.360" v="133" actId="20577"/>
        <pc:sldMkLst>
          <pc:docMk/>
          <pc:sldMk cId="4294795804" sldId="277"/>
        </pc:sldMkLst>
        <pc:spChg chg="del">
          <ac:chgData name="Aastha Kumar" userId="f94225b3-263d-47de-91f3-c17c89a7eef3" providerId="ADAL" clId="{4BD00F1E-B78A-4430-85A1-AE925CDFDD08}" dt="2024-02-09T18:55:37.321" v="114" actId="478"/>
          <ac:spMkLst>
            <pc:docMk/>
            <pc:sldMk cId="4294795804" sldId="277"/>
            <ac:spMk id="2" creationId="{73ABDDB3-168C-486A-CD1F-2B97EA3BC430}"/>
          </ac:spMkLst>
        </pc:spChg>
        <pc:spChg chg="add mod">
          <ac:chgData name="Aastha Kumar" userId="f94225b3-263d-47de-91f3-c17c89a7eef3" providerId="ADAL" clId="{4BD00F1E-B78A-4430-85A1-AE925CDFDD08}" dt="2024-02-09T18:56:13.360" v="133" actId="20577"/>
          <ac:spMkLst>
            <pc:docMk/>
            <pc:sldMk cId="4294795804" sldId="277"/>
            <ac:spMk id="4" creationId="{AE2C7B4E-FBEF-53B8-C07B-0B1BDED40874}"/>
          </ac:spMkLst>
        </pc:spChg>
      </pc:sldChg>
    </pc:docChg>
  </pc:docChgLst>
  <pc:docChgLst>
    <pc:chgData name="Aastha Kumar" userId="f94225b3-263d-47de-91f3-c17c89a7eef3" providerId="ADAL" clId="{842864B5-2770-48E9-A27A-39986CF40401}"/>
    <pc:docChg chg="delSld">
      <pc:chgData name="Aastha Kumar" userId="f94225b3-263d-47de-91f3-c17c89a7eef3" providerId="ADAL" clId="{842864B5-2770-48E9-A27A-39986CF40401}" dt="2024-05-01T15:14:02.525" v="1" actId="47"/>
      <pc:docMkLst>
        <pc:docMk/>
      </pc:docMkLst>
      <pc:sldChg chg="del">
        <pc:chgData name="Aastha Kumar" userId="f94225b3-263d-47de-91f3-c17c89a7eef3" providerId="ADAL" clId="{842864B5-2770-48E9-A27A-39986CF40401}" dt="2024-05-01T15:14:02.525" v="1" actId="47"/>
        <pc:sldMkLst>
          <pc:docMk/>
          <pc:sldMk cId="2552659765" sldId="275"/>
        </pc:sldMkLst>
      </pc:sldChg>
      <pc:sldChg chg="del">
        <pc:chgData name="Aastha Kumar" userId="f94225b3-263d-47de-91f3-c17c89a7eef3" providerId="ADAL" clId="{842864B5-2770-48E9-A27A-39986CF40401}" dt="2024-05-01T15:14:00.720" v="0" actId="47"/>
        <pc:sldMkLst>
          <pc:docMk/>
          <pc:sldMk cId="4207653060"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782d1f9a9_0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4782d1f9a9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 name="Google Shape;28;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 name="Google Shape;45;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51" name="Google Shape;51;p25"/>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 name="Google Shape;52;p25"/>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53" name="Google Shape;53;p25"/>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4" name="Google Shape;54;p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27"/>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65" name="Google Shape;65;p27"/>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6" name="Google Shape;66;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8"/>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28"/>
          <p:cNvSpPr>
            <a:spLocks noGrp="1"/>
          </p:cNvSpPr>
          <p:nvPr>
            <p:ph type="pic" idx="2"/>
          </p:nvPr>
        </p:nvSpPr>
        <p:spPr>
          <a:xfrm>
            <a:off x="5183188" y="987425"/>
            <a:ext cx="6172200" cy="4873500"/>
          </a:xfrm>
          <a:prstGeom prst="rect">
            <a:avLst/>
          </a:prstGeom>
          <a:noFill/>
          <a:ln>
            <a:noFill/>
          </a:ln>
        </p:spPr>
      </p:sp>
      <p:sp>
        <p:nvSpPr>
          <p:cNvPr id="72" name="Google Shape;72;p28"/>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73" name="Google Shape;73;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29"/>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9" name="Google Shape;79;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 name="Google Shape;84;p3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5" name="Google Shape;85;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24782d1f9a9_0_139"/>
          <p:cNvPicPr preferRelativeResize="0"/>
          <p:nvPr/>
        </p:nvPicPr>
        <p:blipFill rotWithShape="1">
          <a:blip r:embed="rId3">
            <a:alphaModFix/>
          </a:blip>
          <a:srcRect l="8630" r="8622" b="57237"/>
          <a:stretch/>
        </p:blipFill>
        <p:spPr>
          <a:xfrm rot="10800000" flipH="1">
            <a:off x="0" y="624"/>
            <a:ext cx="3517640" cy="926126"/>
          </a:xfrm>
          <a:prstGeom prst="rect">
            <a:avLst/>
          </a:prstGeom>
          <a:noFill/>
          <a:ln>
            <a:noFill/>
          </a:ln>
        </p:spPr>
      </p:pic>
      <p:pic>
        <p:nvPicPr>
          <p:cNvPr id="116" name="Google Shape;116;g24782d1f9a9_0_139"/>
          <p:cNvPicPr preferRelativeResize="0"/>
          <p:nvPr/>
        </p:nvPicPr>
        <p:blipFill rotWithShape="1">
          <a:blip r:embed="rId4">
            <a:alphaModFix/>
          </a:blip>
          <a:srcRect/>
          <a:stretch/>
        </p:blipFill>
        <p:spPr>
          <a:xfrm>
            <a:off x="11106150" y="186935"/>
            <a:ext cx="1000123" cy="988200"/>
          </a:xfrm>
          <a:prstGeom prst="rect">
            <a:avLst/>
          </a:prstGeom>
          <a:noFill/>
          <a:ln>
            <a:noFill/>
          </a:ln>
        </p:spPr>
      </p:pic>
      <p:pic>
        <p:nvPicPr>
          <p:cNvPr id="117" name="Google Shape;117;g24782d1f9a9_0_139"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8" name="Google Shape;118;g24782d1f9a9_0_139"/>
          <p:cNvSpPr/>
          <p:nvPr/>
        </p:nvSpPr>
        <p:spPr>
          <a:xfrm>
            <a:off x="4820263" y="609378"/>
            <a:ext cx="3781500" cy="524700"/>
          </a:xfrm>
          <a:prstGeom prst="snip2DiagRect">
            <a:avLst>
              <a:gd name="adj1" fmla="val 0"/>
              <a:gd name="adj2" fmla="val 16667"/>
            </a:avLst>
          </a:prstGeom>
          <a:solidFill>
            <a:srgbClr val="548135"/>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SORT BITONIC DLL</a:t>
            </a:r>
            <a:endParaRPr sz="2400" b="1" i="1">
              <a:solidFill>
                <a:schemeClr val="lt1"/>
              </a:solidFill>
              <a:latin typeface="Calibri"/>
              <a:ea typeface="Calibri"/>
              <a:cs typeface="Calibri"/>
              <a:sym typeface="Calibri"/>
            </a:endParaRPr>
          </a:p>
        </p:txBody>
      </p:sp>
      <p:sp>
        <p:nvSpPr>
          <p:cNvPr id="120" name="Google Shape;120;g24782d1f9a9_0_139"/>
          <p:cNvSpPr txBox="1"/>
          <p:nvPr/>
        </p:nvSpPr>
        <p:spPr>
          <a:xfrm>
            <a:off x="220919" y="1415845"/>
            <a:ext cx="11604368" cy="116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IN" sz="1800" dirty="0">
                <a:solidFill>
                  <a:schemeClr val="dk1"/>
                </a:solidFill>
                <a:latin typeface="Consolas"/>
                <a:ea typeface="Consolas"/>
                <a:cs typeface="Consolas"/>
                <a:sym typeface="Consolas"/>
              </a:rPr>
              <a:t>Sorting a </a:t>
            </a:r>
            <a:r>
              <a:rPr lang="en-IN" sz="1800" dirty="0" err="1">
                <a:solidFill>
                  <a:schemeClr val="dk1"/>
                </a:solidFill>
                <a:latin typeface="Consolas"/>
                <a:ea typeface="Consolas"/>
                <a:cs typeface="Consolas"/>
                <a:sym typeface="Consolas"/>
              </a:rPr>
              <a:t>biotonic</a:t>
            </a:r>
            <a:r>
              <a:rPr lang="en-IN" sz="1800" dirty="0">
                <a:solidFill>
                  <a:schemeClr val="dk1"/>
                </a:solidFill>
                <a:latin typeface="Consolas"/>
                <a:ea typeface="Consolas"/>
                <a:cs typeface="Consolas"/>
                <a:sym typeface="Consolas"/>
              </a:rPr>
              <a:t> doubly linked list involves arranging the elements in such a way that they first increase in value, then decrease, and so on.</a:t>
            </a:r>
            <a:endParaRPr sz="1800" dirty="0">
              <a:solidFill>
                <a:schemeClr val="dk1"/>
              </a:solidFill>
              <a:latin typeface="Consolas"/>
              <a:ea typeface="Consolas"/>
              <a:cs typeface="Consolas"/>
              <a:sym typeface="Consolas"/>
            </a:endParaRPr>
          </a:p>
        </p:txBody>
      </p:sp>
      <p:sp>
        <p:nvSpPr>
          <p:cNvPr id="130" name="Google Shape;130;p4"/>
          <p:cNvSpPr txBox="1"/>
          <p:nvPr/>
        </p:nvSpPr>
        <p:spPr>
          <a:xfrm>
            <a:off x="293815" y="2460663"/>
            <a:ext cx="11604369" cy="4517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IN" sz="1800" dirty="0">
                <a:solidFill>
                  <a:schemeClr val="dk1"/>
                </a:solidFill>
                <a:latin typeface="Consolas"/>
                <a:ea typeface="Consolas"/>
                <a:cs typeface="Consolas"/>
                <a:sym typeface="Consolas"/>
              </a:rPr>
              <a:t>1. Traverse the doubly linked list from the beginning to find the node where the ascending order ends and the descending order begins. This node is referred to as the "peak node.“</a:t>
            </a:r>
            <a:endParaRPr dirty="0"/>
          </a:p>
          <a:p>
            <a:pPr marL="0" marR="0" lvl="0" indent="0" algn="l" rtl="0">
              <a:lnSpc>
                <a:spcPct val="100000"/>
              </a:lnSpc>
              <a:spcBef>
                <a:spcPts val="1000"/>
              </a:spcBef>
              <a:spcAft>
                <a:spcPts val="0"/>
              </a:spcAft>
              <a:buClr>
                <a:schemeClr val="dk1"/>
              </a:buClr>
              <a:buSzPts val="1800"/>
              <a:buFont typeface="Arial"/>
              <a:buNone/>
            </a:pPr>
            <a:r>
              <a:rPr lang="en-IN" sz="1800" dirty="0">
                <a:solidFill>
                  <a:schemeClr val="dk1"/>
                </a:solidFill>
                <a:latin typeface="Consolas"/>
                <a:ea typeface="Consolas"/>
                <a:cs typeface="Consolas"/>
                <a:sym typeface="Consolas"/>
              </a:rPr>
              <a:t>2. Once you've located the peak node, split the doubly linked list into two separate lists:</a:t>
            </a:r>
            <a:endParaRPr dirty="0"/>
          </a:p>
          <a:p>
            <a:pPr marL="0" marR="0" lvl="0" indent="0" algn="l" rtl="0">
              <a:lnSpc>
                <a:spcPct val="100000"/>
              </a:lnSpc>
              <a:spcBef>
                <a:spcPts val="1000"/>
              </a:spcBef>
              <a:spcAft>
                <a:spcPts val="0"/>
              </a:spcAft>
              <a:buClr>
                <a:schemeClr val="dk1"/>
              </a:buClr>
              <a:buSzPts val="1800"/>
              <a:buFont typeface="Arial"/>
              <a:buNone/>
            </a:pPr>
            <a:r>
              <a:rPr lang="en-IN" sz="1800" dirty="0">
                <a:solidFill>
                  <a:schemeClr val="dk1"/>
                </a:solidFill>
                <a:latin typeface="Consolas"/>
                <a:ea typeface="Consolas"/>
                <a:cs typeface="Consolas"/>
                <a:sym typeface="Consolas"/>
              </a:rPr>
              <a:t>     - The first list includes nodes from the start of the original list up to and including the peak node. This part is in ascending order.</a:t>
            </a:r>
            <a:endParaRPr dirty="0"/>
          </a:p>
          <a:p>
            <a:pPr marL="0" marR="0" lvl="0" indent="0" algn="l" rtl="0">
              <a:lnSpc>
                <a:spcPct val="100000"/>
              </a:lnSpc>
              <a:spcBef>
                <a:spcPts val="1000"/>
              </a:spcBef>
              <a:spcAft>
                <a:spcPts val="0"/>
              </a:spcAft>
              <a:buClr>
                <a:schemeClr val="dk1"/>
              </a:buClr>
              <a:buSzPts val="1800"/>
              <a:buFont typeface="Arial"/>
              <a:buNone/>
            </a:pPr>
            <a:r>
              <a:rPr lang="en-IN" sz="1800" dirty="0">
                <a:solidFill>
                  <a:schemeClr val="dk1"/>
                </a:solidFill>
                <a:latin typeface="Consolas"/>
                <a:ea typeface="Consolas"/>
                <a:cs typeface="Consolas"/>
                <a:sym typeface="Consolas"/>
              </a:rPr>
              <a:t>     - The second list consists of nodes starting from the node immediately after the peak node and continuing to the end of the original list. This part is in descending order.</a:t>
            </a:r>
          </a:p>
          <a:p>
            <a:pPr lvl="0">
              <a:spcBef>
                <a:spcPts val="1000"/>
              </a:spcBef>
              <a:buClr>
                <a:schemeClr val="dk1"/>
              </a:buClr>
              <a:buSzPts val="1800"/>
            </a:pPr>
            <a:r>
              <a:rPr lang="en-IN" sz="1800" dirty="0">
                <a:solidFill>
                  <a:schemeClr val="dk1"/>
                </a:solidFill>
                <a:latin typeface="Consolas"/>
                <a:sym typeface="Consolas"/>
              </a:rPr>
              <a:t>3. </a:t>
            </a:r>
            <a:r>
              <a:rPr lang="en-US" sz="1800" dirty="0">
                <a:solidFill>
                  <a:schemeClr val="dk1"/>
                </a:solidFill>
                <a:latin typeface="Consolas"/>
                <a:sym typeface="Consolas"/>
              </a:rPr>
              <a:t>Reverse the second list (the one in descending order). This will convert it into ascending order.</a:t>
            </a:r>
          </a:p>
          <a:p>
            <a:pPr>
              <a:spcBef>
                <a:spcPts val="1000"/>
              </a:spcBef>
              <a:buClr>
                <a:schemeClr val="dk1"/>
              </a:buClr>
              <a:buSzPts val="1800"/>
            </a:pPr>
            <a:r>
              <a:rPr lang="en-US" sz="1800" dirty="0">
                <a:solidFill>
                  <a:schemeClr val="dk1"/>
                </a:solidFill>
                <a:latin typeface="Consolas"/>
                <a:sym typeface="Consolas"/>
              </a:rPr>
              <a:t>4. </a:t>
            </a:r>
            <a:r>
              <a:rPr lang="en-US" sz="1800" dirty="0">
                <a:solidFill>
                  <a:schemeClr val="dk1"/>
                </a:solidFill>
                <a:latin typeface="Consolas"/>
                <a:ea typeface="Consolas"/>
                <a:cs typeface="Consolas"/>
                <a:sym typeface="Consolas"/>
              </a:rPr>
              <a:t>merge the two sorted lists (the ascending part and the reversed ascending part) to create a fully sorted </a:t>
            </a:r>
            <a:r>
              <a:rPr lang="en-US" sz="1800" dirty="0" err="1">
                <a:solidFill>
                  <a:schemeClr val="dk1"/>
                </a:solidFill>
                <a:latin typeface="Consolas"/>
                <a:ea typeface="Consolas"/>
                <a:cs typeface="Consolas"/>
                <a:sym typeface="Consolas"/>
              </a:rPr>
              <a:t>biotonic</a:t>
            </a:r>
            <a:r>
              <a:rPr lang="en-US" sz="1800" dirty="0">
                <a:solidFill>
                  <a:schemeClr val="dk1"/>
                </a:solidFill>
                <a:latin typeface="Consolas"/>
                <a:ea typeface="Consolas"/>
                <a:cs typeface="Consolas"/>
                <a:sym typeface="Consolas"/>
              </a:rPr>
              <a:t> doubly linked list</a:t>
            </a:r>
            <a:endParaRPr sz="1800" dirty="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additive="base">
                                        <p:cTn id="7" dur="500"/>
                                        <p:tgtEl>
                                          <p:spTgt spid="12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46" name="Google Shape;146;p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47" name="Google Shape;147;p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48" name="Google Shape;148;p6"/>
          <p:cNvSpPr/>
          <p:nvPr/>
        </p:nvSpPr>
        <p:spPr>
          <a:xfrm>
            <a:off x="4743449" y="421028"/>
            <a:ext cx="3781425" cy="541249"/>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dirty="0">
                <a:solidFill>
                  <a:schemeClr val="lt1"/>
                </a:solidFill>
                <a:latin typeface="Calibri"/>
                <a:ea typeface="Calibri"/>
                <a:cs typeface="Calibri"/>
                <a:sym typeface="Calibri"/>
              </a:rPr>
              <a:t>Example</a:t>
            </a:r>
            <a:endParaRPr sz="2400" b="1" i="1" dirty="0">
              <a:solidFill>
                <a:schemeClr val="lt1"/>
              </a:solidFill>
              <a:latin typeface="Calibri"/>
              <a:ea typeface="Calibri"/>
              <a:cs typeface="Calibri"/>
              <a:sym typeface="Calibri"/>
            </a:endParaRPr>
          </a:p>
        </p:txBody>
      </p:sp>
      <p:sp>
        <p:nvSpPr>
          <p:cNvPr id="149" name="Google Shape;149;p6"/>
          <p:cNvSpPr txBox="1"/>
          <p:nvPr/>
        </p:nvSpPr>
        <p:spPr>
          <a:xfrm>
            <a:off x="171314" y="1361542"/>
            <a:ext cx="11040300" cy="124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IN" sz="1600" dirty="0">
                <a:solidFill>
                  <a:schemeClr val="dk1"/>
                </a:solidFill>
                <a:latin typeface="Consolas"/>
                <a:ea typeface="Consolas"/>
                <a:cs typeface="Consolas"/>
                <a:sym typeface="Consolas"/>
              </a:rPr>
              <a:t>Example: Consider the random sequence: 1 &lt;-&gt; 5 &lt;-&gt; 8 &lt;-&gt; 12 &lt;-&gt; 11 &lt;-&gt; 7 &lt;-&gt; 6 &lt;-&gt; 2</a:t>
            </a:r>
            <a:endParaRPr dirty="0"/>
          </a:p>
          <a:p>
            <a:pPr marL="0" marR="0" lvl="0" indent="0" algn="l" rtl="0">
              <a:lnSpc>
                <a:spcPct val="100000"/>
              </a:lnSpc>
              <a:spcBef>
                <a:spcPts val="1000"/>
              </a:spcBef>
              <a:spcAft>
                <a:spcPts val="0"/>
              </a:spcAft>
              <a:buClr>
                <a:schemeClr val="dk1"/>
              </a:buClr>
              <a:buSzPts val="1400"/>
              <a:buFont typeface="Arial"/>
              <a:buNone/>
            </a:pPr>
            <a:endParaRPr sz="1400" dirty="0">
              <a:solidFill>
                <a:schemeClr val="dk1"/>
              </a:solidFill>
              <a:latin typeface="Consolas"/>
              <a:ea typeface="Consolas"/>
              <a:cs typeface="Consolas"/>
              <a:sym typeface="Consolas"/>
            </a:endParaRPr>
          </a:p>
        </p:txBody>
      </p:sp>
      <p:sp>
        <p:nvSpPr>
          <p:cNvPr id="150" name="Google Shape;150;p6"/>
          <p:cNvSpPr txBox="1"/>
          <p:nvPr/>
        </p:nvSpPr>
        <p:spPr>
          <a:xfrm>
            <a:off x="171314" y="1771127"/>
            <a:ext cx="11744461" cy="116309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600"/>
              <a:buFont typeface="Arial"/>
              <a:buNone/>
            </a:pPr>
            <a:r>
              <a:rPr lang="en-IN" sz="1600" dirty="0">
                <a:solidFill>
                  <a:schemeClr val="dk1"/>
                </a:solidFill>
                <a:latin typeface="Consolas"/>
                <a:ea typeface="Consolas"/>
                <a:cs typeface="Consolas"/>
                <a:sym typeface="Consolas"/>
              </a:rPr>
              <a:t>Step 1: In the given </a:t>
            </a:r>
            <a:r>
              <a:rPr lang="en-IN" sz="1600" dirty="0" err="1">
                <a:solidFill>
                  <a:schemeClr val="dk1"/>
                </a:solidFill>
                <a:latin typeface="Consolas"/>
                <a:ea typeface="Consolas"/>
                <a:cs typeface="Consolas"/>
                <a:sym typeface="Consolas"/>
              </a:rPr>
              <a:t>bitonic</a:t>
            </a:r>
            <a:r>
              <a:rPr lang="en-IN" sz="1600" dirty="0">
                <a:solidFill>
                  <a:schemeClr val="dk1"/>
                </a:solidFill>
                <a:latin typeface="Consolas"/>
                <a:ea typeface="Consolas"/>
                <a:cs typeface="Consolas"/>
                <a:sym typeface="Consolas"/>
              </a:rPr>
              <a:t> doubly linked list (DLL) the peak element is the point where the increasing sequence ends and the decreasing sequence begins. In this case, the peak element is "12."</a:t>
            </a:r>
            <a:endParaRPr sz="1600" dirty="0">
              <a:solidFill>
                <a:schemeClr val="dk1"/>
              </a:solidFill>
              <a:latin typeface="Calibri"/>
              <a:ea typeface="Calibri"/>
              <a:cs typeface="Calibri"/>
              <a:sym typeface="Calibri"/>
            </a:endParaRPr>
          </a:p>
        </p:txBody>
      </p:sp>
      <p:sp>
        <p:nvSpPr>
          <p:cNvPr id="171" name="Google Shape;171;p7"/>
          <p:cNvSpPr txBox="1">
            <a:spLocks noGrp="1"/>
          </p:cNvSpPr>
          <p:nvPr>
            <p:ph type="body" idx="1"/>
          </p:nvPr>
        </p:nvSpPr>
        <p:spPr>
          <a:xfrm>
            <a:off x="171314" y="2581889"/>
            <a:ext cx="11849372" cy="278914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IN" sz="1600" dirty="0">
                <a:latin typeface="Consolas"/>
                <a:ea typeface="Consolas"/>
                <a:cs typeface="Consolas"/>
                <a:sym typeface="Consolas"/>
              </a:rPr>
              <a:t>Step 2: Separate the list into two parts: the increasing sequence and the decreasing sequence.</a:t>
            </a:r>
            <a:endParaRPr sz="16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IN" sz="1600" dirty="0">
                <a:latin typeface="Consolas"/>
                <a:ea typeface="Consolas"/>
                <a:cs typeface="Consolas"/>
                <a:sym typeface="Consolas"/>
              </a:rPr>
              <a:t>Increasing Sequence: 1,5,8,12</a:t>
            </a:r>
            <a:endParaRPr sz="16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IN" sz="1600" dirty="0">
                <a:latin typeface="Consolas"/>
                <a:ea typeface="Consolas"/>
                <a:cs typeface="Consolas"/>
                <a:sym typeface="Consolas"/>
              </a:rPr>
              <a:t>Decreasing Sequence: 11,7,6,2</a:t>
            </a:r>
            <a:endParaRPr sz="16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600"/>
              <a:buNone/>
            </a:pPr>
            <a:r>
              <a:rPr lang="en-IN" sz="1600" dirty="0">
                <a:latin typeface="Consolas"/>
                <a:ea typeface="Consolas"/>
                <a:cs typeface="Consolas"/>
                <a:sym typeface="Consolas"/>
              </a:rPr>
              <a:t> </a:t>
            </a:r>
            <a:endParaRPr sz="1600" dirty="0">
              <a:latin typeface="Consolas"/>
              <a:ea typeface="Consolas"/>
              <a:cs typeface="Consolas"/>
              <a:sym typeface="Consolas"/>
            </a:endParaRPr>
          </a:p>
        </p:txBody>
      </p:sp>
      <p:sp>
        <p:nvSpPr>
          <p:cNvPr id="180" name="Google Shape;180;p8"/>
          <p:cNvSpPr txBox="1"/>
          <p:nvPr/>
        </p:nvSpPr>
        <p:spPr>
          <a:xfrm>
            <a:off x="171314" y="3766671"/>
            <a:ext cx="11040448" cy="124887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Step 3:Sort the increasing sequence in second part         2 &lt;-&gt; 6 &lt;-&gt; 11 &lt;-&gt; 12</a:t>
            </a:r>
            <a:endParaRPr sz="1600"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600"/>
              <a:buFont typeface="Arial"/>
              <a:buNone/>
            </a:pPr>
            <a:endParaRPr sz="1600" dirty="0">
              <a:solidFill>
                <a:schemeClr val="dk1"/>
              </a:solidFill>
              <a:latin typeface="Consolas"/>
              <a:ea typeface="Consolas"/>
              <a:cs typeface="Consolas"/>
              <a:sym typeface="Consolas"/>
            </a:endParaRPr>
          </a:p>
          <a:p>
            <a:pPr marL="0" marR="0" lvl="0" indent="0" algn="l" rtl="0">
              <a:lnSpc>
                <a:spcPct val="100000"/>
              </a:lnSpc>
              <a:spcBef>
                <a:spcPts val="1000"/>
              </a:spcBef>
              <a:spcAft>
                <a:spcPts val="0"/>
              </a:spcAft>
              <a:buClr>
                <a:schemeClr val="dk1"/>
              </a:buClr>
              <a:buSzPts val="1600"/>
              <a:buFont typeface="Arial"/>
              <a:buNone/>
            </a:pPr>
            <a:endParaRPr sz="1600" dirty="0">
              <a:solidFill>
                <a:schemeClr val="dk1"/>
              </a:solidFill>
              <a:latin typeface="Consolas"/>
              <a:ea typeface="Consolas"/>
              <a:cs typeface="Consolas"/>
              <a:sym typeface="Consolas"/>
            </a:endParaRPr>
          </a:p>
        </p:txBody>
      </p:sp>
      <p:sp>
        <p:nvSpPr>
          <p:cNvPr id="190" name="Google Shape;190;g1ed95491ba6_0_15"/>
          <p:cNvSpPr txBox="1"/>
          <p:nvPr/>
        </p:nvSpPr>
        <p:spPr>
          <a:xfrm>
            <a:off x="171314" y="4200386"/>
            <a:ext cx="11040300" cy="1248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Step 4:Merge the two sorted sequences into a single sorted sequence.</a:t>
            </a:r>
            <a:endParaRPr sz="16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IN" sz="1600" dirty="0">
                <a:solidFill>
                  <a:schemeClr val="dk1"/>
                </a:solidFill>
                <a:latin typeface="Consolas"/>
                <a:ea typeface="Consolas"/>
                <a:cs typeface="Consolas"/>
                <a:sym typeface="Consolas"/>
              </a:rPr>
              <a:t>Resultant Sorted Sequence: 1 &lt;-&gt; 2 &lt;-&gt; 5 &lt;-&gt; 6 &lt;-&gt; 7 &lt;-&gt; 8 &lt;-&gt; 11 &lt;-&gt; 12</a:t>
            </a:r>
            <a:endParaRPr sz="1600" dirty="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endParaRPr sz="1600" dirty="0">
              <a:solidFill>
                <a:schemeClr val="dk1"/>
              </a:solidFill>
              <a:latin typeface="Consolas"/>
              <a:ea typeface="Consolas"/>
              <a:cs typeface="Consolas"/>
              <a:sym typeface="Consolas"/>
            </a:endParaRPr>
          </a:p>
        </p:txBody>
      </p:sp>
      <p:sp>
        <p:nvSpPr>
          <p:cNvPr id="235" name="Google Shape;235;p12"/>
          <p:cNvSpPr txBox="1"/>
          <p:nvPr/>
        </p:nvSpPr>
        <p:spPr>
          <a:xfrm>
            <a:off x="171166" y="5193778"/>
            <a:ext cx="11744461"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Time complexity O(n^2), where 'n' is the number of elements in the linked list. This is because the code uses a nested loop to traverse and sort the list, resulting in quadratic time complexity.</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Space complexity O(1) because it uses a constant amount of extra space regardless of the input size.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1000"/>
                                        <p:tgtEl>
                                          <p:spTgt spid="1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1">
                                            <p:txEl>
                                              <p:pRg st="0" end="0"/>
                                            </p:txEl>
                                          </p:spTgt>
                                        </p:tgtEl>
                                        <p:attrNameLst>
                                          <p:attrName>style.visibility</p:attrName>
                                        </p:attrNameLst>
                                      </p:cBhvr>
                                      <p:to>
                                        <p:strVal val="visible"/>
                                      </p:to>
                                    </p:set>
                                    <p:animEffect transition="in" filter="fade">
                                      <p:cBhvr>
                                        <p:cTn id="17" dur="1000"/>
                                        <p:tgtEl>
                                          <p:spTgt spid="1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1">
                                            <p:txEl>
                                              <p:pRg st="1" end="1"/>
                                            </p:txEl>
                                          </p:spTgt>
                                        </p:tgtEl>
                                        <p:attrNameLst>
                                          <p:attrName>style.visibility</p:attrName>
                                        </p:attrNameLst>
                                      </p:cBhvr>
                                      <p:to>
                                        <p:strVal val="visible"/>
                                      </p:to>
                                    </p:set>
                                    <p:animEffect transition="in" filter="fade">
                                      <p:cBhvr>
                                        <p:cTn id="22" dur="1000"/>
                                        <p:tgtEl>
                                          <p:spTgt spid="1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1">
                                            <p:txEl>
                                              <p:pRg st="2" end="2"/>
                                            </p:txEl>
                                          </p:spTgt>
                                        </p:tgtEl>
                                        <p:attrNameLst>
                                          <p:attrName>style.visibility</p:attrName>
                                        </p:attrNameLst>
                                      </p:cBhvr>
                                      <p:to>
                                        <p:strVal val="visible"/>
                                      </p:to>
                                    </p:set>
                                    <p:animEffect transition="in" filter="fade">
                                      <p:cBhvr>
                                        <p:cTn id="27" dur="1000"/>
                                        <p:tgtEl>
                                          <p:spTgt spid="1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1">
                                            <p:txEl>
                                              <p:pRg st="3" end="3"/>
                                            </p:txEl>
                                          </p:spTgt>
                                        </p:tgtEl>
                                        <p:attrNameLst>
                                          <p:attrName>style.visibility</p:attrName>
                                        </p:attrNameLst>
                                      </p:cBhvr>
                                      <p:to>
                                        <p:strVal val="visible"/>
                                      </p:to>
                                    </p:set>
                                    <p:animEffect transition="in" filter="fade">
                                      <p:cBhvr>
                                        <p:cTn id="32" dur="1000"/>
                                        <p:tgtEl>
                                          <p:spTgt spid="17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fade">
                                      <p:cBhvr>
                                        <p:cTn id="37" dur="1000"/>
                                        <p:tgtEl>
                                          <p:spTgt spid="18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0"/>
                                        </p:tgtEl>
                                        <p:attrNameLst>
                                          <p:attrName>style.visibility</p:attrName>
                                        </p:attrNameLst>
                                      </p:cBhvr>
                                      <p:to>
                                        <p:strVal val="visible"/>
                                      </p:to>
                                    </p:set>
                                    <p:animEffect transition="in" filter="fade">
                                      <p:cBhvr>
                                        <p:cTn id="42" dur="1000"/>
                                        <p:tgtEl>
                                          <p:spTgt spid="1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5"/>
                                        </p:tgtEl>
                                        <p:attrNameLst>
                                          <p:attrName>style.visibility</p:attrName>
                                        </p:attrNameLst>
                                      </p:cBhvr>
                                      <p:to>
                                        <p:strVal val="visible"/>
                                      </p:to>
                                    </p:set>
                                    <p:animEffect transition="in" filter="fade">
                                      <p:cBhvr>
                                        <p:cTn id="47" dur="10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2C7B4E-FBEF-53B8-C07B-0B1BDED40874}"/>
              </a:ext>
            </a:extLst>
          </p:cNvPr>
          <p:cNvSpPr txBox="1"/>
          <p:nvPr/>
        </p:nvSpPr>
        <p:spPr>
          <a:xfrm>
            <a:off x="2581275" y="612844"/>
            <a:ext cx="6096000" cy="5632311"/>
          </a:xfrm>
          <a:prstGeom prst="rect">
            <a:avLst/>
          </a:prstGeom>
          <a:noFill/>
        </p:spPr>
        <p:txBody>
          <a:bodyPr wrap="square">
            <a:spAutoFit/>
          </a:bodyPr>
          <a:lstStyle/>
          <a:p>
            <a:r>
              <a:rPr lang="en-IN" sz="2400" dirty="0"/>
              <a:t>import </a:t>
            </a:r>
            <a:r>
              <a:rPr lang="en-IN" sz="2400" dirty="0" err="1"/>
              <a:t>java.util</a:t>
            </a:r>
            <a:r>
              <a:rPr lang="en-IN" sz="2400" dirty="0"/>
              <a:t>.*;</a:t>
            </a:r>
          </a:p>
          <a:p>
            <a:r>
              <a:rPr lang="en-IN" sz="2400" dirty="0"/>
              <a:t>public class Main {</a:t>
            </a:r>
          </a:p>
          <a:p>
            <a:r>
              <a:rPr lang="en-IN" sz="2400" dirty="0"/>
              <a:t>    public static void main(String[] </a:t>
            </a:r>
            <a:r>
              <a:rPr lang="en-IN" sz="2400" dirty="0" err="1"/>
              <a:t>args</a:t>
            </a:r>
            <a:r>
              <a:rPr lang="en-IN" sz="2400" dirty="0"/>
              <a:t>) {</a:t>
            </a:r>
          </a:p>
          <a:p>
            <a:r>
              <a:rPr lang="en-IN" sz="2400" dirty="0"/>
              <a:t>        Scanner </a:t>
            </a:r>
            <a:r>
              <a:rPr lang="en-IN" sz="2400" dirty="0" err="1"/>
              <a:t>sc</a:t>
            </a:r>
            <a:r>
              <a:rPr lang="en-IN" sz="2400" dirty="0"/>
              <a:t>=new Scanner (System.in);</a:t>
            </a:r>
          </a:p>
          <a:p>
            <a:r>
              <a:rPr lang="en-IN" sz="2400" dirty="0"/>
              <a:t>        int n=</a:t>
            </a:r>
            <a:r>
              <a:rPr lang="en-IN" sz="2400" dirty="0" err="1"/>
              <a:t>sc.nextInt</a:t>
            </a:r>
            <a:r>
              <a:rPr lang="en-IN" sz="2400" dirty="0"/>
              <a:t>();</a:t>
            </a:r>
          </a:p>
          <a:p>
            <a:r>
              <a:rPr lang="en-IN" sz="2400" dirty="0"/>
              <a:t>        int[] array = new int[n];</a:t>
            </a:r>
          </a:p>
          <a:p>
            <a:r>
              <a:rPr lang="en-IN" sz="2400" dirty="0"/>
              <a:t>        for (int </a:t>
            </a:r>
            <a:r>
              <a:rPr lang="en-IN" sz="2400" dirty="0" err="1"/>
              <a:t>i</a:t>
            </a:r>
            <a:r>
              <a:rPr lang="en-IN" sz="2400" dirty="0"/>
              <a:t>=0;i&lt;</a:t>
            </a:r>
            <a:r>
              <a:rPr lang="en-IN" sz="2400" dirty="0" err="1"/>
              <a:t>array.length;i</a:t>
            </a:r>
            <a:r>
              <a:rPr lang="en-IN" sz="2400" dirty="0"/>
              <a:t>++){</a:t>
            </a:r>
          </a:p>
          <a:p>
            <a:r>
              <a:rPr lang="en-IN" sz="2400" dirty="0"/>
              <a:t>            array[</a:t>
            </a:r>
            <a:r>
              <a:rPr lang="en-IN" sz="2400" dirty="0" err="1"/>
              <a:t>i</a:t>
            </a:r>
            <a:r>
              <a:rPr lang="en-IN" sz="2400" dirty="0"/>
              <a:t>]=</a:t>
            </a:r>
            <a:r>
              <a:rPr lang="en-IN" sz="2400" dirty="0" err="1"/>
              <a:t>sc.nextInt</a:t>
            </a:r>
            <a:r>
              <a:rPr lang="en-IN" sz="2400" dirty="0"/>
              <a:t>();</a:t>
            </a:r>
          </a:p>
          <a:p>
            <a:r>
              <a:rPr lang="en-IN" sz="2400" dirty="0"/>
              <a:t>        }</a:t>
            </a:r>
          </a:p>
          <a:p>
            <a:r>
              <a:rPr lang="en-IN" sz="2400" dirty="0"/>
              <a:t>        </a:t>
            </a:r>
            <a:r>
              <a:rPr lang="en-IN" sz="2400" dirty="0" err="1"/>
              <a:t>Arrays.sort</a:t>
            </a:r>
            <a:r>
              <a:rPr lang="en-IN" sz="2400" dirty="0"/>
              <a:t>(array);</a:t>
            </a:r>
          </a:p>
          <a:p>
            <a:r>
              <a:rPr lang="en-IN" sz="2400" dirty="0"/>
              <a:t>        for (int i:array){</a:t>
            </a:r>
          </a:p>
          <a:p>
            <a:r>
              <a:rPr lang="en-IN" sz="2400" dirty="0"/>
              <a:t>            </a:t>
            </a:r>
            <a:r>
              <a:rPr lang="en-IN" sz="2400" dirty="0" err="1"/>
              <a:t>System.out.print</a:t>
            </a:r>
            <a:r>
              <a:rPr lang="en-IN" sz="2400" dirty="0"/>
              <a:t>(</a:t>
            </a:r>
            <a:r>
              <a:rPr lang="en-IN" sz="2400" dirty="0" err="1"/>
              <a:t>i</a:t>
            </a:r>
            <a:r>
              <a:rPr lang="en-IN" sz="2400" dirty="0"/>
              <a:t>+" ");</a:t>
            </a:r>
          </a:p>
          <a:p>
            <a:r>
              <a:rPr lang="en-IN" sz="2400" dirty="0"/>
              <a:t>        }</a:t>
            </a:r>
          </a:p>
          <a:p>
            <a:r>
              <a:rPr lang="en-IN" sz="2400" dirty="0"/>
              <a:t>    }</a:t>
            </a:r>
          </a:p>
          <a:p>
            <a:r>
              <a:rPr lang="en-IN" sz="2400" dirty="0"/>
              <a:t>}</a:t>
            </a:r>
          </a:p>
        </p:txBody>
      </p:sp>
    </p:spTree>
    <p:extLst>
      <p:ext uri="{BB962C8B-B14F-4D97-AF65-F5344CB8AC3E}">
        <p14:creationId xmlns:p14="http://schemas.microsoft.com/office/powerpoint/2010/main" val="429479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1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71" name="Google Shape;271;p1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72" name="Google Shape;272;p1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73" name="Google Shape;273;p16"/>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SORT BITONIC DLL</a:t>
            </a:r>
            <a:endParaRPr sz="2400" b="1" i="1">
              <a:solidFill>
                <a:schemeClr val="lt1"/>
              </a:solidFill>
              <a:latin typeface="Calibri"/>
              <a:ea typeface="Calibri"/>
              <a:cs typeface="Calibri"/>
              <a:sym typeface="Calibri"/>
            </a:endParaRPr>
          </a:p>
        </p:txBody>
      </p:sp>
      <p:sp>
        <p:nvSpPr>
          <p:cNvPr id="274" name="Google Shape;274;p16"/>
          <p:cNvSpPr txBox="1">
            <a:spLocks noGrp="1"/>
          </p:cNvSpPr>
          <p:nvPr>
            <p:ph type="body" idx="1"/>
          </p:nvPr>
        </p:nvSpPr>
        <p:spPr>
          <a:xfrm>
            <a:off x="404326" y="1504282"/>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4.How can you optimize the space complexity when sorting a bitonic doubly linked list?</a:t>
            </a:r>
            <a:endParaRPr/>
          </a:p>
          <a:p>
            <a:pPr marL="0" lvl="0" indent="0" algn="l" rtl="0">
              <a:lnSpc>
                <a:spcPct val="150000"/>
              </a:lnSpc>
              <a:spcBef>
                <a:spcPts val="1000"/>
              </a:spcBef>
              <a:spcAft>
                <a:spcPts val="0"/>
              </a:spcAft>
              <a:buClr>
                <a:schemeClr val="dk1"/>
              </a:buClr>
              <a:buSzPts val="2000"/>
              <a:buNone/>
            </a:pPr>
            <a:endParaRPr sz="2000">
              <a:latin typeface="Consolas"/>
              <a:ea typeface="Consolas"/>
              <a:cs typeface="Consolas"/>
              <a:sym typeface="Consolas"/>
            </a:endParaRPr>
          </a:p>
        </p:txBody>
      </p:sp>
      <p:sp>
        <p:nvSpPr>
          <p:cNvPr id="275" name="Google Shape;275;p16"/>
          <p:cNvSpPr txBox="1"/>
          <p:nvPr/>
        </p:nvSpPr>
        <p:spPr>
          <a:xfrm>
            <a:off x="1016843" y="2674878"/>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To optimize space complexity, you can use an iterative approach for reversing the second half of the list instead of a recursive one. This way, you can reduce the auxiliary space complexity from O(n) to O(1). Additionally, you can avoid creating new nodes during the merge step by rearranging the pointers of the existing nodes.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0" ma:contentTypeDescription="Create a new document." ma:contentTypeScope="" ma:versionID="a9a3695fab3b228a8a597e0bbbf84185">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1A8387-2E0B-4F3D-B7E5-263233D6A9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56EC3D5-62C3-439B-BA36-3E0A3609AB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640957-B40F-40C9-B5AB-225E630650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TotalTime>
  <Words>593</Words>
  <Application>Microsoft Office PowerPoint</Application>
  <PresentationFormat>Widescreen</PresentationFormat>
  <Paragraphs>38</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Consolas</vt:lpstr>
      <vt:lpstr>Calibri</vt:lpstr>
      <vt:lpstr>Arial</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1</cp:revision>
  <dcterms:created xsi:type="dcterms:W3CDTF">2023-09-23T03:11:08Z</dcterms:created>
  <dcterms:modified xsi:type="dcterms:W3CDTF">2024-05-01T15:14:06Z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