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2"/>
  </p:notesMasterIdLst>
  <p:sldIdLst>
    <p:sldId id="259" r:id="rId5"/>
    <p:sldId id="268" r:id="rId6"/>
    <p:sldId id="272" r:id="rId7"/>
    <p:sldId id="275" r:id="rId8"/>
    <p:sldId id="277" r:id="rId9"/>
    <p:sldId id="278" r:id="rId10"/>
    <p:sldId id="279" r:id="rId11"/>
  </p:sldIdLst>
  <p:sldSz cx="12192000" cy="6858000"/>
  <p:notesSz cx="6858000" cy="9144000"/>
  <p:embeddedFontLst>
    <p:embeddedFont>
      <p:font typeface="Consolas" panose="020B0609020204030204" pitchFamily="49"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iTYgUI2SYgHlagiBjzSZ89n1d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36CD9F-9AA2-4345-9B5D-F2654FFC8C0A}">
  <a:tblStyle styleId="{3236CD9F-9AA2-4345-9B5D-F2654FFC8C0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52" autoAdjust="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3" Type="http://schemas.openxmlformats.org/officeDocument/2006/relationships/customXml" Target="../customXml/item3.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notesMaster" Target="notesMasters/notesMaster1.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3.fntdata"/><Relationship Id="rId10" Type="http://schemas.openxmlformats.org/officeDocument/2006/relationships/slide" Target="slides/slide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43" Type="http://customschemas.google.com/relationships/presentationmetadata" Target="metadata"/><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am Shaju" userId="S::gautam.shaju2021@vitstudent.ac.in::f06213b5-19dc-4204-a136-51a2cf23cdb2" providerId="AD" clId="Web-{647E2833-99B8-4D39-A0CC-9763D6674BB3}"/>
    <pc:docChg chg="modSld">
      <pc:chgData name="Gautam Shaju" userId="S::gautam.shaju2021@vitstudent.ac.in::f06213b5-19dc-4204-a136-51a2cf23cdb2" providerId="AD" clId="Web-{647E2833-99B8-4D39-A0CC-9763D6674BB3}" dt="2024-02-03T04:41:44.462" v="1"/>
      <pc:docMkLst>
        <pc:docMk/>
      </pc:docMkLst>
      <pc:sldChg chg="modSp">
        <pc:chgData name="Gautam Shaju" userId="S::gautam.shaju2021@vitstudent.ac.in::f06213b5-19dc-4204-a136-51a2cf23cdb2" providerId="AD" clId="Web-{647E2833-99B8-4D39-A0CC-9763D6674BB3}" dt="2024-02-03T04:41:44.462" v="1"/>
        <pc:sldMkLst>
          <pc:docMk/>
          <pc:sldMk cId="0" sldId="273"/>
        </pc:sldMkLst>
        <pc:graphicFrameChg chg="mod modGraphic">
          <ac:chgData name="Gautam Shaju" userId="S::gautam.shaju2021@vitstudent.ac.in::f06213b5-19dc-4204-a136-51a2cf23cdb2" providerId="AD" clId="Web-{647E2833-99B8-4D39-A0CC-9763D6674BB3}" dt="2024-02-03T04:41:44.462" v="1"/>
          <ac:graphicFrameMkLst>
            <pc:docMk/>
            <pc:sldMk cId="0" sldId="273"/>
            <ac:graphicFrameMk id="271" creationId="{00000000-0000-0000-0000-000000000000}"/>
          </ac:graphicFrameMkLst>
        </pc:graphicFrameChg>
      </pc:sldChg>
    </pc:docChg>
  </pc:docChgLst>
  <pc:docChgLst>
    <pc:chgData name="Aastha Kumar" userId="f94225b3-263d-47de-91f3-c17c89a7eef3" providerId="ADAL" clId="{449030C4-4AE7-4BA1-9E6C-CC284C369224}"/>
    <pc:docChg chg="custSel delSld modSld">
      <pc:chgData name="Aastha Kumar" userId="f94225b3-263d-47de-91f3-c17c89a7eef3" providerId="ADAL" clId="{449030C4-4AE7-4BA1-9E6C-CC284C369224}" dt="2024-02-10T03:41:56.621" v="47"/>
      <pc:docMkLst>
        <pc:docMk/>
      </pc:docMkLst>
      <pc:sldChg chg="addSp modSp mod modAnim">
        <pc:chgData name="Aastha Kumar" userId="f94225b3-263d-47de-91f3-c17c89a7eef3" providerId="ADAL" clId="{449030C4-4AE7-4BA1-9E6C-CC284C369224}" dt="2024-02-09T09:39:37.678" v="31"/>
        <pc:sldMkLst>
          <pc:docMk/>
          <pc:sldMk cId="0" sldId="268"/>
        </pc:sldMkLst>
        <pc:spChg chg="mod">
          <ac:chgData name="Aastha Kumar" userId="f94225b3-263d-47de-91f3-c17c89a7eef3" providerId="ADAL" clId="{449030C4-4AE7-4BA1-9E6C-CC284C369224}" dt="2024-02-09T09:38:57.761" v="28" actId="1076"/>
          <ac:spMkLst>
            <pc:docMk/>
            <pc:sldMk cId="0" sldId="268"/>
            <ac:spMk id="216" creationId="{00000000-0000-0000-0000-000000000000}"/>
          </ac:spMkLst>
        </pc:spChg>
        <pc:spChg chg="add mod">
          <ac:chgData name="Aastha Kumar" userId="f94225b3-263d-47de-91f3-c17c89a7eef3" providerId="ADAL" clId="{449030C4-4AE7-4BA1-9E6C-CC284C369224}" dt="2024-02-09T09:39:37.678" v="31"/>
          <ac:spMkLst>
            <pc:docMk/>
            <pc:sldMk cId="0" sldId="268"/>
            <ac:spMk id="280" creationId="{00000000-0000-0000-0000-000000000000}"/>
          </ac:spMkLst>
        </pc:spChg>
      </pc:sldChg>
      <pc:sldChg chg="del">
        <pc:chgData name="Aastha Kumar" userId="f94225b3-263d-47de-91f3-c17c89a7eef3" providerId="ADAL" clId="{449030C4-4AE7-4BA1-9E6C-CC284C369224}" dt="2024-02-09T09:37:59.479" v="14" actId="47"/>
        <pc:sldMkLst>
          <pc:docMk/>
          <pc:sldMk cId="0" sldId="269"/>
        </pc:sldMkLst>
      </pc:sldChg>
      <pc:sldChg chg="del">
        <pc:chgData name="Aastha Kumar" userId="f94225b3-263d-47de-91f3-c17c89a7eef3" providerId="ADAL" clId="{449030C4-4AE7-4BA1-9E6C-CC284C369224}" dt="2024-02-09T09:38:00.495" v="15" actId="47"/>
        <pc:sldMkLst>
          <pc:docMk/>
          <pc:sldMk cId="0" sldId="270"/>
        </pc:sldMkLst>
      </pc:sldChg>
      <pc:sldChg chg="del">
        <pc:chgData name="Aastha Kumar" userId="f94225b3-263d-47de-91f3-c17c89a7eef3" providerId="ADAL" clId="{449030C4-4AE7-4BA1-9E6C-CC284C369224}" dt="2024-02-09T09:38:03.240" v="16" actId="47"/>
        <pc:sldMkLst>
          <pc:docMk/>
          <pc:sldMk cId="0" sldId="271"/>
        </pc:sldMkLst>
      </pc:sldChg>
      <pc:sldChg chg="addSp delSp modSp mod delAnim">
        <pc:chgData name="Aastha Kumar" userId="f94225b3-263d-47de-91f3-c17c89a7eef3" providerId="ADAL" clId="{449030C4-4AE7-4BA1-9E6C-CC284C369224}" dt="2024-02-10T03:41:56.621" v="47"/>
        <pc:sldMkLst>
          <pc:docMk/>
          <pc:sldMk cId="0" sldId="272"/>
        </pc:sldMkLst>
        <pc:spChg chg="add mod">
          <ac:chgData name="Aastha Kumar" userId="f94225b3-263d-47de-91f3-c17c89a7eef3" providerId="ADAL" clId="{449030C4-4AE7-4BA1-9E6C-CC284C369224}" dt="2024-02-10T03:41:56.621" v="47"/>
          <ac:spMkLst>
            <pc:docMk/>
            <pc:sldMk cId="0" sldId="272"/>
            <ac:spMk id="3" creationId="{BED6BDE0-B7E1-1E89-DF32-7469F77895BD}"/>
          </ac:spMkLst>
        </pc:spChg>
        <pc:spChg chg="del">
          <ac:chgData name="Aastha Kumar" userId="f94225b3-263d-47de-91f3-c17c89a7eef3" providerId="ADAL" clId="{449030C4-4AE7-4BA1-9E6C-CC284C369224}" dt="2024-02-09T09:36:56.212" v="0" actId="478"/>
          <ac:spMkLst>
            <pc:docMk/>
            <pc:sldMk cId="0" sldId="272"/>
            <ac:spMk id="259" creationId="{00000000-0000-0000-0000-000000000000}"/>
          </ac:spMkLst>
        </pc:spChg>
        <pc:graphicFrameChg chg="del">
          <ac:chgData name="Aastha Kumar" userId="f94225b3-263d-47de-91f3-c17c89a7eef3" providerId="ADAL" clId="{449030C4-4AE7-4BA1-9E6C-CC284C369224}" dt="2024-02-09T09:36:56.212" v="0" actId="478"/>
          <ac:graphicFrameMkLst>
            <pc:docMk/>
            <pc:sldMk cId="0" sldId="272"/>
            <ac:graphicFrameMk id="260" creationId="{00000000-0000-0000-0000-000000000000}"/>
          </ac:graphicFrameMkLst>
        </pc:graphicFrameChg>
        <pc:picChg chg="del">
          <ac:chgData name="Aastha Kumar" userId="f94225b3-263d-47de-91f3-c17c89a7eef3" providerId="ADAL" clId="{449030C4-4AE7-4BA1-9E6C-CC284C369224}" dt="2024-02-09T09:36:56.212" v="0" actId="478"/>
          <ac:picMkLst>
            <pc:docMk/>
            <pc:sldMk cId="0" sldId="272"/>
            <ac:picMk id="257" creationId="{00000000-0000-0000-0000-000000000000}"/>
          </ac:picMkLst>
        </pc:picChg>
      </pc:sldChg>
      <pc:sldChg chg="del">
        <pc:chgData name="Aastha Kumar" userId="f94225b3-263d-47de-91f3-c17c89a7eef3" providerId="ADAL" clId="{449030C4-4AE7-4BA1-9E6C-CC284C369224}" dt="2024-02-09T09:37:24.712" v="13" actId="47"/>
        <pc:sldMkLst>
          <pc:docMk/>
          <pc:sldMk cId="0" sldId="273"/>
        </pc:sldMkLst>
      </pc:sldChg>
      <pc:sldChg chg="delSp del mod delAnim">
        <pc:chgData name="Aastha Kumar" userId="f94225b3-263d-47de-91f3-c17c89a7eef3" providerId="ADAL" clId="{449030C4-4AE7-4BA1-9E6C-CC284C369224}" dt="2024-02-09T09:39:09.481" v="29" actId="47"/>
        <pc:sldMkLst>
          <pc:docMk/>
          <pc:sldMk cId="0" sldId="274"/>
        </pc:sldMkLst>
        <pc:spChg chg="del">
          <ac:chgData name="Aastha Kumar" userId="f94225b3-263d-47de-91f3-c17c89a7eef3" providerId="ADAL" clId="{449030C4-4AE7-4BA1-9E6C-CC284C369224}" dt="2024-02-09T09:38:17.937" v="17" actId="21"/>
          <ac:spMkLst>
            <pc:docMk/>
            <pc:sldMk cId="0" sldId="274"/>
            <ac:spMk id="280" creationId="{00000000-0000-0000-0000-000000000000}"/>
          </ac:spMkLst>
        </pc:spChg>
      </pc:sldChg>
      <pc:sldChg chg="modSp del mod">
        <pc:chgData name="Aastha Kumar" userId="f94225b3-263d-47de-91f3-c17c89a7eef3" providerId="ADAL" clId="{449030C4-4AE7-4BA1-9E6C-CC284C369224}" dt="2024-02-09T09:39:41.826" v="32" actId="47"/>
        <pc:sldMkLst>
          <pc:docMk/>
          <pc:sldMk cId="0" sldId="276"/>
        </pc:sldMkLst>
        <pc:spChg chg="mod">
          <ac:chgData name="Aastha Kumar" userId="f94225b3-263d-47de-91f3-c17c89a7eef3" providerId="ADAL" clId="{449030C4-4AE7-4BA1-9E6C-CC284C369224}" dt="2024-02-09T09:39:31.891" v="30" actId="21"/>
          <ac:spMkLst>
            <pc:docMk/>
            <pc:sldMk cId="0" sldId="276"/>
            <ac:spMk id="300" creationId="{00000000-0000-0000-0000-000000000000}"/>
          </ac:spMkLst>
        </pc:spChg>
      </pc:sldChg>
    </pc:docChg>
  </pc:docChgLst>
  <pc:docChgLst>
    <pc:chgData name="Aastha Kumar" userId="f94225b3-263d-47de-91f3-c17c89a7eef3" providerId="ADAL" clId="{B7F7764B-B485-4203-B836-8971ABD786DB}"/>
    <pc:docChg chg="undo custSel modSld">
      <pc:chgData name="Aastha Kumar" userId="f94225b3-263d-47de-91f3-c17c89a7eef3" providerId="ADAL" clId="{B7F7764B-B485-4203-B836-8971ABD786DB}" dt="2024-05-06T11:37:11.950" v="59" actId="20577"/>
      <pc:docMkLst>
        <pc:docMk/>
      </pc:docMkLst>
      <pc:sldChg chg="modSp mod">
        <pc:chgData name="Aastha Kumar" userId="f94225b3-263d-47de-91f3-c17c89a7eef3" providerId="ADAL" clId="{B7F7764B-B485-4203-B836-8971ABD786DB}" dt="2024-05-06T11:37:11.950" v="59" actId="20577"/>
        <pc:sldMkLst>
          <pc:docMk/>
          <pc:sldMk cId="0" sldId="272"/>
        </pc:sldMkLst>
        <pc:spChg chg="mod">
          <ac:chgData name="Aastha Kumar" userId="f94225b3-263d-47de-91f3-c17c89a7eef3" providerId="ADAL" clId="{B7F7764B-B485-4203-B836-8971ABD786DB}" dt="2024-05-06T11:37:11.950" v="59" actId="20577"/>
          <ac:spMkLst>
            <pc:docMk/>
            <pc:sldMk cId="0" sldId="272"/>
            <ac:spMk id="3" creationId="{BED6BDE0-B7E1-1E89-DF32-7469F77895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Minimum Element: 1</a:t>
            </a:r>
            <a:endParaRPr/>
          </a:p>
          <a:p>
            <a:pPr marL="0" lvl="0" indent="0" algn="l" rtl="0">
              <a:spcBef>
                <a:spcPts val="0"/>
              </a:spcBef>
              <a:spcAft>
                <a:spcPts val="0"/>
              </a:spcAft>
              <a:buNone/>
            </a:pPr>
            <a:r>
              <a:rPr lang="en-IN"/>
              <a:t>Top Element: 7</a:t>
            </a:r>
            <a:endParaRPr/>
          </a:p>
          <a:p>
            <a:pPr marL="0" lvl="0" indent="0" algn="l" rtl="0">
              <a:spcBef>
                <a:spcPts val="0"/>
              </a:spcBef>
              <a:spcAft>
                <a:spcPts val="0"/>
              </a:spcAft>
              <a:buNone/>
            </a:pPr>
            <a:r>
              <a:rPr lang="en-IN"/>
              <a:t>After Pop New Minimum Element: 2</a:t>
            </a:r>
            <a:endParaRPr/>
          </a:p>
        </p:txBody>
      </p:sp>
      <p:sp>
        <p:nvSpPr>
          <p:cNvPr id="253" name="Google Shape;25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6"/>
          <p:cNvSpPr>
            <a:spLocks noGrp="1"/>
          </p:cNvSpPr>
          <p:nvPr>
            <p:ph type="pic" idx="2"/>
          </p:nvPr>
        </p:nvSpPr>
        <p:spPr>
          <a:xfrm>
            <a:off x="5183188" y="987425"/>
            <a:ext cx="6172200" cy="4873625"/>
          </a:xfrm>
          <a:prstGeom prst="rect">
            <a:avLst/>
          </a:prstGeom>
          <a:noFill/>
          <a:ln>
            <a:noFill/>
          </a:ln>
        </p:spPr>
      </p:sp>
      <p:sp>
        <p:nvSpPr>
          <p:cNvPr id="72" name="Google Shape;72;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15" name="Google Shape;115;p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16" name="Google Shape;116;p4"/>
          <p:cNvSpPr/>
          <p:nvPr/>
        </p:nvSpPr>
        <p:spPr>
          <a:xfrm>
            <a:off x="3928188" y="294858"/>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0" u="none" strike="noStrike" cap="none">
                <a:solidFill>
                  <a:schemeClr val="lt1"/>
                </a:solidFill>
                <a:latin typeface="Consolas"/>
                <a:ea typeface="Consolas"/>
                <a:cs typeface="Consolas"/>
                <a:sym typeface="Consolas"/>
              </a:rPr>
              <a:t>MINIMUM STACK</a:t>
            </a:r>
            <a:endParaRPr/>
          </a:p>
        </p:txBody>
      </p:sp>
      <p:sp>
        <p:nvSpPr>
          <p:cNvPr id="117" name="Google Shape;117;p4"/>
          <p:cNvSpPr txBox="1"/>
          <p:nvPr/>
        </p:nvSpPr>
        <p:spPr>
          <a:xfrm>
            <a:off x="243840" y="1175138"/>
            <a:ext cx="11704320" cy="1248877"/>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chemeClr val="dk1"/>
              </a:buClr>
              <a:buSzPts val="1800"/>
            </a:pPr>
            <a:r>
              <a:rPr lang="en-IN" sz="1800" b="0" i="0" u="none" strike="noStrike" cap="none" dirty="0">
                <a:solidFill>
                  <a:schemeClr val="dk1"/>
                </a:solidFill>
                <a:latin typeface="Consolas"/>
                <a:ea typeface="Consolas"/>
                <a:cs typeface="Consolas"/>
                <a:sym typeface="Consolas"/>
              </a:rPr>
              <a:t>A stack is a type of data structure where items are added and removed from the top of the </a:t>
            </a:r>
            <a:r>
              <a:rPr lang="en-IN" sz="1800" dirty="0">
                <a:solidFill>
                  <a:schemeClr val="dk1"/>
                </a:solidFill>
                <a:latin typeface="Consolas"/>
                <a:ea typeface="Consolas"/>
                <a:cs typeface="Consolas"/>
                <a:sym typeface="Consolas"/>
              </a:rPr>
              <a:t>st</a:t>
            </a:r>
            <a:r>
              <a:rPr lang="en-IN" sz="1800" b="0" i="0" u="none" strike="noStrike" cap="none" dirty="0">
                <a:solidFill>
                  <a:schemeClr val="dk1"/>
                </a:solidFill>
                <a:latin typeface="Consolas"/>
                <a:ea typeface="Consolas"/>
                <a:cs typeface="Consolas"/>
                <a:sym typeface="Consolas"/>
              </a:rPr>
              <a:t>ack according to the Last-In-First-Out (LIFO) principle. Minimum Stack problem uses – push(), pop(), top(), </a:t>
            </a:r>
            <a:r>
              <a:rPr lang="en-IN" sz="1800" b="0" i="0" u="none" strike="noStrike" cap="none" dirty="0" err="1">
                <a:solidFill>
                  <a:schemeClr val="dk1"/>
                </a:solidFill>
                <a:latin typeface="Consolas"/>
                <a:ea typeface="Consolas"/>
                <a:cs typeface="Consolas"/>
                <a:sym typeface="Consolas"/>
              </a:rPr>
              <a:t>getMin</a:t>
            </a:r>
            <a:r>
              <a:rPr lang="en-IN" sz="1800" b="0" i="0" u="none" strike="noStrike" cap="none" dirty="0">
                <a:solidFill>
                  <a:schemeClr val="dk1"/>
                </a:solidFill>
                <a:latin typeface="Consolas"/>
                <a:ea typeface="Consolas"/>
                <a:cs typeface="Consolas"/>
                <a:sym typeface="Consolas"/>
              </a:rPr>
              <a:t>()</a:t>
            </a:r>
            <a:endParaRPr dirty="0"/>
          </a:p>
        </p:txBody>
      </p:sp>
      <p:sp>
        <p:nvSpPr>
          <p:cNvPr id="181" name="Google Shape;181;p10"/>
          <p:cNvSpPr txBox="1"/>
          <p:nvPr/>
        </p:nvSpPr>
        <p:spPr>
          <a:xfrm>
            <a:off x="243840" y="2672402"/>
            <a:ext cx="5602605" cy="291143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Calibri"/>
              <a:buAutoNum type="arabicPeriod"/>
            </a:pPr>
            <a:r>
              <a:rPr lang="en-IN" sz="1600" dirty="0">
                <a:solidFill>
                  <a:schemeClr val="dk1"/>
                </a:solidFill>
                <a:latin typeface="Consolas"/>
                <a:ea typeface="Consolas"/>
                <a:cs typeface="Consolas"/>
                <a:sym typeface="Consolas"/>
              </a:rPr>
              <a:t>Initialize two stacks: a main stack to store elements and a minimum stack to track the minimum elements.</a:t>
            </a:r>
            <a:endParaRPr lang="en-IN" dirty="0">
              <a:ea typeface="Consolas"/>
            </a:endParaRPr>
          </a:p>
          <a:p>
            <a:pPr marL="342900" marR="0" lvl="0" indent="-342900" algn="l" rtl="0">
              <a:spcBef>
                <a:spcPts val="0"/>
              </a:spcBef>
              <a:spcAft>
                <a:spcPts val="0"/>
              </a:spcAft>
              <a:buClr>
                <a:schemeClr val="dk1"/>
              </a:buClr>
              <a:buSzPts val="1600"/>
              <a:buFont typeface="Calibri"/>
              <a:buAutoNum type="arabicPeriod"/>
            </a:pPr>
            <a:r>
              <a:rPr lang="en-IN" sz="1600" dirty="0">
                <a:solidFill>
                  <a:schemeClr val="dk1"/>
                </a:solidFill>
                <a:latin typeface="Consolas"/>
                <a:ea typeface="Consolas"/>
                <a:cs typeface="Consolas"/>
                <a:sym typeface="Consolas"/>
              </a:rPr>
              <a:t>Push the new element onto the main stack.</a:t>
            </a:r>
            <a:endParaRPr dirty="0"/>
          </a:p>
          <a:p>
            <a:pPr marL="342900" marR="0" lvl="0" indent="-342900" algn="l" rtl="0">
              <a:spcBef>
                <a:spcPts val="1000"/>
              </a:spcBef>
              <a:spcAft>
                <a:spcPts val="0"/>
              </a:spcAft>
              <a:buClr>
                <a:schemeClr val="dk1"/>
              </a:buClr>
              <a:buSzPts val="1600"/>
              <a:buFont typeface="Calibri"/>
              <a:buAutoNum type="arabicPeriod" startAt="3"/>
            </a:pPr>
            <a:r>
              <a:rPr lang="en-IN" sz="1600" dirty="0">
                <a:solidFill>
                  <a:schemeClr val="dk1"/>
                </a:solidFill>
                <a:latin typeface="Consolas"/>
                <a:ea typeface="Consolas"/>
                <a:cs typeface="Consolas"/>
                <a:sym typeface="Consolas"/>
              </a:rPr>
              <a:t>Compare the new element with the top element of the minimum stack:</a:t>
            </a:r>
            <a:endParaRPr dirty="0"/>
          </a:p>
          <a:p>
            <a:pPr marL="342900" marR="0" lvl="0" indent="-342900" algn="l" rtl="0">
              <a:spcBef>
                <a:spcPts val="1000"/>
              </a:spcBef>
              <a:spcAft>
                <a:spcPts val="0"/>
              </a:spcAft>
              <a:buClr>
                <a:schemeClr val="dk1"/>
              </a:buClr>
              <a:buSzPts val="1600"/>
              <a:buFont typeface="Calibri"/>
              <a:buAutoNum type="arabicPeriod" startAt="3"/>
            </a:pPr>
            <a:r>
              <a:rPr lang="en-IN" sz="1600" dirty="0">
                <a:solidFill>
                  <a:schemeClr val="dk1"/>
                </a:solidFill>
                <a:latin typeface="Consolas"/>
                <a:ea typeface="Consolas"/>
                <a:cs typeface="Consolas"/>
                <a:sym typeface="Consolas"/>
              </a:rPr>
              <a:t>If the new element is smaller or equal, push it onto the minimum stack.</a:t>
            </a:r>
            <a:endParaRPr dirty="0"/>
          </a:p>
          <a:p>
            <a:pPr marL="342900" marR="0" lvl="0" indent="-342900" algn="l" rtl="0">
              <a:spcBef>
                <a:spcPts val="1000"/>
              </a:spcBef>
              <a:spcAft>
                <a:spcPts val="0"/>
              </a:spcAft>
              <a:buClr>
                <a:schemeClr val="dk1"/>
              </a:buClr>
              <a:buSzPts val="1600"/>
              <a:buFont typeface="Calibri"/>
              <a:buAutoNum type="arabicPeriod" startAt="3"/>
            </a:pPr>
            <a:r>
              <a:rPr lang="en-IN" sz="1600" dirty="0">
                <a:solidFill>
                  <a:schemeClr val="dk1"/>
                </a:solidFill>
                <a:latin typeface="Consolas"/>
                <a:ea typeface="Consolas"/>
                <a:cs typeface="Consolas"/>
                <a:sym typeface="Consolas"/>
              </a:rPr>
              <a:t>Otherwise, push the current top element of the minimum stack onto itself.</a:t>
            </a:r>
          </a:p>
          <a:p>
            <a:pPr marL="342900" marR="0" lvl="0" indent="-342900" algn="l" rtl="0">
              <a:spcBef>
                <a:spcPts val="1000"/>
              </a:spcBef>
              <a:spcAft>
                <a:spcPts val="0"/>
              </a:spcAft>
              <a:buClr>
                <a:schemeClr val="dk1"/>
              </a:buClr>
              <a:buSzPts val="1600"/>
              <a:buFont typeface="Calibri"/>
              <a:buAutoNum type="arabicPeriod" startAt="3"/>
            </a:pPr>
            <a:r>
              <a:rPr lang="en-US" sz="1600" dirty="0">
                <a:solidFill>
                  <a:schemeClr val="dk1"/>
                </a:solidFill>
                <a:latin typeface="Consolas"/>
                <a:ea typeface="Consolas"/>
                <a:cs typeface="Consolas"/>
                <a:sym typeface="Consolas"/>
              </a:rPr>
              <a:t>Pop the top element from both the main stack and the minimum stack.</a:t>
            </a:r>
            <a:endParaRPr lang="en-US" sz="1600" dirty="0">
              <a:solidFill>
                <a:schemeClr val="dk1"/>
              </a:solidFill>
              <a:latin typeface="Consolas"/>
              <a:ea typeface="Consolas"/>
              <a:cs typeface="Consolas"/>
            </a:endParaRPr>
          </a:p>
          <a:p>
            <a:pPr marL="342900" marR="0" lvl="0" indent="-342900" algn="l" rtl="0">
              <a:spcBef>
                <a:spcPts val="1000"/>
              </a:spcBef>
              <a:spcAft>
                <a:spcPts val="0"/>
              </a:spcAft>
              <a:buClr>
                <a:schemeClr val="dk1"/>
              </a:buClr>
              <a:buSzPts val="1600"/>
              <a:buFont typeface="Calibri"/>
              <a:buAutoNum type="arabicPeriod" startAt="3"/>
            </a:pPr>
            <a:r>
              <a:rPr lang="en-US" sz="1600" dirty="0">
                <a:solidFill>
                  <a:schemeClr val="dk1"/>
                </a:solidFill>
                <a:latin typeface="Consolas"/>
                <a:ea typeface="Consolas"/>
                <a:cs typeface="Consolas"/>
                <a:sym typeface="Consolas"/>
              </a:rPr>
              <a:t>To retrieve the minimum element, simply peek at the top of the minimum stack.</a:t>
            </a:r>
            <a:endParaRPr lang="en-US" sz="1600" dirty="0">
              <a:solidFill>
                <a:schemeClr val="dk1"/>
              </a:solidFill>
              <a:latin typeface="Consolas"/>
              <a:ea typeface="Consolas"/>
              <a:cs typeface="Consolas"/>
            </a:endParaRPr>
          </a:p>
        </p:txBody>
      </p:sp>
      <p:sp>
        <p:nvSpPr>
          <p:cNvPr id="205" name="Google Shape;205;p12"/>
          <p:cNvSpPr txBox="1"/>
          <p:nvPr/>
        </p:nvSpPr>
        <p:spPr>
          <a:xfrm>
            <a:off x="6004560" y="2672402"/>
            <a:ext cx="6851076" cy="420111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Initialize </a:t>
            </a:r>
            <a:r>
              <a:rPr lang="en-IN" sz="1600" dirty="0" err="1">
                <a:solidFill>
                  <a:schemeClr val="dk1"/>
                </a:solidFill>
                <a:latin typeface="Consolas"/>
                <a:ea typeface="Consolas"/>
                <a:cs typeface="Consolas"/>
                <a:sym typeface="Consolas"/>
              </a:rPr>
              <a:t>mainStack</a:t>
            </a:r>
            <a:r>
              <a:rPr lang="en-IN" sz="1600" dirty="0">
                <a:solidFill>
                  <a:schemeClr val="dk1"/>
                </a:solidFill>
                <a:latin typeface="Consolas"/>
                <a:ea typeface="Consolas"/>
                <a:cs typeface="Consolas"/>
                <a:sym typeface="Consolas"/>
              </a:rPr>
              <a:t> and </a:t>
            </a:r>
            <a:r>
              <a:rPr lang="en-IN" sz="1600" dirty="0" err="1">
                <a:solidFill>
                  <a:schemeClr val="dk1"/>
                </a:solidFill>
                <a:latin typeface="Consolas"/>
                <a:ea typeface="Consolas"/>
                <a:cs typeface="Consolas"/>
                <a:sym typeface="Consolas"/>
              </a:rPr>
              <a:t>minStack</a:t>
            </a:r>
            <a:endParaRPr sz="1600" dirty="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Push(element):</a:t>
            </a:r>
            <a:endParaRPr sz="1200" dirty="0"/>
          </a:p>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    Push element onto </a:t>
            </a:r>
            <a:r>
              <a:rPr lang="en-IN" sz="1600" dirty="0" err="1">
                <a:solidFill>
                  <a:schemeClr val="dk1"/>
                </a:solidFill>
                <a:latin typeface="Consolas"/>
                <a:ea typeface="Consolas"/>
                <a:cs typeface="Consolas"/>
                <a:sym typeface="Consolas"/>
              </a:rPr>
              <a:t>mainStack</a:t>
            </a:r>
            <a:endParaRPr sz="1600" dirty="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    If </a:t>
            </a:r>
            <a:r>
              <a:rPr lang="en-IN" sz="1600" dirty="0" err="1">
                <a:solidFill>
                  <a:schemeClr val="dk1"/>
                </a:solidFill>
                <a:latin typeface="Consolas"/>
                <a:ea typeface="Consolas"/>
                <a:cs typeface="Consolas"/>
                <a:sym typeface="Consolas"/>
              </a:rPr>
              <a:t>minStack</a:t>
            </a:r>
            <a:r>
              <a:rPr lang="en-IN" sz="1600" dirty="0">
                <a:solidFill>
                  <a:schemeClr val="dk1"/>
                </a:solidFill>
                <a:latin typeface="Consolas"/>
                <a:ea typeface="Consolas"/>
                <a:cs typeface="Consolas"/>
                <a:sym typeface="Consolas"/>
              </a:rPr>
              <a:t> is empty OR element &lt;= top(</a:t>
            </a:r>
            <a:r>
              <a:rPr lang="en-IN" sz="1600" dirty="0" err="1">
                <a:solidFill>
                  <a:schemeClr val="dk1"/>
                </a:solidFill>
                <a:latin typeface="Consolas"/>
                <a:ea typeface="Consolas"/>
                <a:cs typeface="Consolas"/>
                <a:sym typeface="Consolas"/>
              </a:rPr>
              <a:t>minStack</a:t>
            </a:r>
            <a:r>
              <a:rPr lang="en-IN" sz="1600" dirty="0">
                <a:solidFill>
                  <a:schemeClr val="dk1"/>
                </a:solidFill>
                <a:latin typeface="Consolas"/>
                <a:ea typeface="Consolas"/>
                <a:cs typeface="Consolas"/>
                <a:sym typeface="Consolas"/>
              </a:rPr>
              <a:t>):</a:t>
            </a:r>
            <a:endParaRPr sz="1200" dirty="0"/>
          </a:p>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        Push element onto </a:t>
            </a:r>
            <a:r>
              <a:rPr lang="en-IN" sz="1600" dirty="0" err="1">
                <a:solidFill>
                  <a:schemeClr val="dk1"/>
                </a:solidFill>
                <a:latin typeface="Consolas"/>
                <a:ea typeface="Consolas"/>
                <a:cs typeface="Consolas"/>
                <a:sym typeface="Consolas"/>
              </a:rPr>
              <a:t>minStack</a:t>
            </a:r>
            <a:endParaRPr sz="1600" dirty="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Pop():</a:t>
            </a:r>
            <a:endParaRPr sz="1200" dirty="0"/>
          </a:p>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    If top(</a:t>
            </a:r>
            <a:r>
              <a:rPr lang="en-IN" sz="1600" dirty="0" err="1">
                <a:solidFill>
                  <a:schemeClr val="dk1"/>
                </a:solidFill>
                <a:latin typeface="Consolas"/>
                <a:ea typeface="Consolas"/>
                <a:cs typeface="Consolas"/>
                <a:sym typeface="Consolas"/>
              </a:rPr>
              <a:t>mainStack</a:t>
            </a:r>
            <a:r>
              <a:rPr lang="en-IN" sz="1600" dirty="0">
                <a:solidFill>
                  <a:schemeClr val="dk1"/>
                </a:solidFill>
                <a:latin typeface="Consolas"/>
                <a:ea typeface="Consolas"/>
                <a:cs typeface="Consolas"/>
                <a:sym typeface="Consolas"/>
              </a:rPr>
              <a:t>) == top(</a:t>
            </a:r>
            <a:r>
              <a:rPr lang="en-IN" sz="1600" dirty="0" err="1">
                <a:solidFill>
                  <a:schemeClr val="dk1"/>
                </a:solidFill>
                <a:latin typeface="Consolas"/>
                <a:ea typeface="Consolas"/>
                <a:cs typeface="Consolas"/>
                <a:sym typeface="Consolas"/>
              </a:rPr>
              <a:t>minStack</a:t>
            </a:r>
            <a:r>
              <a:rPr lang="en-IN" sz="1600" dirty="0">
                <a:solidFill>
                  <a:schemeClr val="dk1"/>
                </a:solidFill>
                <a:latin typeface="Consolas"/>
                <a:ea typeface="Consolas"/>
                <a:cs typeface="Consolas"/>
                <a:sym typeface="Consolas"/>
              </a:rPr>
              <a:t>):</a:t>
            </a:r>
            <a:endParaRPr sz="1200" dirty="0"/>
          </a:p>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        Pop from </a:t>
            </a:r>
            <a:r>
              <a:rPr lang="en-IN" sz="1600" dirty="0" err="1">
                <a:solidFill>
                  <a:schemeClr val="dk1"/>
                </a:solidFill>
                <a:latin typeface="Consolas"/>
                <a:ea typeface="Consolas"/>
                <a:cs typeface="Consolas"/>
                <a:sym typeface="Consolas"/>
              </a:rPr>
              <a:t>minStack</a:t>
            </a:r>
            <a:endParaRPr sz="1600" dirty="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    Pop from </a:t>
            </a:r>
            <a:r>
              <a:rPr lang="en-IN" sz="1600" dirty="0" err="1">
                <a:solidFill>
                  <a:schemeClr val="dk1"/>
                </a:solidFill>
                <a:latin typeface="Consolas"/>
                <a:ea typeface="Consolas"/>
                <a:cs typeface="Consolas"/>
                <a:sym typeface="Consolas"/>
              </a:rPr>
              <a:t>mainStack</a:t>
            </a:r>
            <a:endParaRPr sz="1600" dirty="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IN" sz="1600" dirty="0" err="1">
                <a:solidFill>
                  <a:schemeClr val="dk1"/>
                </a:solidFill>
                <a:latin typeface="Consolas"/>
                <a:ea typeface="Consolas"/>
                <a:cs typeface="Consolas"/>
                <a:sym typeface="Consolas"/>
              </a:rPr>
              <a:t>GetMin</a:t>
            </a:r>
            <a:r>
              <a:rPr lang="en-IN" sz="1600" dirty="0">
                <a:solidFill>
                  <a:schemeClr val="dk1"/>
                </a:solidFill>
                <a:latin typeface="Consolas"/>
                <a:ea typeface="Consolas"/>
                <a:cs typeface="Consolas"/>
                <a:sym typeface="Consolas"/>
              </a:rPr>
              <a:t>():</a:t>
            </a:r>
            <a:endParaRPr sz="1200" dirty="0"/>
          </a:p>
          <a:p>
            <a:pPr marL="0" marR="0" lvl="0" indent="0" algn="l" rtl="0">
              <a:lnSpc>
                <a:spcPct val="150000"/>
              </a:lnSpc>
              <a:spcBef>
                <a:spcPts val="0"/>
              </a:spcBef>
              <a:spcAft>
                <a:spcPts val="0"/>
              </a:spcAft>
              <a:buNone/>
            </a:pPr>
            <a:r>
              <a:rPr lang="en-IN" sz="1600" dirty="0">
                <a:solidFill>
                  <a:schemeClr val="dk1"/>
                </a:solidFill>
                <a:latin typeface="Consolas"/>
                <a:ea typeface="Consolas"/>
                <a:cs typeface="Consolas"/>
                <a:sym typeface="Consolas"/>
              </a:rPr>
              <a:t>    Return top(</a:t>
            </a:r>
            <a:r>
              <a:rPr lang="en-IN" sz="1600" dirty="0" err="1">
                <a:solidFill>
                  <a:schemeClr val="dk1"/>
                </a:solidFill>
                <a:latin typeface="Consolas"/>
                <a:ea typeface="Consolas"/>
                <a:cs typeface="Consolas"/>
                <a:sym typeface="Consolas"/>
              </a:rPr>
              <a:t>minStack</a:t>
            </a:r>
            <a:r>
              <a:rPr lang="en-IN" sz="1600" dirty="0">
                <a:solidFill>
                  <a:schemeClr val="dk1"/>
                </a:solidFill>
                <a:latin typeface="Consolas"/>
                <a:ea typeface="Consolas"/>
                <a:cs typeface="Consolas"/>
                <a:sym typeface="Consolas"/>
              </a:rPr>
              <a:t>)</a:t>
            </a:r>
            <a:endParaRPr sz="1200" dirty="0"/>
          </a:p>
        </p:txBody>
      </p:sp>
      <p:sp>
        <p:nvSpPr>
          <p:cNvPr id="183" name="Google Shape;183;p10"/>
          <p:cNvSpPr txBox="1"/>
          <p:nvPr/>
        </p:nvSpPr>
        <p:spPr>
          <a:xfrm>
            <a:off x="1758820" y="1981001"/>
            <a:ext cx="6096000" cy="56720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7030A0"/>
              </a:buClr>
              <a:buSzPts val="1800"/>
              <a:buFont typeface="Consolas"/>
              <a:buNone/>
            </a:pPr>
            <a:r>
              <a:rPr lang="en-IN" sz="1800" b="1" dirty="0">
                <a:solidFill>
                  <a:srgbClr val="7030A0"/>
                </a:solidFill>
                <a:latin typeface="Consolas"/>
                <a:ea typeface="Consolas"/>
                <a:cs typeface="Consolas"/>
                <a:sym typeface="Consolas"/>
              </a:rPr>
              <a:t>ALGORITHM</a:t>
            </a:r>
            <a:endParaRPr sz="1600" b="1" dirty="0">
              <a:solidFill>
                <a:srgbClr val="7030A0"/>
              </a:solidFill>
              <a:latin typeface="Consolas"/>
              <a:ea typeface="Consolas"/>
              <a:cs typeface="Consolas"/>
              <a:sym typeface="Consolas"/>
            </a:endParaRPr>
          </a:p>
        </p:txBody>
      </p:sp>
      <p:sp>
        <p:nvSpPr>
          <p:cNvPr id="203" name="Google Shape;203;p12"/>
          <p:cNvSpPr txBox="1"/>
          <p:nvPr/>
        </p:nvSpPr>
        <p:spPr>
          <a:xfrm>
            <a:off x="7312049" y="2013243"/>
            <a:ext cx="1669391" cy="534966"/>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rgbClr val="7030A0"/>
              </a:buClr>
              <a:buSzPts val="1800"/>
              <a:buFont typeface="Arial"/>
              <a:buNone/>
            </a:pPr>
            <a:r>
              <a:rPr lang="en-IN" sz="1800" b="1" dirty="0">
                <a:solidFill>
                  <a:srgbClr val="7030A0"/>
                </a:solidFill>
                <a:latin typeface="Consolas"/>
                <a:ea typeface="Consolas"/>
                <a:cs typeface="Consolas"/>
                <a:sym typeface="Consolas"/>
              </a:rPr>
              <a:t>PSEUDOCODE</a:t>
            </a:r>
            <a:endParaRPr dirty="0"/>
          </a:p>
          <a:p>
            <a:pPr marL="0" marR="0" lvl="0" indent="0" algn="l" rtl="0">
              <a:lnSpc>
                <a:spcPct val="200000"/>
              </a:lnSpc>
              <a:spcBef>
                <a:spcPts val="1000"/>
              </a:spcBef>
              <a:spcAft>
                <a:spcPts val="0"/>
              </a:spcAft>
              <a:buClr>
                <a:schemeClr val="dk1"/>
              </a:buClr>
              <a:buSzPts val="1600"/>
              <a:buFont typeface="Arial"/>
              <a:buNone/>
            </a:pPr>
            <a:endParaRPr sz="1600" dirty="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p:tgtEl>
                                          <p:spTgt spid="11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anim calcmode="lin" valueType="num">
                                      <p:cBhvr additive="base">
                                        <p:cTn id="12" dur="500"/>
                                        <p:tgtEl>
                                          <p:spTgt spid="181"/>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
                                        </p:tgtEl>
                                        <p:attrNameLst>
                                          <p:attrName>style.visibility</p:attrName>
                                        </p:attrNameLst>
                                      </p:cBhvr>
                                      <p:to>
                                        <p:strVal val="visible"/>
                                      </p:to>
                                    </p:set>
                                    <p:animEffect transition="in" filter="fade">
                                      <p:cBhvr>
                                        <p:cTn id="17" dur="1000"/>
                                        <p:tgtEl>
                                          <p:spTgt spid="20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3"/>
                                        </p:tgtEl>
                                        <p:attrNameLst>
                                          <p:attrName>style.visibility</p:attrName>
                                        </p:attrNameLst>
                                      </p:cBhvr>
                                      <p:to>
                                        <p:strVal val="visible"/>
                                      </p:to>
                                    </p:set>
                                    <p:anim calcmode="lin" valueType="num">
                                      <p:cBhvr additive="base">
                                        <p:cTn id="22" dur="500"/>
                                        <p:tgtEl>
                                          <p:spTgt spid="2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pic>
        <p:nvPicPr>
          <p:cNvPr id="210" name="Google Shape;210;p13"/>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11" name="Google Shape;211;p13"/>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12" name="Google Shape;212;p13"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13" name="Google Shape;213;p13"/>
          <p:cNvSpPr/>
          <p:nvPr/>
        </p:nvSpPr>
        <p:spPr>
          <a:xfrm>
            <a:off x="3928188" y="294858"/>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a:solidFill>
                  <a:schemeClr val="lt1"/>
                </a:solidFill>
                <a:latin typeface="Consolas"/>
                <a:ea typeface="Consolas"/>
                <a:cs typeface="Consolas"/>
                <a:sym typeface="Consolas"/>
              </a:rPr>
              <a:t>MINIMUM STACK</a:t>
            </a:r>
            <a:endParaRPr/>
          </a:p>
        </p:txBody>
      </p:sp>
      <p:sp>
        <p:nvSpPr>
          <p:cNvPr id="214" name="Google Shape;214;p13"/>
          <p:cNvSpPr txBox="1"/>
          <p:nvPr/>
        </p:nvSpPr>
        <p:spPr>
          <a:xfrm>
            <a:off x="203654" y="391528"/>
            <a:ext cx="10363916" cy="534966"/>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rgbClr val="7030A0"/>
              </a:buClr>
              <a:buSzPts val="1800"/>
              <a:buFont typeface="Arial"/>
              <a:buNone/>
            </a:pPr>
            <a:r>
              <a:rPr lang="en-IN" sz="1800" b="1">
                <a:solidFill>
                  <a:srgbClr val="7030A0"/>
                </a:solidFill>
                <a:latin typeface="Consolas"/>
                <a:ea typeface="Consolas"/>
                <a:cs typeface="Consolas"/>
                <a:sym typeface="Consolas"/>
              </a:rPr>
              <a:t>SAMPLE PROGRAM 1</a:t>
            </a:r>
            <a:endParaRPr/>
          </a:p>
          <a:p>
            <a:pPr marL="0" marR="0" lvl="0" indent="0" algn="l" rtl="0">
              <a:lnSpc>
                <a:spcPct val="200000"/>
              </a:lnSpc>
              <a:spcBef>
                <a:spcPts val="1000"/>
              </a:spcBef>
              <a:spcAft>
                <a:spcPts val="0"/>
              </a:spcAft>
              <a:buClr>
                <a:schemeClr val="dk1"/>
              </a:buClr>
              <a:buSzPts val="1600"/>
              <a:buFont typeface="Arial"/>
              <a:buNone/>
            </a:pPr>
            <a:endParaRPr sz="1600">
              <a:solidFill>
                <a:schemeClr val="dk1"/>
              </a:solidFill>
              <a:latin typeface="Consolas"/>
              <a:ea typeface="Consolas"/>
              <a:cs typeface="Consolas"/>
              <a:sym typeface="Consolas"/>
            </a:endParaRPr>
          </a:p>
        </p:txBody>
      </p:sp>
      <p:sp>
        <p:nvSpPr>
          <p:cNvPr id="215" name="Google Shape;215;p13"/>
          <p:cNvSpPr txBox="1"/>
          <p:nvPr/>
        </p:nvSpPr>
        <p:spPr>
          <a:xfrm>
            <a:off x="1157287" y="4083360"/>
            <a:ext cx="9877425" cy="1163095"/>
          </a:xfrm>
          <a:prstGeom prst="rect">
            <a:avLst/>
          </a:prstGeom>
          <a:noFill/>
          <a:ln>
            <a:noFill/>
          </a:ln>
        </p:spPr>
        <p:txBody>
          <a:bodyPr spcFirstLastPara="1" wrap="square" lIns="91425" tIns="45700" rIns="91425" bIns="45700" anchor="t" anchorCtr="0">
            <a:noAutofit/>
          </a:bodyPr>
          <a:lstStyle/>
          <a:p>
            <a:pPr marL="228600" marR="0" lvl="0" indent="-114300" algn="l" rtl="0">
              <a:lnSpc>
                <a:spcPct val="20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16" name="Google Shape;216;p13"/>
          <p:cNvSpPr txBox="1"/>
          <p:nvPr/>
        </p:nvSpPr>
        <p:spPr>
          <a:xfrm>
            <a:off x="203654" y="850344"/>
            <a:ext cx="10015281" cy="628030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INPUT</a:t>
            </a:r>
            <a:endParaRPr dirty="0"/>
          </a:p>
          <a:p>
            <a:pPr marL="0" marR="0" lvl="0" indent="0" algn="l" rtl="0">
              <a:lnSpc>
                <a:spcPct val="150000"/>
              </a:lnSpc>
              <a:spcBef>
                <a:spcPts val="0"/>
              </a:spcBef>
              <a:spcAft>
                <a:spcPts val="0"/>
              </a:spcAft>
              <a:buNone/>
            </a:pPr>
            <a:r>
              <a:rPr lang="en-IN" sz="1800" dirty="0" err="1">
                <a:solidFill>
                  <a:schemeClr val="dk1"/>
                </a:solidFill>
                <a:latin typeface="Consolas"/>
                <a:ea typeface="Consolas"/>
                <a:cs typeface="Consolas"/>
                <a:sym typeface="Consolas"/>
              </a:rPr>
              <a:t>stack.push</a:t>
            </a:r>
            <a:r>
              <a:rPr lang="en-IN" sz="1800" dirty="0">
                <a:solidFill>
                  <a:schemeClr val="dk1"/>
                </a:solidFill>
                <a:latin typeface="Consolas"/>
                <a:ea typeface="Consolas"/>
                <a:cs typeface="Consolas"/>
                <a:sym typeface="Consolas"/>
              </a:rPr>
              <a:t>(5);</a:t>
            </a:r>
            <a:endParaRPr dirty="0"/>
          </a:p>
          <a:p>
            <a:pPr marL="0" marR="0" lvl="0" indent="0" algn="l" rtl="0">
              <a:lnSpc>
                <a:spcPct val="150000"/>
              </a:lnSpc>
              <a:spcBef>
                <a:spcPts val="0"/>
              </a:spcBef>
              <a:spcAft>
                <a:spcPts val="0"/>
              </a:spcAft>
              <a:buNone/>
            </a:pPr>
            <a:r>
              <a:rPr lang="en-IN" sz="1800" dirty="0" err="1">
                <a:solidFill>
                  <a:schemeClr val="dk1"/>
                </a:solidFill>
                <a:latin typeface="Consolas"/>
                <a:ea typeface="Consolas"/>
                <a:cs typeface="Consolas"/>
                <a:sym typeface="Consolas"/>
              </a:rPr>
              <a:t>stack.push</a:t>
            </a:r>
            <a:r>
              <a:rPr lang="en-IN" sz="1800" dirty="0">
                <a:solidFill>
                  <a:schemeClr val="dk1"/>
                </a:solidFill>
                <a:latin typeface="Consolas"/>
                <a:ea typeface="Consolas"/>
                <a:cs typeface="Consolas"/>
                <a:sym typeface="Consolas"/>
              </a:rPr>
              <a:t>(2);</a:t>
            </a:r>
            <a:endParaRPr dirty="0"/>
          </a:p>
          <a:p>
            <a:pPr marL="0" marR="0" lvl="0" indent="0" algn="l" rtl="0">
              <a:lnSpc>
                <a:spcPct val="150000"/>
              </a:lnSpc>
              <a:spcBef>
                <a:spcPts val="0"/>
              </a:spcBef>
              <a:spcAft>
                <a:spcPts val="0"/>
              </a:spcAft>
              <a:buNone/>
            </a:pPr>
            <a:r>
              <a:rPr lang="en-IN" sz="1800" dirty="0" err="1">
                <a:solidFill>
                  <a:schemeClr val="dk1"/>
                </a:solidFill>
                <a:latin typeface="Consolas"/>
                <a:ea typeface="Consolas"/>
                <a:cs typeface="Consolas"/>
                <a:sym typeface="Consolas"/>
              </a:rPr>
              <a:t>stack.push</a:t>
            </a:r>
            <a:r>
              <a:rPr lang="en-IN" sz="1800" dirty="0">
                <a:solidFill>
                  <a:schemeClr val="dk1"/>
                </a:solidFill>
                <a:latin typeface="Consolas"/>
                <a:ea typeface="Consolas"/>
                <a:cs typeface="Consolas"/>
                <a:sym typeface="Consolas"/>
              </a:rPr>
              <a:t>(7);</a:t>
            </a:r>
            <a:endParaRPr dirty="0"/>
          </a:p>
          <a:p>
            <a:pPr marL="0" marR="0" lvl="0" indent="0" algn="l" rtl="0">
              <a:lnSpc>
                <a:spcPct val="150000"/>
              </a:lnSpc>
              <a:spcBef>
                <a:spcPts val="0"/>
              </a:spcBef>
              <a:spcAft>
                <a:spcPts val="0"/>
              </a:spcAft>
              <a:buNone/>
            </a:pPr>
            <a:r>
              <a:rPr lang="en-IN" sz="1800" dirty="0" err="1">
                <a:solidFill>
                  <a:schemeClr val="dk1"/>
                </a:solidFill>
                <a:latin typeface="Consolas"/>
                <a:ea typeface="Consolas"/>
                <a:cs typeface="Consolas"/>
                <a:sym typeface="Consolas"/>
              </a:rPr>
              <a:t>stack.push</a:t>
            </a:r>
            <a:r>
              <a:rPr lang="en-IN" sz="1800" dirty="0">
                <a:solidFill>
                  <a:schemeClr val="dk1"/>
                </a:solidFill>
                <a:latin typeface="Consolas"/>
                <a:ea typeface="Consolas"/>
                <a:cs typeface="Consolas"/>
                <a:sym typeface="Consolas"/>
              </a:rPr>
              <a:t>(1);</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int </a:t>
            </a:r>
            <a:r>
              <a:rPr lang="en-IN" sz="1800" dirty="0" err="1">
                <a:solidFill>
                  <a:schemeClr val="dk1"/>
                </a:solidFill>
                <a:latin typeface="Consolas"/>
                <a:ea typeface="Consolas"/>
                <a:cs typeface="Consolas"/>
                <a:sym typeface="Consolas"/>
              </a:rPr>
              <a:t>minElement</a:t>
            </a:r>
            <a:r>
              <a:rPr lang="en-IN" sz="1800" dirty="0">
                <a:solidFill>
                  <a:schemeClr val="dk1"/>
                </a:solidFill>
                <a:latin typeface="Consolas"/>
                <a:ea typeface="Consolas"/>
                <a:cs typeface="Consolas"/>
                <a:sym typeface="Consolas"/>
              </a:rPr>
              <a:t> = </a:t>
            </a:r>
            <a:r>
              <a:rPr lang="en-IN" sz="1800" dirty="0" err="1">
                <a:solidFill>
                  <a:schemeClr val="dk1"/>
                </a:solidFill>
                <a:latin typeface="Consolas"/>
                <a:ea typeface="Consolas"/>
                <a:cs typeface="Consolas"/>
                <a:sym typeface="Consolas"/>
              </a:rPr>
              <a:t>stack.getMin</a:t>
            </a:r>
            <a:r>
              <a:rPr lang="en-IN" sz="1800" dirty="0">
                <a:solidFill>
                  <a:schemeClr val="dk1"/>
                </a:solidFill>
                <a:latin typeface="Consolas"/>
                <a:ea typeface="Consolas"/>
                <a:cs typeface="Consolas"/>
                <a:sym typeface="Consolas"/>
              </a:rPr>
              <a:t>();</a:t>
            </a:r>
            <a:endParaRPr dirty="0"/>
          </a:p>
          <a:p>
            <a:pPr marL="0" marR="0" lvl="0" indent="0" algn="l" rtl="0">
              <a:lnSpc>
                <a:spcPct val="150000"/>
              </a:lnSpc>
              <a:spcBef>
                <a:spcPts val="0"/>
              </a:spcBef>
              <a:spcAft>
                <a:spcPts val="0"/>
              </a:spcAft>
              <a:buNone/>
            </a:pPr>
            <a:r>
              <a:rPr lang="en-IN" sz="1800" dirty="0" err="1">
                <a:solidFill>
                  <a:schemeClr val="dk1"/>
                </a:solidFill>
                <a:latin typeface="Consolas"/>
                <a:ea typeface="Consolas"/>
                <a:cs typeface="Consolas"/>
                <a:sym typeface="Consolas"/>
              </a:rPr>
              <a:t>stack.pop</a:t>
            </a:r>
            <a:r>
              <a:rPr lang="en-IN" sz="1800" dirty="0">
                <a:solidFill>
                  <a:schemeClr val="dk1"/>
                </a:solidFill>
                <a:latin typeface="Consolas"/>
                <a:ea typeface="Consolas"/>
                <a:cs typeface="Consolas"/>
                <a:sym typeface="Consolas"/>
              </a:rPr>
              <a:t>();</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int </a:t>
            </a:r>
            <a:r>
              <a:rPr lang="en-IN" sz="1800" dirty="0" err="1">
                <a:solidFill>
                  <a:schemeClr val="dk1"/>
                </a:solidFill>
                <a:latin typeface="Consolas"/>
                <a:ea typeface="Consolas"/>
                <a:cs typeface="Consolas"/>
                <a:sym typeface="Consolas"/>
              </a:rPr>
              <a:t>topElement</a:t>
            </a:r>
            <a:r>
              <a:rPr lang="en-IN" sz="1800" dirty="0">
                <a:solidFill>
                  <a:schemeClr val="dk1"/>
                </a:solidFill>
                <a:latin typeface="Consolas"/>
                <a:ea typeface="Consolas"/>
                <a:cs typeface="Consolas"/>
                <a:sym typeface="Consolas"/>
              </a:rPr>
              <a:t> = </a:t>
            </a:r>
            <a:r>
              <a:rPr lang="en-IN" sz="1800" dirty="0" err="1">
                <a:solidFill>
                  <a:schemeClr val="dk1"/>
                </a:solidFill>
                <a:latin typeface="Consolas"/>
                <a:ea typeface="Consolas"/>
                <a:cs typeface="Consolas"/>
                <a:sym typeface="Consolas"/>
              </a:rPr>
              <a:t>stack.top</a:t>
            </a:r>
            <a:r>
              <a:rPr lang="en-IN" sz="1800" dirty="0">
                <a:solidFill>
                  <a:schemeClr val="dk1"/>
                </a:solidFill>
                <a:latin typeface="Consolas"/>
                <a:ea typeface="Consolas"/>
                <a:cs typeface="Consolas"/>
                <a:sym typeface="Consolas"/>
              </a:rPr>
              <a:t>();</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int </a:t>
            </a:r>
            <a:r>
              <a:rPr lang="en-IN" sz="1800" dirty="0" err="1">
                <a:solidFill>
                  <a:schemeClr val="dk1"/>
                </a:solidFill>
                <a:latin typeface="Consolas"/>
                <a:ea typeface="Consolas"/>
                <a:cs typeface="Consolas"/>
                <a:sym typeface="Consolas"/>
              </a:rPr>
              <a:t>newMinElement</a:t>
            </a:r>
            <a:r>
              <a:rPr lang="en-IN" sz="1800" dirty="0">
                <a:solidFill>
                  <a:schemeClr val="dk1"/>
                </a:solidFill>
                <a:latin typeface="Consolas"/>
                <a:ea typeface="Consolas"/>
                <a:cs typeface="Consolas"/>
                <a:sym typeface="Consolas"/>
              </a:rPr>
              <a:t> = </a:t>
            </a:r>
            <a:r>
              <a:rPr lang="en-IN" sz="1800" dirty="0" err="1">
                <a:solidFill>
                  <a:schemeClr val="dk1"/>
                </a:solidFill>
                <a:latin typeface="Consolas"/>
                <a:ea typeface="Consolas"/>
                <a:cs typeface="Consolas"/>
                <a:sym typeface="Consolas"/>
              </a:rPr>
              <a:t>stack.getMin</a:t>
            </a:r>
            <a:r>
              <a:rPr lang="en-IN" sz="1800" dirty="0">
                <a:solidFill>
                  <a:schemeClr val="dk1"/>
                </a:solidFill>
                <a:latin typeface="Consolas"/>
                <a:ea typeface="Consolas"/>
                <a:cs typeface="Consolas"/>
                <a:sym typeface="Consolas"/>
              </a:rPr>
              <a:t>();</a:t>
            </a:r>
            <a:endParaRPr dirty="0"/>
          </a:p>
          <a:p>
            <a:pPr marL="0" marR="0" lvl="0" indent="0" algn="l" rtl="0">
              <a:lnSpc>
                <a:spcPct val="150000"/>
              </a:lnSpc>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OUTPUT</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Minimum Element: 1</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Top Element: 7</a:t>
            </a:r>
            <a:endParaRPr dirty="0"/>
          </a:p>
          <a:p>
            <a:pPr marL="0" marR="0" lvl="0" indent="0" algn="l" rtl="0">
              <a:lnSpc>
                <a:spcPct val="150000"/>
              </a:lnSpc>
              <a:spcBef>
                <a:spcPts val="0"/>
              </a:spcBef>
              <a:spcAft>
                <a:spcPts val="0"/>
              </a:spcAft>
              <a:buNone/>
            </a:pPr>
            <a:r>
              <a:rPr lang="en-IN" sz="1800" dirty="0">
                <a:solidFill>
                  <a:schemeClr val="dk1"/>
                </a:solidFill>
                <a:latin typeface="Consolas"/>
                <a:ea typeface="Consolas"/>
                <a:cs typeface="Consolas"/>
                <a:sym typeface="Consolas"/>
              </a:rPr>
              <a:t>After Pop New Minimum Element: 2</a:t>
            </a:r>
            <a:endParaRPr dirty="0"/>
          </a:p>
          <a:p>
            <a:pPr marL="0" marR="0" lvl="0" indent="0" algn="l" rtl="0">
              <a:lnSpc>
                <a:spcPct val="150000"/>
              </a:lnSpc>
              <a:spcBef>
                <a:spcPts val="0"/>
              </a:spcBef>
              <a:spcAft>
                <a:spcPts val="0"/>
              </a:spcAft>
              <a:buNone/>
            </a:pPr>
            <a:endParaRPr sz="1800" dirty="0">
              <a:solidFill>
                <a:schemeClr val="dk1"/>
              </a:solidFill>
              <a:latin typeface="Consolas"/>
              <a:ea typeface="Consolas"/>
              <a:cs typeface="Consolas"/>
              <a:sym typeface="Consolas"/>
            </a:endParaRPr>
          </a:p>
        </p:txBody>
      </p:sp>
      <p:sp>
        <p:nvSpPr>
          <p:cNvPr id="280" name="Google Shape;280;p19"/>
          <p:cNvSpPr txBox="1"/>
          <p:nvPr/>
        </p:nvSpPr>
        <p:spPr>
          <a:xfrm>
            <a:off x="7326161" y="1880488"/>
            <a:ext cx="4479759" cy="1248877"/>
          </a:xfrm>
          <a:prstGeom prst="rect">
            <a:avLst/>
          </a:prstGeom>
          <a:noFill/>
          <a:ln>
            <a:noFill/>
          </a:ln>
        </p:spPr>
        <p:txBody>
          <a:bodyPr spcFirstLastPara="1" wrap="square" lIns="91425" tIns="45700" rIns="91425" bIns="45700" anchor="t" anchorCtr="0">
            <a:noAutofit/>
          </a:bodyPr>
          <a:lstStyle/>
          <a:p>
            <a:pPr lvl="0">
              <a:buClr>
                <a:srgbClr val="7030A0"/>
              </a:buClr>
              <a:buSzPts val="2000"/>
            </a:pPr>
            <a:r>
              <a:rPr lang="en-IN" sz="2000" dirty="0">
                <a:solidFill>
                  <a:schemeClr val="dk1"/>
                </a:solidFill>
                <a:latin typeface="Consolas"/>
                <a:ea typeface="Consolas"/>
                <a:cs typeface="Consolas"/>
                <a:sym typeface="Consolas"/>
              </a:rPr>
              <a:t>The time and space complexity of this code is O(1) ). Since the minimum element is always stored at the top of the min stack, accessing it does not depend on the size of the main stack.</a:t>
            </a:r>
            <a:endParaRPr sz="2000" b="1" dirty="0">
              <a:solidFill>
                <a:srgbClr val="7030A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 calcmode="lin" valueType="num">
                                      <p:cBhvr additive="base">
                                        <p:cTn id="7" dur="500"/>
                                        <p:tgtEl>
                                          <p:spTgt spid="21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gtEl>
                                        <p:attrNameLst>
                                          <p:attrName>style.visibility</p:attrName>
                                        </p:attrNameLst>
                                      </p:cBhvr>
                                      <p:to>
                                        <p:strVal val="visible"/>
                                      </p:to>
                                    </p:set>
                                    <p:animEffect transition="in" filter="fade">
                                      <p:cBhvr>
                                        <p:cTn id="12" dur="1000"/>
                                        <p:tgtEl>
                                          <p:spTgt spid="2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0"/>
                                        </p:tgtEl>
                                        <p:attrNameLst>
                                          <p:attrName>style.visibility</p:attrName>
                                        </p:attrNameLst>
                                      </p:cBhvr>
                                      <p:to>
                                        <p:strVal val="visible"/>
                                      </p:to>
                                    </p:set>
                                    <p:anim calcmode="lin" valueType="num">
                                      <p:cBhvr additive="base">
                                        <p:cTn id="17" dur="500"/>
                                        <p:tgtEl>
                                          <p:spTgt spid="2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17"/>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56" name="Google Shape;256;p17"/>
          <p:cNvPicPr preferRelativeResize="0"/>
          <p:nvPr/>
        </p:nvPicPr>
        <p:blipFill rotWithShape="1">
          <a:blip r:embed="rId4">
            <a:alphaModFix/>
          </a:blip>
          <a:srcRect/>
          <a:stretch/>
        </p:blipFill>
        <p:spPr>
          <a:xfrm>
            <a:off x="11106150" y="186935"/>
            <a:ext cx="1000125" cy="988203"/>
          </a:xfrm>
          <a:prstGeom prst="rect">
            <a:avLst/>
          </a:prstGeom>
          <a:noFill/>
          <a:ln>
            <a:noFill/>
          </a:ln>
        </p:spPr>
      </p:pic>
      <p:sp>
        <p:nvSpPr>
          <p:cNvPr id="258" name="Google Shape;258;p17"/>
          <p:cNvSpPr/>
          <p:nvPr/>
        </p:nvSpPr>
        <p:spPr>
          <a:xfrm>
            <a:off x="4234037" y="289204"/>
            <a:ext cx="4228828" cy="507827"/>
          </a:xfrm>
          <a:prstGeom prst="snip2DiagRect">
            <a:avLst>
              <a:gd name="adj1" fmla="val 0"/>
              <a:gd name="adj2" fmla="val 2611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a:solidFill>
                  <a:schemeClr val="lt1"/>
                </a:solidFill>
                <a:latin typeface="Consolas"/>
                <a:ea typeface="Consolas"/>
                <a:cs typeface="Consolas"/>
                <a:sym typeface="Consolas"/>
              </a:rPr>
              <a:t>MINIMUM STACK</a:t>
            </a:r>
            <a:endParaRPr/>
          </a:p>
        </p:txBody>
      </p:sp>
      <p:sp>
        <p:nvSpPr>
          <p:cNvPr id="3" name="TextBox 2">
            <a:extLst>
              <a:ext uri="{FF2B5EF4-FFF2-40B4-BE49-F238E27FC236}">
                <a16:creationId xmlns:a16="http://schemas.microsoft.com/office/drawing/2014/main" id="{BED6BDE0-B7E1-1E89-DF32-7469F77895BD}"/>
              </a:ext>
            </a:extLst>
          </p:cNvPr>
          <p:cNvSpPr txBox="1"/>
          <p:nvPr/>
        </p:nvSpPr>
        <p:spPr>
          <a:xfrm>
            <a:off x="162560" y="948690"/>
            <a:ext cx="11866880" cy="5148000"/>
          </a:xfrm>
          <a:prstGeom prst="rect">
            <a:avLst/>
          </a:prstGeom>
          <a:noFill/>
        </p:spPr>
        <p:txBody>
          <a:bodyPr wrap="square" numCol="2">
            <a:spAutoFit/>
          </a:bodyPr>
          <a:lstStyle/>
          <a:p>
            <a:r>
              <a:rPr lang="en-IN" sz="1800" dirty="0"/>
              <a:t>import </a:t>
            </a:r>
            <a:r>
              <a:rPr lang="en-IN" sz="1800" dirty="0" err="1"/>
              <a:t>java.util</a:t>
            </a:r>
            <a:r>
              <a:rPr lang="en-IN" sz="1800" dirty="0"/>
              <a:t>.*;</a:t>
            </a:r>
          </a:p>
          <a:p>
            <a:r>
              <a:rPr lang="en-IN" sz="1800" dirty="0"/>
              <a:t>public class Main {</a:t>
            </a:r>
          </a:p>
          <a:p>
            <a:r>
              <a:rPr lang="en-IN" sz="1800" dirty="0"/>
              <a:t>    public static int </a:t>
            </a:r>
            <a:r>
              <a:rPr lang="en-IN" sz="1800" dirty="0" err="1"/>
              <a:t>findMin</a:t>
            </a:r>
            <a:r>
              <a:rPr lang="en-IN" sz="1800" dirty="0"/>
              <a:t>(Stack&lt;Integer&gt; stack) {</a:t>
            </a:r>
          </a:p>
          <a:p>
            <a:r>
              <a:rPr lang="en-IN" sz="1800" dirty="0"/>
              <a:t>        if (</a:t>
            </a:r>
            <a:r>
              <a:rPr lang="en-IN" sz="1800" dirty="0" err="1"/>
              <a:t>stack.isEmpty</a:t>
            </a:r>
            <a:r>
              <a:rPr lang="en-IN" sz="1800" dirty="0"/>
              <a:t>()) </a:t>
            </a:r>
            <a:r>
              <a:rPr lang="en-IN" sz="1800" dirty="0" err="1"/>
              <a:t>System.out.println</a:t>
            </a:r>
            <a:r>
              <a:rPr lang="en-IN" sz="1800" dirty="0"/>
              <a:t>("Stack is empty");</a:t>
            </a:r>
          </a:p>
          <a:p>
            <a:r>
              <a:rPr lang="en-IN" sz="1800" dirty="0"/>
              <a:t>        int min = </a:t>
            </a:r>
            <a:r>
              <a:rPr lang="en-IN" sz="1800" dirty="0" err="1"/>
              <a:t>stack.peek</a:t>
            </a:r>
            <a:r>
              <a:rPr lang="en-IN" sz="1800" dirty="0"/>
              <a:t>();</a:t>
            </a:r>
          </a:p>
          <a:p>
            <a:r>
              <a:rPr lang="en-IN" sz="1800" dirty="0"/>
              <a:t>        for (int </a:t>
            </a:r>
            <a:r>
              <a:rPr lang="en-IN" sz="1800" dirty="0" err="1"/>
              <a:t>num</a:t>
            </a:r>
            <a:r>
              <a:rPr lang="en-IN" sz="1800" dirty="0"/>
              <a:t> : stack) {</a:t>
            </a:r>
          </a:p>
          <a:p>
            <a:r>
              <a:rPr lang="en-IN" sz="1800" dirty="0"/>
              <a:t>            if (</a:t>
            </a:r>
            <a:r>
              <a:rPr lang="en-IN" sz="1800" dirty="0" err="1"/>
              <a:t>num</a:t>
            </a:r>
            <a:r>
              <a:rPr lang="en-IN" sz="1800" dirty="0"/>
              <a:t> &lt; min)   min = </a:t>
            </a:r>
            <a:r>
              <a:rPr lang="en-IN" sz="1800" dirty="0" err="1"/>
              <a:t>num</a:t>
            </a:r>
            <a:r>
              <a:rPr lang="en-IN" sz="1800" dirty="0"/>
              <a:t>;</a:t>
            </a:r>
          </a:p>
          <a:p>
            <a:r>
              <a:rPr lang="en-IN" sz="1800" dirty="0"/>
              <a:t>        }</a:t>
            </a:r>
          </a:p>
          <a:p>
            <a:r>
              <a:rPr lang="en-IN" sz="1800" dirty="0"/>
              <a:t>        return min;</a:t>
            </a:r>
          </a:p>
          <a:p>
            <a:r>
              <a:rPr lang="en-IN" sz="1800" dirty="0"/>
              <a:t>    }</a:t>
            </a:r>
          </a:p>
          <a:p>
            <a:r>
              <a:rPr lang="en-IN" sz="1800" dirty="0"/>
              <a:t>    public static void main(String[] </a:t>
            </a:r>
            <a:r>
              <a:rPr lang="en-IN" sz="1800" dirty="0" err="1"/>
              <a:t>args</a:t>
            </a:r>
            <a:r>
              <a:rPr lang="en-IN" sz="1800" dirty="0"/>
              <a:t>) {</a:t>
            </a:r>
          </a:p>
          <a:p>
            <a:r>
              <a:rPr lang="en-IN" sz="1800" dirty="0"/>
              <a:t>        Scanner </a:t>
            </a:r>
            <a:r>
              <a:rPr lang="en-IN" sz="1800" dirty="0" err="1"/>
              <a:t>sc</a:t>
            </a:r>
            <a:r>
              <a:rPr lang="en-IN" sz="1800" dirty="0"/>
              <a:t>=new Scanner(System.in);</a:t>
            </a:r>
          </a:p>
          <a:p>
            <a:r>
              <a:rPr lang="en-IN" sz="1800" dirty="0"/>
              <a:t>        int n=</a:t>
            </a:r>
            <a:r>
              <a:rPr lang="en-IN" sz="1800" dirty="0" err="1"/>
              <a:t>sc.nextInt</a:t>
            </a:r>
            <a:r>
              <a:rPr lang="en-IN" sz="1800" dirty="0"/>
              <a:t>();</a:t>
            </a:r>
          </a:p>
          <a:p>
            <a:r>
              <a:rPr lang="en-IN" sz="1800" dirty="0"/>
              <a:t>        Stack&lt;Integer&gt; stack=new Stack&lt;&gt;();</a:t>
            </a:r>
          </a:p>
          <a:p>
            <a:r>
              <a:rPr lang="en-IN" sz="1800" dirty="0"/>
              <a:t>        for (int </a:t>
            </a:r>
            <a:r>
              <a:rPr lang="en-IN" sz="1800" dirty="0" err="1"/>
              <a:t>i</a:t>
            </a:r>
            <a:r>
              <a:rPr lang="en-IN" sz="1800" dirty="0"/>
              <a:t>=0;i&lt;</a:t>
            </a:r>
            <a:r>
              <a:rPr lang="en-IN" sz="1800" dirty="0" err="1"/>
              <a:t>n;i</a:t>
            </a:r>
            <a:r>
              <a:rPr lang="en-IN" sz="1800" dirty="0"/>
              <a:t>++){</a:t>
            </a:r>
          </a:p>
          <a:p>
            <a:r>
              <a:rPr lang="en-IN" sz="1800" dirty="0"/>
              <a:t>            int a = </a:t>
            </a:r>
            <a:r>
              <a:rPr lang="en-IN" sz="1800" dirty="0" err="1"/>
              <a:t>sc.nextInt</a:t>
            </a:r>
            <a:r>
              <a:rPr lang="en-IN" sz="1800" dirty="0"/>
              <a:t>();</a:t>
            </a:r>
          </a:p>
          <a:p>
            <a:r>
              <a:rPr lang="en-IN" sz="1800" dirty="0"/>
              <a:t>            </a:t>
            </a:r>
            <a:r>
              <a:rPr lang="en-IN" sz="1800" dirty="0" err="1"/>
              <a:t>stack.push</a:t>
            </a:r>
            <a:r>
              <a:rPr lang="en-IN" sz="1800" dirty="0"/>
              <a:t>(a);</a:t>
            </a:r>
          </a:p>
          <a:p>
            <a:r>
              <a:rPr lang="en-IN" sz="1800"/>
              <a:t>        }</a:t>
            </a:r>
          </a:p>
          <a:p>
            <a:r>
              <a:rPr lang="en-IN" sz="1800"/>
              <a:t>        </a:t>
            </a:r>
            <a:r>
              <a:rPr lang="en-IN" sz="1800" dirty="0"/>
              <a:t>int min = </a:t>
            </a:r>
            <a:r>
              <a:rPr lang="en-IN" sz="1800" dirty="0" err="1"/>
              <a:t>findMin</a:t>
            </a:r>
            <a:r>
              <a:rPr lang="en-IN" sz="1800" dirty="0"/>
              <a:t>(stack);</a:t>
            </a:r>
          </a:p>
          <a:p>
            <a:r>
              <a:rPr lang="en-IN" sz="1800" dirty="0"/>
              <a:t>        </a:t>
            </a:r>
            <a:r>
              <a:rPr lang="en-IN" sz="1800" dirty="0" err="1"/>
              <a:t>System.out.println</a:t>
            </a:r>
            <a:r>
              <a:rPr lang="en-IN" sz="1800" dirty="0"/>
              <a:t>("Minimum element : " + min);</a:t>
            </a:r>
          </a:p>
          <a:p>
            <a:r>
              <a:rPr lang="en-IN" sz="1800" dirty="0"/>
              <a:t>        </a:t>
            </a:r>
            <a:r>
              <a:rPr lang="en-IN" sz="1800" dirty="0" err="1"/>
              <a:t>System.out.println</a:t>
            </a:r>
            <a:r>
              <a:rPr lang="en-IN" sz="1800" dirty="0"/>
              <a:t>("Top element : " + </a:t>
            </a:r>
            <a:r>
              <a:rPr lang="en-IN" sz="1800" dirty="0" err="1"/>
              <a:t>stack.peek</a:t>
            </a:r>
            <a:r>
              <a:rPr lang="en-IN" sz="1800" dirty="0"/>
              <a:t>());</a:t>
            </a:r>
          </a:p>
          <a:p>
            <a:r>
              <a:rPr lang="en-IN" sz="1800" dirty="0"/>
              <a:t>        </a:t>
            </a:r>
            <a:r>
              <a:rPr lang="en-IN" sz="1800" dirty="0" err="1"/>
              <a:t>System.out.println</a:t>
            </a:r>
            <a:r>
              <a:rPr lang="en-IN" sz="1800" dirty="0"/>
              <a:t>("Popping : " + </a:t>
            </a:r>
            <a:r>
              <a:rPr lang="en-IN" sz="1800" dirty="0" err="1"/>
              <a:t>stack.pop</a:t>
            </a:r>
            <a:r>
              <a:rPr lang="en-IN" sz="1800" dirty="0"/>
              <a:t>());</a:t>
            </a:r>
          </a:p>
          <a:p>
            <a:r>
              <a:rPr lang="en-IN" sz="1800" dirty="0"/>
              <a:t>        </a:t>
            </a:r>
            <a:r>
              <a:rPr lang="en-IN" sz="1800" dirty="0" err="1"/>
              <a:t>System.out.println</a:t>
            </a:r>
            <a:r>
              <a:rPr lang="en-IN" sz="1800" dirty="0"/>
              <a:t>("Top element after popping: " + </a:t>
            </a:r>
            <a:r>
              <a:rPr lang="en-IN" sz="1800" dirty="0" err="1"/>
              <a:t>stack.peek</a:t>
            </a:r>
            <a:r>
              <a:rPr lang="en-IN" sz="1800" dirty="0"/>
              <a:t>());</a:t>
            </a:r>
          </a:p>
          <a:p>
            <a:r>
              <a:rPr lang="en-IN" sz="1800" dirty="0"/>
              <a:t>    }</a:t>
            </a:r>
          </a:p>
          <a:p>
            <a:r>
              <a:rPr lang="en-IN" sz="1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pic>
        <p:nvPicPr>
          <p:cNvPr id="285" name="Google Shape;285;p20"/>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86" name="Google Shape;286;p20"/>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87" name="Google Shape;287;p20"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88" name="Google Shape;288;p20"/>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289" name="Google Shape;289;p20"/>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1. Why is it necessary to use an additional stack for retrieving the minimum element?</a:t>
            </a:r>
            <a:endParaRPr/>
          </a:p>
        </p:txBody>
      </p:sp>
      <p:sp>
        <p:nvSpPr>
          <p:cNvPr id="290" name="Google Shape;290;p20"/>
          <p:cNvSpPr txBox="1"/>
          <p:nvPr/>
        </p:nvSpPr>
        <p:spPr>
          <a:xfrm>
            <a:off x="994968" y="2588699"/>
            <a:ext cx="10589400" cy="34785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The additional stack, known as the min stack, is used to keep track of the minimum element at each point in the main stack. It ensures constant-time retrieval of the minimum element without having to traverse the entire stack every time. This approach improves efficiency and maintains the LIFO property of the stack. </a:t>
            </a:r>
            <a:endParaRPr sz="2000" b="1">
              <a:solidFill>
                <a:schemeClr val="dk1"/>
              </a:solidFill>
              <a:latin typeface="Consolas"/>
              <a:ea typeface="Consolas"/>
              <a:cs typeface="Consolas"/>
              <a:sym typeface="Consolas"/>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10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pic>
        <p:nvPicPr>
          <p:cNvPr id="305" name="Google Shape;305;p22"/>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06" name="Google Shape;306;p22"/>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07" name="Google Shape;307;p22"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08" name="Google Shape;308;p22"/>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309" name="Google Shape;309;p22"/>
          <p:cNvSpPr txBox="1">
            <a:spLocks noGrp="1"/>
          </p:cNvSpPr>
          <p:nvPr>
            <p:ph type="body" idx="1"/>
          </p:nvPr>
        </p:nvSpPr>
        <p:spPr>
          <a:xfrm>
            <a:off x="404326" y="1748801"/>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3. Does using the Min Stack approach increase the space complexity?</a:t>
            </a:r>
            <a:endParaRPr/>
          </a:p>
        </p:txBody>
      </p:sp>
      <p:sp>
        <p:nvSpPr>
          <p:cNvPr id="310" name="Google Shape;310;p22"/>
          <p:cNvSpPr txBox="1"/>
          <p:nvPr/>
        </p:nvSpPr>
        <p:spPr>
          <a:xfrm>
            <a:off x="1016843" y="2535333"/>
            <a:ext cx="10589369" cy="246663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Yes, using the Min Stack approach increases the space complexity. In addition to the main stack, an extra stack (the min stack) is required to store the minimum elements. However, the space complexity remains proportional to the number of elements in the stack.</a:t>
            </a:r>
            <a:endParaRPr sz="2000" b="1">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10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pic>
        <p:nvPicPr>
          <p:cNvPr id="315" name="Google Shape;315;p23"/>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16" name="Google Shape;316;p23"/>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17" name="Google Shape;317;p23"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18" name="Google Shape;318;p23"/>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319" name="Google Shape;319;p23"/>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4. How does the Min Stack approach handle scenarios when the minimum element is popped from the main stack?</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320" name="Google Shape;320;p23"/>
          <p:cNvSpPr txBox="1"/>
          <p:nvPr/>
        </p:nvSpPr>
        <p:spPr>
          <a:xfrm>
            <a:off x="1016843" y="2735368"/>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When the minimum element is popped from the main stack, the Min Stack approach ensures consistency by also popping the corresponding minimum element from the min stack. This guarantees that the top of the min stack always represents the minimum element present in the main stack at any given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10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4"/>
        <p:cNvGrpSpPr/>
        <p:nvPr/>
      </p:nvGrpSpPr>
      <p:grpSpPr>
        <a:xfrm>
          <a:off x="0" y="0"/>
          <a:ext cx="0" cy="0"/>
          <a:chOff x="0" y="0"/>
          <a:chExt cx="0" cy="0"/>
        </a:xfrm>
      </p:grpSpPr>
      <p:pic>
        <p:nvPicPr>
          <p:cNvPr id="325" name="Google Shape;325;p2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26" name="Google Shape;326;p2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27" name="Google Shape;327;p2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28" name="Google Shape;328;p24"/>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329" name="Google Shape;329;p24"/>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5. Can the Min Stack approach be used with any type of stack implementation?</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330" name="Google Shape;330;p24"/>
          <p:cNvSpPr txBox="1"/>
          <p:nvPr/>
        </p:nvSpPr>
        <p:spPr>
          <a:xfrm>
            <a:off x="1016843" y="2535333"/>
            <a:ext cx="10589369" cy="246663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Answer: Yes, the Min Stack approach can be used with any type of stack implementation, whether it’s implemented using an array or a linked list. The key idea is to maintain a separate stack for tracking the minimum elements alongside the main stack.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10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4" ma:contentTypeDescription="Create a new document." ma:contentTypeScope="" ma:versionID="363d8cb67acb8c090612fefe8253c292">
  <xsd:schema xmlns:xsd="http://www.w3.org/2001/XMLSchema" xmlns:xs="http://www.w3.org/2001/XMLSchema" xmlns:p="http://schemas.microsoft.com/office/2006/metadata/properties" xmlns:ns2="5c9723bf-e2da-41fd-b2fd-04456ba7cba0" targetNamespace="http://schemas.microsoft.com/office/2006/metadata/properties" ma:root="true" ma:fieldsID="a914611dfb58618778f5780e5a40b614" ns2:_="">
    <xsd:import namespace="5c9723bf-e2da-41fd-b2fd-04456ba7cba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46C978-97D9-42B3-AC94-C5C55054B0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D14DB80-9585-44B2-9BFC-98876C6BFA12}">
  <ds:schemaRefs>
    <ds:schemaRef ds:uri="http://schemas.microsoft.com/sharepoint/v3/contenttype/forms"/>
  </ds:schemaRefs>
</ds:datastoreItem>
</file>

<file path=customXml/itemProps3.xml><?xml version="1.0" encoding="utf-8"?>
<ds:datastoreItem xmlns:ds="http://schemas.openxmlformats.org/officeDocument/2006/customXml" ds:itemID="{3297A7B5-1DD4-4996-A21B-DBB16B4D4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98</TotalTime>
  <Words>849</Words>
  <Application>Microsoft Office PowerPoint</Application>
  <PresentationFormat>Widescreen</PresentationFormat>
  <Paragraphs>81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Consolas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4</cp:revision>
  <dcterms:created xsi:type="dcterms:W3CDTF">2023-09-22T07:04:52Z</dcterms:created>
  <dcterms:modified xsi:type="dcterms:W3CDTF">2024-05-06T11:37:17Z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