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13"/>
  </p:notesMasterIdLst>
  <p:sldIdLst>
    <p:sldId id="261" r:id="rId5"/>
    <p:sldId id="263" r:id="rId6"/>
    <p:sldId id="265" r:id="rId7"/>
    <p:sldId id="267" r:id="rId8"/>
    <p:sldId id="276" r:id="rId9"/>
    <p:sldId id="273" r:id="rId10"/>
    <p:sldId id="274" r:id="rId11"/>
    <p:sldId id="275" r:id="rId12"/>
  </p:sldIdLst>
  <p:sldSz cx="12192000" cy="6858000"/>
  <p:notesSz cx="6858000" cy="9144000"/>
  <p:embeddedFontLst>
    <p:embeddedFont>
      <p:font typeface="Consolas" panose="020B0609020204030204" pitchFamily="49"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5" roundtripDataSignature="AMtx7miH/Z2dBxxN5KWXFjr6LkMqNJpqH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C1A0C5D-C349-4062-B702-ADCEFDC1D818}">
  <a:tblStyle styleId="{FC1A0C5D-C349-4062-B702-ADCEFDC1D818}"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1" d="100"/>
          <a:sy n="61" d="100"/>
        </p:scale>
        <p:origin x="860"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39"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font" Target="fonts/font4.fntdata"/><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font" Target="fonts/font3.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font" Target="fonts/font2.fntdata"/><Relationship Id="rId36"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font" Target="fonts/font1.fntdata"/><Relationship Id="rId35" Type="http://customschemas.google.com/relationships/presentationmetadata" Target="meta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astha Kumar" userId="f94225b3-263d-47de-91f3-c17c89a7eef3" providerId="ADAL" clId="{73B44F08-052F-465D-808E-3298D7DCD40D}"/>
    <pc:docChg chg="custSel addSld delSld modSld">
      <pc:chgData name="Aastha Kumar" userId="f94225b3-263d-47de-91f3-c17c89a7eef3" providerId="ADAL" clId="{73B44F08-052F-465D-808E-3298D7DCD40D}" dt="2024-02-09T12:53:46.711" v="30" actId="20577"/>
      <pc:docMkLst>
        <pc:docMk/>
      </pc:docMkLst>
      <pc:sldChg chg="modSp del">
        <pc:chgData name="Aastha Kumar" userId="f94225b3-263d-47de-91f3-c17c89a7eef3" providerId="ADAL" clId="{73B44F08-052F-465D-808E-3298D7DCD40D}" dt="2024-02-09T09:56:21.907" v="9" actId="47"/>
        <pc:sldMkLst>
          <pc:docMk/>
          <pc:sldMk cId="0" sldId="269"/>
        </pc:sldMkLst>
        <pc:graphicFrameChg chg="mod">
          <ac:chgData name="Aastha Kumar" userId="f94225b3-263d-47de-91f3-c17c89a7eef3" providerId="ADAL" clId="{73B44F08-052F-465D-808E-3298D7DCD40D}" dt="2024-02-09T09:42:01.757" v="0" actId="21"/>
          <ac:graphicFrameMkLst>
            <pc:docMk/>
            <pc:sldMk cId="0" sldId="269"/>
            <ac:graphicFrameMk id="225" creationId="{00000000-0000-0000-0000-000000000000}"/>
          </ac:graphicFrameMkLst>
        </pc:graphicFrameChg>
      </pc:sldChg>
      <pc:sldChg chg="del">
        <pc:chgData name="Aastha Kumar" userId="f94225b3-263d-47de-91f3-c17c89a7eef3" providerId="ADAL" clId="{73B44F08-052F-465D-808E-3298D7DCD40D}" dt="2024-02-09T09:56:23.551" v="10" actId="47"/>
        <pc:sldMkLst>
          <pc:docMk/>
          <pc:sldMk cId="0" sldId="270"/>
        </pc:sldMkLst>
      </pc:sldChg>
      <pc:sldChg chg="addSp delSp modSp new mod">
        <pc:chgData name="Aastha Kumar" userId="f94225b3-263d-47de-91f3-c17c89a7eef3" providerId="ADAL" clId="{73B44F08-052F-465D-808E-3298D7DCD40D}" dt="2024-02-09T12:53:46.711" v="30" actId="20577"/>
        <pc:sldMkLst>
          <pc:docMk/>
          <pc:sldMk cId="1868992776" sldId="276"/>
        </pc:sldMkLst>
        <pc:spChg chg="del">
          <ac:chgData name="Aastha Kumar" userId="f94225b3-263d-47de-91f3-c17c89a7eef3" providerId="ADAL" clId="{73B44F08-052F-465D-808E-3298D7DCD40D}" dt="2024-02-09T09:56:06.446" v="2" actId="478"/>
          <ac:spMkLst>
            <pc:docMk/>
            <pc:sldMk cId="1868992776" sldId="276"/>
            <ac:spMk id="2" creationId="{0F13CA5C-8557-2953-FF69-B13D84372E1A}"/>
          </ac:spMkLst>
        </pc:spChg>
        <pc:spChg chg="add mod">
          <ac:chgData name="Aastha Kumar" userId="f94225b3-263d-47de-91f3-c17c89a7eef3" providerId="ADAL" clId="{73B44F08-052F-465D-808E-3298D7DCD40D}" dt="2024-02-09T12:53:46.711" v="30" actId="20577"/>
          <ac:spMkLst>
            <pc:docMk/>
            <pc:sldMk cId="1868992776" sldId="276"/>
            <ac:spMk id="4" creationId="{C10A5D71-8113-2BDD-5C7E-5538B099EC49}"/>
          </ac:spMkLst>
        </pc:spChg>
      </pc:sldChg>
    </pc:docChg>
  </pc:docChgLst>
  <pc:docChgLst>
    <pc:chgData name="Aastha Kumar" userId="f94225b3-263d-47de-91f3-c17c89a7eef3" providerId="ADAL" clId="{965C8C4A-EBE3-42BC-9771-4B38BBC398D0}"/>
    <pc:docChg chg="undo custSel modSld">
      <pc:chgData name="Aastha Kumar" userId="f94225b3-263d-47de-91f3-c17c89a7eef3" providerId="ADAL" clId="{965C8C4A-EBE3-42BC-9771-4B38BBC398D0}" dt="2024-05-01T15:23:31.004" v="12" actId="20577"/>
      <pc:docMkLst>
        <pc:docMk/>
      </pc:docMkLst>
      <pc:sldChg chg="modSp mod">
        <pc:chgData name="Aastha Kumar" userId="f94225b3-263d-47de-91f3-c17c89a7eef3" providerId="ADAL" clId="{965C8C4A-EBE3-42BC-9771-4B38BBC398D0}" dt="2024-05-01T15:23:31.004" v="12" actId="20577"/>
        <pc:sldMkLst>
          <pc:docMk/>
          <pc:sldMk cId="1868992776" sldId="276"/>
        </pc:sldMkLst>
        <pc:spChg chg="mod">
          <ac:chgData name="Aastha Kumar" userId="f94225b3-263d-47de-91f3-c17c89a7eef3" providerId="ADAL" clId="{965C8C4A-EBE3-42BC-9771-4B38BBC398D0}" dt="2024-05-01T15:23:31.004" v="12" actId="20577"/>
          <ac:spMkLst>
            <pc:docMk/>
            <pc:sldMk cId="1868992776" sldId="276"/>
            <ac:spMk id="4" creationId="{C10A5D71-8113-2BDD-5C7E-5538B099EC49}"/>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1" name="Google Shape;131;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2" name="Google Shape;152;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4" name="Google Shape;174;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6" name="Google Shape;196;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9" name="Google Shape;259;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9" name="Google Shape;269;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9" name="Google Shape;279;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2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8" name="Google Shape;28;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5"/>
        <p:cNvGrpSpPr/>
        <p:nvPr/>
      </p:nvGrpSpPr>
      <p:grpSpPr>
        <a:xfrm>
          <a:off x="0" y="0"/>
          <a:ext cx="0" cy="0"/>
          <a:chOff x="0" y="0"/>
          <a:chExt cx="0" cy="0"/>
        </a:xfrm>
      </p:grpSpPr>
      <p:sp>
        <p:nvSpPr>
          <p:cNvPr id="36" name="Google Shape;36;p26"/>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26"/>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8" name="Google Shape;38;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1"/>
        <p:cNvGrpSpPr/>
        <p:nvPr/>
      </p:nvGrpSpPr>
      <p:grpSpPr>
        <a:xfrm>
          <a:off x="0" y="0"/>
          <a:ext cx="0" cy="0"/>
          <a:chOff x="0" y="0"/>
          <a:chExt cx="0" cy="0"/>
        </a:xfrm>
      </p:grpSpPr>
      <p:sp>
        <p:nvSpPr>
          <p:cNvPr id="42" name="Google Shape;42;p2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 name="Google Shape;43;p27"/>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27"/>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8"/>
        <p:cNvGrpSpPr/>
        <p:nvPr/>
      </p:nvGrpSpPr>
      <p:grpSpPr>
        <a:xfrm>
          <a:off x="0" y="0"/>
          <a:ext cx="0" cy="0"/>
          <a:chOff x="0" y="0"/>
          <a:chExt cx="0" cy="0"/>
        </a:xfrm>
      </p:grpSpPr>
      <p:sp>
        <p:nvSpPr>
          <p:cNvPr id="49" name="Google Shape;49;p28"/>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0" name="Google Shape;50;p28"/>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1" name="Google Shape;51;p28"/>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2" name="Google Shape;52;p28"/>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3" name="Google Shape;53;p28"/>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4" name="Google Shape;54;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7"/>
        <p:cNvGrpSpPr/>
        <p:nvPr/>
      </p:nvGrpSpPr>
      <p:grpSpPr>
        <a:xfrm>
          <a:off x="0" y="0"/>
          <a:ext cx="0" cy="0"/>
          <a:chOff x="0" y="0"/>
          <a:chExt cx="0" cy="0"/>
        </a:xfrm>
      </p:grpSpPr>
      <p:sp>
        <p:nvSpPr>
          <p:cNvPr id="58" name="Google Shape;58;p2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9" name="Google Shape;59;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2"/>
        <p:cNvGrpSpPr/>
        <p:nvPr/>
      </p:nvGrpSpPr>
      <p:grpSpPr>
        <a:xfrm>
          <a:off x="0" y="0"/>
          <a:ext cx="0" cy="0"/>
          <a:chOff x="0" y="0"/>
          <a:chExt cx="0" cy="0"/>
        </a:xfrm>
      </p:grpSpPr>
      <p:sp>
        <p:nvSpPr>
          <p:cNvPr id="63" name="Google Shape;63;p3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30"/>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5" name="Google Shape;65;p30"/>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6" name="Google Shape;66;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9"/>
        <p:cNvGrpSpPr/>
        <p:nvPr/>
      </p:nvGrpSpPr>
      <p:grpSpPr>
        <a:xfrm>
          <a:off x="0" y="0"/>
          <a:ext cx="0" cy="0"/>
          <a:chOff x="0" y="0"/>
          <a:chExt cx="0" cy="0"/>
        </a:xfrm>
      </p:grpSpPr>
      <p:sp>
        <p:nvSpPr>
          <p:cNvPr id="70" name="Google Shape;70;p3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1" name="Google Shape;71;p31"/>
          <p:cNvSpPr>
            <a:spLocks noGrp="1"/>
          </p:cNvSpPr>
          <p:nvPr>
            <p:ph type="pic" idx="2"/>
          </p:nvPr>
        </p:nvSpPr>
        <p:spPr>
          <a:xfrm>
            <a:off x="5183188" y="987425"/>
            <a:ext cx="6172200" cy="4873625"/>
          </a:xfrm>
          <a:prstGeom prst="rect">
            <a:avLst/>
          </a:prstGeom>
          <a:noFill/>
          <a:ln>
            <a:noFill/>
          </a:ln>
        </p:spPr>
      </p:sp>
      <p:sp>
        <p:nvSpPr>
          <p:cNvPr id="72" name="Google Shape;72;p31"/>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3" name="Google Shape;73;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6"/>
        <p:cNvGrpSpPr/>
        <p:nvPr/>
      </p:nvGrpSpPr>
      <p:grpSpPr>
        <a:xfrm>
          <a:off x="0" y="0"/>
          <a:ext cx="0" cy="0"/>
          <a:chOff x="0" y="0"/>
          <a:chExt cx="0" cy="0"/>
        </a:xfrm>
      </p:grpSpPr>
      <p:sp>
        <p:nvSpPr>
          <p:cNvPr id="77" name="Google Shape;77;p3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8" name="Google Shape;78;p32"/>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9" name="Google Shape;79;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2"/>
        <p:cNvGrpSpPr/>
        <p:nvPr/>
      </p:nvGrpSpPr>
      <p:grpSpPr>
        <a:xfrm>
          <a:off x="0" y="0"/>
          <a:ext cx="0" cy="0"/>
          <a:chOff x="0" y="0"/>
          <a:chExt cx="0" cy="0"/>
        </a:xfrm>
      </p:grpSpPr>
      <p:sp>
        <p:nvSpPr>
          <p:cNvPr id="83" name="Google Shape;83;p33"/>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4" name="Google Shape;84;p33"/>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5" name="Google Shape;85;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2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51"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2"/>
        <p:cNvGrpSpPr/>
        <p:nvPr/>
      </p:nvGrpSpPr>
      <p:grpSpPr>
        <a:xfrm>
          <a:off x="0" y="0"/>
          <a:ext cx="0" cy="0"/>
          <a:chOff x="0" y="0"/>
          <a:chExt cx="0" cy="0"/>
        </a:xfrm>
      </p:grpSpPr>
      <p:pic>
        <p:nvPicPr>
          <p:cNvPr id="133" name="Google Shape;133;p6"/>
          <p:cNvPicPr preferRelativeResize="0"/>
          <p:nvPr/>
        </p:nvPicPr>
        <p:blipFill rotWithShape="1">
          <a:blip r:embed="rId3">
            <a:alphaModFix/>
          </a:blip>
          <a:srcRect l="8630" r="8622" b="57237"/>
          <a:stretch/>
        </p:blipFill>
        <p:spPr>
          <a:xfrm rot="10800000" flipH="1">
            <a:off x="0" y="624"/>
            <a:ext cx="3517641" cy="926126"/>
          </a:xfrm>
          <a:prstGeom prst="rect">
            <a:avLst/>
          </a:prstGeom>
          <a:noFill/>
          <a:ln>
            <a:noFill/>
          </a:ln>
        </p:spPr>
      </p:pic>
      <p:pic>
        <p:nvPicPr>
          <p:cNvPr id="134" name="Google Shape;134;p6"/>
          <p:cNvPicPr preferRelativeResize="0"/>
          <p:nvPr/>
        </p:nvPicPr>
        <p:blipFill rotWithShape="1">
          <a:blip r:embed="rId4">
            <a:alphaModFix/>
          </a:blip>
          <a:srcRect/>
          <a:stretch/>
        </p:blipFill>
        <p:spPr>
          <a:xfrm>
            <a:off x="11106150" y="186935"/>
            <a:ext cx="1000125" cy="988203"/>
          </a:xfrm>
          <a:prstGeom prst="rect">
            <a:avLst/>
          </a:prstGeom>
          <a:noFill/>
          <a:ln>
            <a:noFill/>
          </a:ln>
        </p:spPr>
      </p:pic>
      <p:pic>
        <p:nvPicPr>
          <p:cNvPr id="135" name="Google Shape;135;p6" descr="Picture1-removebg-preview"/>
          <p:cNvPicPr preferRelativeResize="0"/>
          <p:nvPr/>
        </p:nvPicPr>
        <p:blipFill rotWithShape="1">
          <a:blip r:embed="rId5">
            <a:alphaModFix/>
          </a:blip>
          <a:srcRect/>
          <a:stretch/>
        </p:blipFill>
        <p:spPr>
          <a:xfrm>
            <a:off x="9647853" y="6129030"/>
            <a:ext cx="2544147" cy="727690"/>
          </a:xfrm>
          <a:prstGeom prst="rect">
            <a:avLst/>
          </a:prstGeom>
          <a:noFill/>
          <a:ln>
            <a:noFill/>
          </a:ln>
        </p:spPr>
      </p:pic>
      <p:sp>
        <p:nvSpPr>
          <p:cNvPr id="136" name="Google Shape;136;p6"/>
          <p:cNvSpPr/>
          <p:nvPr/>
        </p:nvSpPr>
        <p:spPr>
          <a:xfrm>
            <a:off x="3928188" y="285324"/>
            <a:ext cx="4746173" cy="432930"/>
          </a:xfrm>
          <a:prstGeom prst="snip2DiagRect">
            <a:avLst>
              <a:gd name="adj1" fmla="val 0"/>
              <a:gd name="adj2" fmla="val 37764"/>
            </a:avLst>
          </a:prstGeom>
          <a:solidFill>
            <a:srgbClr val="548135"/>
          </a:solidFill>
          <a:ln>
            <a:noFill/>
          </a:ln>
          <a:effectLst>
            <a:outerShdw blurRad="57150" dist="19050" dir="5400000" algn="ctr" rotWithShape="0">
              <a:srgbClr val="000000">
                <a:alpha val="6274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IN" sz="2400" b="1" dirty="0">
                <a:solidFill>
                  <a:schemeClr val="lt1"/>
                </a:solidFill>
                <a:latin typeface="Times New Roman"/>
                <a:ea typeface="Times New Roman"/>
                <a:cs typeface="Times New Roman"/>
                <a:sym typeface="Times New Roman"/>
              </a:rPr>
              <a:t>THE CELEBRITY PROBLEM</a:t>
            </a:r>
            <a:endParaRPr dirty="0"/>
          </a:p>
        </p:txBody>
      </p:sp>
      <p:sp>
        <p:nvSpPr>
          <p:cNvPr id="137" name="Google Shape;137;p6"/>
          <p:cNvSpPr txBox="1"/>
          <p:nvPr/>
        </p:nvSpPr>
        <p:spPr>
          <a:xfrm>
            <a:off x="269240" y="1175138"/>
            <a:ext cx="11653520" cy="1248877"/>
          </a:xfrm>
          <a:prstGeom prst="rect">
            <a:avLst/>
          </a:prstGeom>
          <a:noFill/>
          <a:ln>
            <a:noFill/>
          </a:ln>
        </p:spPr>
        <p:txBody>
          <a:bodyPr spcFirstLastPara="1" wrap="square" lIns="91425" tIns="45700" rIns="91425" bIns="45700" anchor="t" anchorCtr="0">
            <a:noAutofit/>
          </a:bodyPr>
          <a:lstStyle/>
          <a:p>
            <a:pPr marR="0" lvl="0" algn="l" rtl="0">
              <a:spcBef>
                <a:spcPts val="0"/>
              </a:spcBef>
              <a:spcAft>
                <a:spcPts val="0"/>
              </a:spcAft>
              <a:buClr>
                <a:schemeClr val="dk1"/>
              </a:buClr>
              <a:buSzPts val="1800"/>
            </a:pPr>
            <a:r>
              <a:rPr lang="en-IN" sz="1800" dirty="0">
                <a:solidFill>
                  <a:schemeClr val="dk1"/>
                </a:solidFill>
                <a:latin typeface="Consolas"/>
                <a:ea typeface="Consolas"/>
                <a:cs typeface="Consolas"/>
                <a:sym typeface="Consolas"/>
              </a:rPr>
              <a:t>Given a group of people, each person may or may not know other people in the group. Your task is to identify if there is a celebrity in the group and, if so, who that celebrity is. A celebrity is someone who is known by everyone in the group but does not know anyone else.</a:t>
            </a:r>
            <a:endParaRPr dirty="0"/>
          </a:p>
        </p:txBody>
      </p:sp>
      <p:sp>
        <p:nvSpPr>
          <p:cNvPr id="147" name="Google Shape;147;p7"/>
          <p:cNvSpPr txBox="1"/>
          <p:nvPr/>
        </p:nvSpPr>
        <p:spPr>
          <a:xfrm>
            <a:off x="269240" y="3988232"/>
            <a:ext cx="11653520" cy="53496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600"/>
              <a:buFont typeface="Arial"/>
              <a:buNone/>
            </a:pPr>
            <a:r>
              <a:rPr lang="en-IN" sz="1700" dirty="0">
                <a:solidFill>
                  <a:schemeClr val="dk1"/>
                </a:solidFill>
                <a:latin typeface="Consolas"/>
                <a:ea typeface="Consolas"/>
                <a:cs typeface="Consolas"/>
                <a:sym typeface="Consolas"/>
              </a:rPr>
              <a:t>To solve the celebrity problem, you can use a two-pass algorithm. In the first pass, you find a potential celebrity candidate, and in the second pass, you verify if the candidate meets the celebrity criteria.</a:t>
            </a:r>
            <a:endParaRPr sz="1500" dirty="0"/>
          </a:p>
        </p:txBody>
      </p:sp>
      <p:sp>
        <p:nvSpPr>
          <p:cNvPr id="245" name="Google Shape;245;p15"/>
          <p:cNvSpPr txBox="1"/>
          <p:nvPr/>
        </p:nvSpPr>
        <p:spPr>
          <a:xfrm>
            <a:off x="364694" y="4880153"/>
            <a:ext cx="10086719" cy="1248877"/>
          </a:xfrm>
          <a:prstGeom prst="rect">
            <a:avLst/>
          </a:prstGeom>
          <a:noFill/>
          <a:ln>
            <a:noFill/>
          </a:ln>
        </p:spPr>
        <p:txBody>
          <a:bodyPr spcFirstLastPara="1" wrap="square" lIns="91425" tIns="45700" rIns="91425" bIns="45700" anchor="t" anchorCtr="0">
            <a:noAutofit/>
          </a:bodyPr>
          <a:lstStyle/>
          <a:p>
            <a:pPr marL="0" marR="0" lvl="0" indent="0" algn="l" rtl="0">
              <a:spcBef>
                <a:spcPts val="1000"/>
              </a:spcBef>
              <a:spcAft>
                <a:spcPts val="0"/>
              </a:spcAft>
              <a:buClr>
                <a:schemeClr val="dk1"/>
              </a:buClr>
              <a:buSzPts val="2000"/>
              <a:buFont typeface="Arial"/>
              <a:buNone/>
            </a:pPr>
            <a:r>
              <a:rPr lang="en-IN" sz="2000" dirty="0">
                <a:solidFill>
                  <a:schemeClr val="dk1"/>
                </a:solidFill>
                <a:latin typeface="Consolas"/>
                <a:ea typeface="Consolas"/>
                <a:cs typeface="Consolas"/>
                <a:sym typeface="Consolas"/>
              </a:rPr>
              <a:t>Time complexity: O(N), where N is the number of people in the group</a:t>
            </a:r>
            <a:endParaRPr dirty="0"/>
          </a:p>
          <a:p>
            <a:pPr marL="0" marR="0" lvl="0" indent="0" algn="l" rtl="0">
              <a:spcBef>
                <a:spcPts val="1000"/>
              </a:spcBef>
              <a:spcAft>
                <a:spcPts val="0"/>
              </a:spcAft>
              <a:buClr>
                <a:schemeClr val="dk1"/>
              </a:buClr>
              <a:buSzPts val="2000"/>
              <a:buFont typeface="Arial"/>
              <a:buNone/>
            </a:pPr>
            <a:r>
              <a:rPr lang="en-IN" sz="2000" dirty="0">
                <a:solidFill>
                  <a:schemeClr val="dk1"/>
                </a:solidFill>
                <a:latin typeface="Consolas"/>
                <a:ea typeface="Consolas"/>
                <a:cs typeface="Consolas"/>
                <a:sym typeface="Consolas"/>
              </a:rPr>
              <a:t>Space </a:t>
            </a:r>
            <a:r>
              <a:rPr lang="en-IN" sz="2000" dirty="0" err="1">
                <a:solidFill>
                  <a:schemeClr val="dk1"/>
                </a:solidFill>
                <a:latin typeface="Consolas"/>
                <a:ea typeface="Consolas"/>
                <a:cs typeface="Consolas"/>
                <a:sym typeface="Consolas"/>
              </a:rPr>
              <a:t>complexity:O</a:t>
            </a:r>
            <a:r>
              <a:rPr lang="en-IN" sz="2000" dirty="0">
                <a:solidFill>
                  <a:schemeClr val="dk1"/>
                </a:solidFill>
                <a:latin typeface="Consolas"/>
                <a:ea typeface="Consolas"/>
                <a:cs typeface="Consolas"/>
                <a:sym typeface="Consolas"/>
              </a:rPr>
              <a:t>(N) because the code uses a constant amount of additional space regardless of the input size, mainly for variables like candidate and loop counters.</a:t>
            </a:r>
            <a:endParaRPr dirty="0"/>
          </a:p>
          <a:p>
            <a:pPr marL="0" marR="0" lvl="0" indent="0" algn="l" rtl="0">
              <a:spcBef>
                <a:spcPts val="1000"/>
              </a:spcBef>
              <a:spcAft>
                <a:spcPts val="0"/>
              </a:spcAft>
              <a:buClr>
                <a:schemeClr val="dk1"/>
              </a:buClr>
              <a:buSzPts val="2000"/>
              <a:buFont typeface="Arial"/>
              <a:buNone/>
            </a:pPr>
            <a:endParaRPr sz="2000" dirty="0">
              <a:solidFill>
                <a:schemeClr val="dk1"/>
              </a:solidFill>
              <a:latin typeface="Consolas"/>
              <a:ea typeface="Consolas"/>
              <a:cs typeface="Consolas"/>
              <a:sym typeface="Consolas"/>
            </a:endParaRPr>
          </a:p>
        </p:txBody>
      </p:sp>
      <p:sp>
        <p:nvSpPr>
          <p:cNvPr id="256" name="Google Shape;256;p16"/>
          <p:cNvSpPr txBox="1"/>
          <p:nvPr/>
        </p:nvSpPr>
        <p:spPr>
          <a:xfrm>
            <a:off x="269241" y="2182899"/>
            <a:ext cx="11837034" cy="16311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000" dirty="0">
                <a:solidFill>
                  <a:schemeClr val="dk1"/>
                </a:solidFill>
                <a:latin typeface="Consolas"/>
                <a:ea typeface="Consolas"/>
                <a:cs typeface="Consolas"/>
                <a:sym typeface="Consolas"/>
              </a:rPr>
              <a:t>Answer: The Celebrity Problem involves finding a celebrity in a group of people. A celebrity is someone who is known by everyone in the group but doesn't know anyone. It can be represented using a square matrix where M[</a:t>
            </a:r>
            <a:r>
              <a:rPr lang="en-IN" sz="2000" dirty="0" err="1">
                <a:solidFill>
                  <a:schemeClr val="dk1"/>
                </a:solidFill>
                <a:latin typeface="Consolas"/>
                <a:ea typeface="Consolas"/>
                <a:cs typeface="Consolas"/>
                <a:sym typeface="Consolas"/>
              </a:rPr>
              <a:t>i</a:t>
            </a:r>
            <a:r>
              <a:rPr lang="en-IN" sz="2000" dirty="0">
                <a:solidFill>
                  <a:schemeClr val="dk1"/>
                </a:solidFill>
                <a:latin typeface="Consolas"/>
                <a:ea typeface="Consolas"/>
                <a:cs typeface="Consolas"/>
                <a:sym typeface="Consolas"/>
              </a:rPr>
              <a:t>][j] represents whether person </a:t>
            </a:r>
            <a:r>
              <a:rPr lang="en-IN" sz="2000" dirty="0" err="1">
                <a:solidFill>
                  <a:schemeClr val="dk1"/>
                </a:solidFill>
                <a:latin typeface="Consolas"/>
                <a:ea typeface="Consolas"/>
                <a:cs typeface="Consolas"/>
                <a:sym typeface="Consolas"/>
              </a:rPr>
              <a:t>i</a:t>
            </a:r>
            <a:r>
              <a:rPr lang="en-IN" sz="2000" dirty="0">
                <a:solidFill>
                  <a:schemeClr val="dk1"/>
                </a:solidFill>
                <a:latin typeface="Consolas"/>
                <a:ea typeface="Consolas"/>
                <a:cs typeface="Consolas"/>
                <a:sym typeface="Consolas"/>
              </a:rPr>
              <a:t> knows person j (1 for "knows" and 0 for "doesn't know"). The goal is to identify the celebrity efficiently.</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7"/>
                                        </p:tgtEl>
                                        <p:attrNameLst>
                                          <p:attrName>style.visibility</p:attrName>
                                        </p:attrNameLst>
                                      </p:cBhvr>
                                      <p:to>
                                        <p:strVal val="visible"/>
                                      </p:to>
                                    </p:set>
                                    <p:animEffect transition="in" filter="fade">
                                      <p:cBhvr>
                                        <p:cTn id="7" dur="1000"/>
                                        <p:tgtEl>
                                          <p:spTgt spid="13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7"/>
                                        </p:tgtEl>
                                        <p:attrNameLst>
                                          <p:attrName>style.visibility</p:attrName>
                                        </p:attrNameLst>
                                      </p:cBhvr>
                                      <p:to>
                                        <p:strVal val="visible"/>
                                      </p:to>
                                    </p:set>
                                    <p:animEffect transition="in" filter="fade">
                                      <p:cBhvr>
                                        <p:cTn id="12" dur="1000"/>
                                        <p:tgtEl>
                                          <p:spTgt spid="147"/>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45"/>
                                        </p:tgtEl>
                                        <p:attrNameLst>
                                          <p:attrName>style.visibility</p:attrName>
                                        </p:attrNameLst>
                                      </p:cBhvr>
                                      <p:to>
                                        <p:strVal val="visible"/>
                                      </p:to>
                                    </p:set>
                                    <p:anim calcmode="lin" valueType="num">
                                      <p:cBhvr additive="base">
                                        <p:cTn id="17" dur="500"/>
                                        <p:tgtEl>
                                          <p:spTgt spid="245"/>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56"/>
                                        </p:tgtEl>
                                        <p:attrNameLst>
                                          <p:attrName>style.visibility</p:attrName>
                                        </p:attrNameLst>
                                      </p:cBhvr>
                                      <p:to>
                                        <p:strVal val="visible"/>
                                      </p:to>
                                    </p:set>
                                    <p:animEffect transition="in" filter="fade">
                                      <p:cBhvr>
                                        <p:cTn id="22" dur="1000"/>
                                        <p:tgtEl>
                                          <p:spTgt spid="2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3"/>
        <p:cNvGrpSpPr/>
        <p:nvPr/>
      </p:nvGrpSpPr>
      <p:grpSpPr>
        <a:xfrm>
          <a:off x="0" y="0"/>
          <a:ext cx="0" cy="0"/>
          <a:chOff x="0" y="0"/>
          <a:chExt cx="0" cy="0"/>
        </a:xfrm>
      </p:grpSpPr>
      <p:pic>
        <p:nvPicPr>
          <p:cNvPr id="154" name="Google Shape;154;p8"/>
          <p:cNvPicPr preferRelativeResize="0"/>
          <p:nvPr/>
        </p:nvPicPr>
        <p:blipFill rotWithShape="1">
          <a:blip r:embed="rId3">
            <a:alphaModFix/>
          </a:blip>
          <a:srcRect l="8630" r="8622" b="57237"/>
          <a:stretch/>
        </p:blipFill>
        <p:spPr>
          <a:xfrm rot="10800000" flipH="1">
            <a:off x="0" y="624"/>
            <a:ext cx="3517641" cy="926126"/>
          </a:xfrm>
          <a:prstGeom prst="rect">
            <a:avLst/>
          </a:prstGeom>
          <a:noFill/>
          <a:ln>
            <a:noFill/>
          </a:ln>
        </p:spPr>
      </p:pic>
      <p:pic>
        <p:nvPicPr>
          <p:cNvPr id="155" name="Google Shape;155;p8"/>
          <p:cNvPicPr preferRelativeResize="0"/>
          <p:nvPr/>
        </p:nvPicPr>
        <p:blipFill rotWithShape="1">
          <a:blip r:embed="rId4">
            <a:alphaModFix/>
          </a:blip>
          <a:srcRect/>
          <a:stretch/>
        </p:blipFill>
        <p:spPr>
          <a:xfrm>
            <a:off x="11106150" y="186935"/>
            <a:ext cx="1000125" cy="988203"/>
          </a:xfrm>
          <a:prstGeom prst="rect">
            <a:avLst/>
          </a:prstGeom>
          <a:noFill/>
          <a:ln>
            <a:noFill/>
          </a:ln>
        </p:spPr>
      </p:pic>
      <p:pic>
        <p:nvPicPr>
          <p:cNvPr id="156" name="Google Shape;156;p8" descr="Picture1-removebg-preview"/>
          <p:cNvPicPr preferRelativeResize="0"/>
          <p:nvPr/>
        </p:nvPicPr>
        <p:blipFill rotWithShape="1">
          <a:blip r:embed="rId5">
            <a:alphaModFix/>
          </a:blip>
          <a:srcRect/>
          <a:stretch/>
        </p:blipFill>
        <p:spPr>
          <a:xfrm>
            <a:off x="9647853" y="6129030"/>
            <a:ext cx="2544147" cy="727690"/>
          </a:xfrm>
          <a:prstGeom prst="rect">
            <a:avLst/>
          </a:prstGeom>
          <a:noFill/>
          <a:ln>
            <a:noFill/>
          </a:ln>
        </p:spPr>
      </p:pic>
      <p:sp>
        <p:nvSpPr>
          <p:cNvPr id="157" name="Google Shape;157;p8"/>
          <p:cNvSpPr txBox="1"/>
          <p:nvPr/>
        </p:nvSpPr>
        <p:spPr>
          <a:xfrm>
            <a:off x="162560" y="1406076"/>
            <a:ext cx="11805919" cy="5157066"/>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Clr>
                <a:schemeClr val="dk1"/>
              </a:buClr>
              <a:buSzPts val="1600"/>
              <a:buFont typeface="Arial"/>
              <a:buNone/>
            </a:pPr>
            <a:r>
              <a:rPr lang="en-IN" sz="1600" dirty="0">
                <a:solidFill>
                  <a:schemeClr val="dk1"/>
                </a:solidFill>
                <a:latin typeface="Consolas"/>
                <a:ea typeface="Consolas"/>
                <a:cs typeface="Consolas"/>
                <a:sym typeface="Consolas"/>
              </a:rPr>
              <a:t>Step 1: Find a potential celebrity candidate.</a:t>
            </a:r>
            <a:endParaRPr lang="en-IN" dirty="0">
              <a:ea typeface="Consolas"/>
            </a:endParaRPr>
          </a:p>
          <a:p>
            <a:pPr marL="285750" marR="0" lvl="0" indent="-285750" algn="l" rtl="0">
              <a:lnSpc>
                <a:spcPct val="150000"/>
              </a:lnSpc>
              <a:spcBef>
                <a:spcPts val="0"/>
              </a:spcBef>
              <a:spcAft>
                <a:spcPts val="0"/>
              </a:spcAft>
              <a:buClr>
                <a:schemeClr val="dk1"/>
              </a:buClr>
              <a:buSzPts val="1600"/>
              <a:buFont typeface="Arial" panose="020B0604020202020204" pitchFamily="34" charset="0"/>
              <a:buChar char="•"/>
            </a:pPr>
            <a:r>
              <a:rPr lang="en-IN" sz="1600" dirty="0">
                <a:solidFill>
                  <a:schemeClr val="dk1"/>
                </a:solidFill>
                <a:latin typeface="Consolas"/>
                <a:ea typeface="Consolas"/>
                <a:cs typeface="Consolas"/>
                <a:sym typeface="Consolas"/>
              </a:rPr>
              <a:t>Initialize two pointers, `left` and `right`, both initially pointing to the first person in the group.</a:t>
            </a:r>
            <a:endParaRPr lang="en-IN" dirty="0">
              <a:ea typeface="Consolas"/>
            </a:endParaRPr>
          </a:p>
          <a:p>
            <a:pPr marL="285750" marR="0" lvl="0" indent="-285750" algn="l" rtl="0">
              <a:lnSpc>
                <a:spcPct val="150000"/>
              </a:lnSpc>
              <a:spcBef>
                <a:spcPts val="0"/>
              </a:spcBef>
              <a:spcAft>
                <a:spcPts val="0"/>
              </a:spcAft>
              <a:buClr>
                <a:schemeClr val="dk1"/>
              </a:buClr>
              <a:buSzPts val="1600"/>
              <a:buFont typeface="Arial" panose="020B0604020202020204" pitchFamily="34" charset="0"/>
              <a:buChar char="•"/>
            </a:pPr>
            <a:r>
              <a:rPr lang="en-IN" sz="1600" dirty="0">
                <a:solidFill>
                  <a:schemeClr val="dk1"/>
                </a:solidFill>
                <a:latin typeface="Consolas"/>
                <a:ea typeface="Consolas"/>
                <a:cs typeface="Consolas"/>
                <a:sym typeface="Consolas"/>
              </a:rPr>
              <a:t>Use a loop to iterate until `left` is not equal to `right`.</a:t>
            </a:r>
            <a:endParaRPr lang="en-IN" dirty="0">
              <a:ea typeface="Consolas"/>
            </a:endParaRPr>
          </a:p>
          <a:p>
            <a:pPr marL="285750" marR="0" lvl="0" indent="-285750" algn="l" rtl="0">
              <a:lnSpc>
                <a:spcPct val="150000"/>
              </a:lnSpc>
              <a:spcBef>
                <a:spcPts val="0"/>
              </a:spcBef>
              <a:spcAft>
                <a:spcPts val="0"/>
              </a:spcAft>
              <a:buClr>
                <a:schemeClr val="dk1"/>
              </a:buClr>
              <a:buSzPts val="1600"/>
              <a:buFont typeface="Arial" panose="020B0604020202020204" pitchFamily="34" charset="0"/>
              <a:buChar char="•"/>
            </a:pPr>
            <a:r>
              <a:rPr lang="en-IN" sz="1600" dirty="0">
                <a:solidFill>
                  <a:schemeClr val="dk1"/>
                </a:solidFill>
                <a:latin typeface="Consolas"/>
                <a:ea typeface="Consolas"/>
                <a:cs typeface="Consolas"/>
                <a:sym typeface="Consolas"/>
              </a:rPr>
              <a:t>In each iteration, compare the knowledge of the two people pointed to by `left` and `right`.</a:t>
            </a:r>
            <a:endParaRPr lang="en-IN" dirty="0">
              <a:ea typeface="Consolas"/>
            </a:endParaRPr>
          </a:p>
          <a:p>
            <a:pPr marL="285750" marR="0" lvl="0" indent="-285750" algn="l" rtl="0">
              <a:lnSpc>
                <a:spcPct val="150000"/>
              </a:lnSpc>
              <a:spcBef>
                <a:spcPts val="0"/>
              </a:spcBef>
              <a:spcAft>
                <a:spcPts val="0"/>
              </a:spcAft>
              <a:buClr>
                <a:schemeClr val="dk1"/>
              </a:buClr>
              <a:buSzPts val="1600"/>
              <a:buFont typeface="Arial" panose="020B0604020202020204" pitchFamily="34" charset="0"/>
              <a:buChar char="•"/>
            </a:pPr>
            <a:r>
              <a:rPr lang="en-IN" sz="1600" dirty="0">
                <a:solidFill>
                  <a:schemeClr val="dk1"/>
                </a:solidFill>
                <a:latin typeface="Consolas"/>
                <a:ea typeface="Consolas"/>
                <a:cs typeface="Consolas"/>
                <a:sym typeface="Consolas"/>
              </a:rPr>
              <a:t>If `left` knows `right`, set `left` to the next person; otherwise, set `right` to the next person.</a:t>
            </a:r>
            <a:endParaRPr lang="en-IN" dirty="0">
              <a:ea typeface="Consolas"/>
            </a:endParaRPr>
          </a:p>
          <a:p>
            <a:pPr marL="285750" marR="0" lvl="0" indent="-285750" algn="l" rtl="0">
              <a:lnSpc>
                <a:spcPct val="150000"/>
              </a:lnSpc>
              <a:spcBef>
                <a:spcPts val="0"/>
              </a:spcBef>
              <a:spcAft>
                <a:spcPts val="0"/>
              </a:spcAft>
              <a:buClr>
                <a:schemeClr val="dk1"/>
              </a:buClr>
              <a:buSzPts val="1600"/>
              <a:buFont typeface="Arial" panose="020B0604020202020204" pitchFamily="34" charset="0"/>
              <a:buChar char="•"/>
            </a:pPr>
            <a:r>
              <a:rPr lang="en-IN" sz="1600" dirty="0">
                <a:solidFill>
                  <a:schemeClr val="dk1"/>
                </a:solidFill>
                <a:latin typeface="Consolas"/>
                <a:ea typeface="Consolas"/>
                <a:cs typeface="Consolas"/>
                <a:sym typeface="Consolas"/>
              </a:rPr>
              <a:t>At the end of this loop, `left` or `right` will be a potential celebrity candidate.</a:t>
            </a:r>
            <a:endParaRPr dirty="0"/>
          </a:p>
          <a:p>
            <a:pPr lvl="0">
              <a:lnSpc>
                <a:spcPct val="150000"/>
              </a:lnSpc>
              <a:buClr>
                <a:schemeClr val="dk1"/>
              </a:buClr>
              <a:buSzPts val="1600"/>
            </a:pPr>
            <a:r>
              <a:rPr lang="en-US" sz="1600" dirty="0">
                <a:solidFill>
                  <a:schemeClr val="dk1"/>
                </a:solidFill>
                <a:latin typeface="Consolas"/>
                <a:ea typeface="Consolas"/>
                <a:cs typeface="Consolas"/>
                <a:sym typeface="Consolas"/>
              </a:rPr>
              <a:t>Step 2: Verify if the candidate is a celebrity.</a:t>
            </a:r>
            <a:endParaRPr lang="en-US" sz="1600" dirty="0">
              <a:ea typeface="Consolas"/>
            </a:endParaRPr>
          </a:p>
          <a:p>
            <a:pPr marL="285750" lvl="0" indent="-285750">
              <a:lnSpc>
                <a:spcPct val="150000"/>
              </a:lnSpc>
              <a:buClr>
                <a:schemeClr val="dk1"/>
              </a:buClr>
              <a:buSzPts val="1600"/>
              <a:buFont typeface="Arial" panose="020B0604020202020204" pitchFamily="34" charset="0"/>
              <a:buChar char="•"/>
            </a:pPr>
            <a:r>
              <a:rPr lang="en-US" sz="1600" dirty="0">
                <a:solidFill>
                  <a:schemeClr val="dk1"/>
                </a:solidFill>
                <a:latin typeface="Consolas"/>
                <a:ea typeface="Consolas"/>
                <a:cs typeface="Consolas"/>
                <a:sym typeface="Consolas"/>
              </a:rPr>
              <a:t>Reset `left` to the beginning of the group, and set `right` to the candidate.</a:t>
            </a:r>
            <a:endParaRPr lang="en-US" sz="1600" dirty="0">
              <a:ea typeface="Consolas"/>
            </a:endParaRPr>
          </a:p>
          <a:p>
            <a:pPr marL="285750" lvl="0" indent="-285750">
              <a:lnSpc>
                <a:spcPct val="150000"/>
              </a:lnSpc>
              <a:buClr>
                <a:schemeClr val="dk1"/>
              </a:buClr>
              <a:buSzPts val="1600"/>
              <a:buFont typeface="Arial" panose="020B0604020202020204" pitchFamily="34" charset="0"/>
              <a:buChar char="•"/>
            </a:pPr>
            <a:r>
              <a:rPr lang="en-US" sz="1600" dirty="0">
                <a:solidFill>
                  <a:schemeClr val="dk1"/>
                </a:solidFill>
                <a:latin typeface="Consolas"/>
                <a:ea typeface="Consolas"/>
                <a:cs typeface="Consolas"/>
                <a:sym typeface="Consolas"/>
              </a:rPr>
              <a:t>Iterate through the group again and check if everyone knows the candidate (i.e., `left` knows `right` for all pairs).</a:t>
            </a:r>
            <a:endParaRPr lang="en-US" sz="1600" dirty="0">
              <a:ea typeface="Consolas"/>
            </a:endParaRPr>
          </a:p>
          <a:p>
            <a:pPr marL="285750" lvl="0" indent="-285750">
              <a:lnSpc>
                <a:spcPct val="150000"/>
              </a:lnSpc>
              <a:buClr>
                <a:schemeClr val="dk1"/>
              </a:buClr>
              <a:buSzPts val="1600"/>
              <a:buFont typeface="Arial" panose="020B0604020202020204" pitchFamily="34" charset="0"/>
              <a:buChar char="•"/>
            </a:pPr>
            <a:r>
              <a:rPr lang="en-US" sz="1600" dirty="0">
                <a:solidFill>
                  <a:schemeClr val="dk1"/>
                </a:solidFill>
                <a:latin typeface="Consolas"/>
                <a:ea typeface="Consolas"/>
                <a:cs typeface="Consolas"/>
                <a:sym typeface="Consolas"/>
              </a:rPr>
              <a:t>If the candidate is known by everyone and doesn't know anyone, they are the celebrity.</a:t>
            </a:r>
            <a:endParaRPr dirty="0"/>
          </a:p>
        </p:txBody>
      </p:sp>
      <p:sp>
        <p:nvSpPr>
          <p:cNvPr id="159" name="Google Shape;159;p8"/>
          <p:cNvSpPr txBox="1"/>
          <p:nvPr/>
        </p:nvSpPr>
        <p:spPr>
          <a:xfrm>
            <a:off x="604583" y="841389"/>
            <a:ext cx="6096000" cy="567207"/>
          </a:xfrm>
          <a:prstGeom prst="rect">
            <a:avLst/>
          </a:prstGeom>
          <a:noFill/>
          <a:ln>
            <a:noFill/>
          </a:ln>
        </p:spPr>
        <p:txBody>
          <a:bodyPr spcFirstLastPara="1" wrap="square" lIns="91425" tIns="45700" rIns="91425" bIns="45700" anchor="t" anchorCtr="0">
            <a:spAutoFit/>
          </a:bodyPr>
          <a:lstStyle/>
          <a:p>
            <a:pPr marL="0" marR="0" lvl="0" indent="0" algn="l" rtl="0">
              <a:lnSpc>
                <a:spcPct val="200000"/>
              </a:lnSpc>
              <a:spcBef>
                <a:spcPts val="0"/>
              </a:spcBef>
              <a:spcAft>
                <a:spcPts val="0"/>
              </a:spcAft>
              <a:buClr>
                <a:srgbClr val="7030A0"/>
              </a:buClr>
              <a:buSzPts val="1800"/>
              <a:buFont typeface="Consolas"/>
              <a:buNone/>
            </a:pPr>
            <a:r>
              <a:rPr lang="en-IN" sz="1800" b="1">
                <a:solidFill>
                  <a:srgbClr val="7030A0"/>
                </a:solidFill>
                <a:latin typeface="Consolas"/>
                <a:ea typeface="Consolas"/>
                <a:cs typeface="Consolas"/>
                <a:sym typeface="Consolas"/>
              </a:rPr>
              <a:t>ALGORITHM</a:t>
            </a:r>
            <a:endParaRPr sz="1600" b="1">
              <a:solidFill>
                <a:srgbClr val="7030A0"/>
              </a:solidFill>
              <a:latin typeface="Consolas"/>
              <a:ea typeface="Consolas"/>
              <a:cs typeface="Consolas"/>
              <a:sym typeface="Consolas"/>
            </a:endParaRPr>
          </a:p>
        </p:txBody>
      </p:sp>
      <p:sp>
        <p:nvSpPr>
          <p:cNvPr id="160" name="Google Shape;160;p8"/>
          <p:cNvSpPr/>
          <p:nvPr/>
        </p:nvSpPr>
        <p:spPr>
          <a:xfrm>
            <a:off x="3928188" y="294858"/>
            <a:ext cx="4746173" cy="432930"/>
          </a:xfrm>
          <a:prstGeom prst="snip2DiagRect">
            <a:avLst>
              <a:gd name="adj1" fmla="val 0"/>
              <a:gd name="adj2" fmla="val 37764"/>
            </a:avLst>
          </a:prstGeom>
          <a:solidFill>
            <a:srgbClr val="548135"/>
          </a:solidFill>
          <a:ln>
            <a:noFill/>
          </a:ln>
          <a:effectLst>
            <a:outerShdw blurRad="57150" dist="19050" dir="5400000" algn="ctr" rotWithShape="0">
              <a:srgbClr val="000000">
                <a:alpha val="6274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IN" sz="2400" b="1">
                <a:solidFill>
                  <a:schemeClr val="lt1"/>
                </a:solidFill>
                <a:latin typeface="Times New Roman"/>
                <a:ea typeface="Times New Roman"/>
                <a:cs typeface="Times New Roman"/>
                <a:sym typeface="Times New Roman"/>
              </a:rPr>
              <a:t>THE CELEBRITY PROBLEM</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7"/>
                                        </p:tgtEl>
                                        <p:attrNameLst>
                                          <p:attrName>style.visibility</p:attrName>
                                        </p:attrNameLst>
                                      </p:cBhvr>
                                      <p:to>
                                        <p:strVal val="visible"/>
                                      </p:to>
                                    </p:set>
                                    <p:animEffect transition="in" filter="fade">
                                      <p:cBhvr>
                                        <p:cTn id="7" dur="1000"/>
                                        <p:tgtEl>
                                          <p:spTgt spid="1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5"/>
        <p:cNvGrpSpPr/>
        <p:nvPr/>
      </p:nvGrpSpPr>
      <p:grpSpPr>
        <a:xfrm>
          <a:off x="0" y="0"/>
          <a:ext cx="0" cy="0"/>
          <a:chOff x="0" y="0"/>
          <a:chExt cx="0" cy="0"/>
        </a:xfrm>
      </p:grpSpPr>
      <p:pic>
        <p:nvPicPr>
          <p:cNvPr id="176" name="Google Shape;176;p10"/>
          <p:cNvPicPr preferRelativeResize="0"/>
          <p:nvPr/>
        </p:nvPicPr>
        <p:blipFill rotWithShape="1">
          <a:blip r:embed="rId3">
            <a:alphaModFix/>
          </a:blip>
          <a:srcRect l="8630" r="8622" b="57237"/>
          <a:stretch/>
        </p:blipFill>
        <p:spPr>
          <a:xfrm rot="10800000" flipH="1">
            <a:off x="0" y="624"/>
            <a:ext cx="3517641" cy="926126"/>
          </a:xfrm>
          <a:prstGeom prst="rect">
            <a:avLst/>
          </a:prstGeom>
          <a:noFill/>
          <a:ln>
            <a:noFill/>
          </a:ln>
        </p:spPr>
      </p:pic>
      <p:pic>
        <p:nvPicPr>
          <p:cNvPr id="177" name="Google Shape;177;p10"/>
          <p:cNvPicPr preferRelativeResize="0"/>
          <p:nvPr/>
        </p:nvPicPr>
        <p:blipFill rotWithShape="1">
          <a:blip r:embed="rId4">
            <a:alphaModFix/>
          </a:blip>
          <a:srcRect/>
          <a:stretch/>
        </p:blipFill>
        <p:spPr>
          <a:xfrm>
            <a:off x="11106150" y="186935"/>
            <a:ext cx="1000125" cy="988203"/>
          </a:xfrm>
          <a:prstGeom prst="rect">
            <a:avLst/>
          </a:prstGeom>
          <a:noFill/>
          <a:ln>
            <a:noFill/>
          </a:ln>
        </p:spPr>
      </p:pic>
      <p:pic>
        <p:nvPicPr>
          <p:cNvPr id="178" name="Google Shape;178;p10" descr="Picture1-removebg-preview"/>
          <p:cNvPicPr preferRelativeResize="0"/>
          <p:nvPr/>
        </p:nvPicPr>
        <p:blipFill rotWithShape="1">
          <a:blip r:embed="rId5">
            <a:alphaModFix/>
          </a:blip>
          <a:srcRect/>
          <a:stretch/>
        </p:blipFill>
        <p:spPr>
          <a:xfrm>
            <a:off x="9647853" y="6129030"/>
            <a:ext cx="2544147" cy="727690"/>
          </a:xfrm>
          <a:prstGeom prst="rect">
            <a:avLst/>
          </a:prstGeom>
          <a:noFill/>
          <a:ln>
            <a:noFill/>
          </a:ln>
        </p:spPr>
      </p:pic>
      <p:sp>
        <p:nvSpPr>
          <p:cNvPr id="179" name="Google Shape;179;p10"/>
          <p:cNvSpPr txBox="1"/>
          <p:nvPr/>
        </p:nvSpPr>
        <p:spPr>
          <a:xfrm>
            <a:off x="311809" y="899393"/>
            <a:ext cx="10363916" cy="534966"/>
          </a:xfrm>
          <a:prstGeom prst="rect">
            <a:avLst/>
          </a:prstGeom>
          <a:noFill/>
          <a:ln>
            <a:noFill/>
          </a:ln>
        </p:spPr>
        <p:txBody>
          <a:bodyPr spcFirstLastPara="1" wrap="square" lIns="91425" tIns="45700" rIns="91425" bIns="45700" anchor="t" anchorCtr="0">
            <a:noAutofit/>
          </a:bodyPr>
          <a:lstStyle/>
          <a:p>
            <a:pPr marL="0" marR="0" lvl="0" indent="0" algn="l" rtl="0">
              <a:lnSpc>
                <a:spcPct val="200000"/>
              </a:lnSpc>
              <a:spcBef>
                <a:spcPts val="0"/>
              </a:spcBef>
              <a:spcAft>
                <a:spcPts val="0"/>
              </a:spcAft>
              <a:buClr>
                <a:srgbClr val="7030A0"/>
              </a:buClr>
              <a:buSzPts val="1800"/>
              <a:buFont typeface="Arial"/>
              <a:buNone/>
            </a:pPr>
            <a:r>
              <a:rPr lang="en-IN" sz="1800" b="1">
                <a:solidFill>
                  <a:srgbClr val="7030A0"/>
                </a:solidFill>
                <a:latin typeface="Consolas"/>
                <a:ea typeface="Consolas"/>
                <a:cs typeface="Consolas"/>
                <a:sym typeface="Consolas"/>
              </a:rPr>
              <a:t>PSEUDOCODE</a:t>
            </a:r>
            <a:endParaRPr/>
          </a:p>
          <a:p>
            <a:pPr marL="0" marR="0" lvl="0" indent="0" algn="l" rtl="0">
              <a:lnSpc>
                <a:spcPct val="200000"/>
              </a:lnSpc>
              <a:spcBef>
                <a:spcPts val="1000"/>
              </a:spcBef>
              <a:spcAft>
                <a:spcPts val="0"/>
              </a:spcAft>
              <a:buClr>
                <a:schemeClr val="dk1"/>
              </a:buClr>
              <a:buSzPts val="1600"/>
              <a:buFont typeface="Arial"/>
              <a:buNone/>
            </a:pPr>
            <a:endParaRPr sz="1600">
              <a:solidFill>
                <a:schemeClr val="dk1"/>
              </a:solidFill>
              <a:latin typeface="Consolas"/>
              <a:ea typeface="Consolas"/>
              <a:cs typeface="Consolas"/>
              <a:sym typeface="Consolas"/>
            </a:endParaRPr>
          </a:p>
        </p:txBody>
      </p:sp>
      <p:sp>
        <p:nvSpPr>
          <p:cNvPr id="180" name="Google Shape;180;p10"/>
          <p:cNvSpPr txBox="1"/>
          <p:nvPr/>
        </p:nvSpPr>
        <p:spPr>
          <a:xfrm>
            <a:off x="1157287" y="4083360"/>
            <a:ext cx="9877425" cy="1163095"/>
          </a:xfrm>
          <a:prstGeom prst="rect">
            <a:avLst/>
          </a:prstGeom>
          <a:noFill/>
          <a:ln>
            <a:noFill/>
          </a:ln>
        </p:spPr>
        <p:txBody>
          <a:bodyPr spcFirstLastPara="1" wrap="square" lIns="91425" tIns="45700" rIns="91425" bIns="45700" anchor="t" anchorCtr="0">
            <a:noAutofit/>
          </a:bodyPr>
          <a:lstStyle/>
          <a:p>
            <a:pPr marL="228600" marR="0" lvl="0" indent="-114300" algn="l" rtl="0">
              <a:lnSpc>
                <a:spcPct val="200000"/>
              </a:lnSpc>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p:txBody>
      </p:sp>
      <p:sp>
        <p:nvSpPr>
          <p:cNvPr id="181" name="Google Shape;181;p10"/>
          <p:cNvSpPr txBox="1"/>
          <p:nvPr/>
        </p:nvSpPr>
        <p:spPr>
          <a:xfrm>
            <a:off x="133059" y="1756161"/>
            <a:ext cx="10015281" cy="5078273"/>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IN" sz="1800" dirty="0">
                <a:solidFill>
                  <a:schemeClr val="dk1"/>
                </a:solidFill>
                <a:latin typeface="Consolas"/>
                <a:ea typeface="Consolas"/>
                <a:cs typeface="Consolas"/>
                <a:sym typeface="Consolas"/>
              </a:rPr>
              <a:t>function </a:t>
            </a:r>
            <a:r>
              <a:rPr lang="en-IN" sz="1800" dirty="0" err="1">
                <a:solidFill>
                  <a:schemeClr val="dk1"/>
                </a:solidFill>
                <a:latin typeface="Consolas"/>
                <a:ea typeface="Consolas"/>
                <a:cs typeface="Consolas"/>
                <a:sym typeface="Consolas"/>
              </a:rPr>
              <a:t>findCelebrity</a:t>
            </a:r>
            <a:r>
              <a:rPr lang="en-IN" sz="1800" dirty="0">
                <a:solidFill>
                  <a:schemeClr val="dk1"/>
                </a:solidFill>
                <a:latin typeface="Consolas"/>
                <a:ea typeface="Consolas"/>
                <a:cs typeface="Consolas"/>
                <a:sym typeface="Consolas"/>
              </a:rPr>
              <a:t>(group):</a:t>
            </a:r>
            <a:endParaRPr dirty="0"/>
          </a:p>
          <a:p>
            <a:pPr marL="0" marR="0" lvl="0" indent="0" algn="l" rtl="0">
              <a:lnSpc>
                <a:spcPct val="150000"/>
              </a:lnSpc>
              <a:spcBef>
                <a:spcPts val="0"/>
              </a:spcBef>
              <a:spcAft>
                <a:spcPts val="0"/>
              </a:spcAft>
              <a:buNone/>
            </a:pPr>
            <a:r>
              <a:rPr lang="en-IN" sz="1800" dirty="0">
                <a:solidFill>
                  <a:schemeClr val="dk1"/>
                </a:solidFill>
                <a:latin typeface="Consolas"/>
                <a:ea typeface="Consolas"/>
                <a:cs typeface="Consolas"/>
                <a:sym typeface="Consolas"/>
              </a:rPr>
              <a:t>    left = 0</a:t>
            </a:r>
            <a:endParaRPr dirty="0"/>
          </a:p>
          <a:p>
            <a:pPr marL="0" marR="0" lvl="0" indent="0" algn="l" rtl="0">
              <a:lnSpc>
                <a:spcPct val="150000"/>
              </a:lnSpc>
              <a:spcBef>
                <a:spcPts val="0"/>
              </a:spcBef>
              <a:spcAft>
                <a:spcPts val="0"/>
              </a:spcAft>
              <a:buNone/>
            </a:pPr>
            <a:r>
              <a:rPr lang="en-IN" sz="1800" dirty="0">
                <a:solidFill>
                  <a:schemeClr val="dk1"/>
                </a:solidFill>
                <a:latin typeface="Consolas"/>
                <a:ea typeface="Consolas"/>
                <a:cs typeface="Consolas"/>
                <a:sym typeface="Consolas"/>
              </a:rPr>
              <a:t>    right = 0</a:t>
            </a:r>
            <a:endParaRPr dirty="0"/>
          </a:p>
          <a:p>
            <a:pPr marL="0" marR="0" lvl="0" indent="0" algn="l" rtl="0">
              <a:lnSpc>
                <a:spcPct val="150000"/>
              </a:lnSpc>
              <a:spcBef>
                <a:spcPts val="0"/>
              </a:spcBef>
              <a:spcAft>
                <a:spcPts val="0"/>
              </a:spcAft>
              <a:buNone/>
            </a:pPr>
            <a:endParaRPr sz="1800" dirty="0">
              <a:solidFill>
                <a:schemeClr val="dk1"/>
              </a:solidFill>
              <a:latin typeface="Consolas"/>
              <a:ea typeface="Consolas"/>
              <a:cs typeface="Consolas"/>
              <a:sym typeface="Consolas"/>
            </a:endParaRPr>
          </a:p>
          <a:p>
            <a:pPr marL="0" marR="0" lvl="0" indent="0" algn="l" rtl="0">
              <a:lnSpc>
                <a:spcPct val="150000"/>
              </a:lnSpc>
              <a:spcBef>
                <a:spcPts val="0"/>
              </a:spcBef>
              <a:spcAft>
                <a:spcPts val="0"/>
              </a:spcAft>
              <a:buNone/>
            </a:pPr>
            <a:r>
              <a:rPr lang="en-IN" sz="1800" dirty="0">
                <a:solidFill>
                  <a:schemeClr val="dk1"/>
                </a:solidFill>
                <a:latin typeface="Consolas"/>
                <a:ea typeface="Consolas"/>
                <a:cs typeface="Consolas"/>
                <a:sym typeface="Consolas"/>
              </a:rPr>
              <a:t>    // Step 1: Find a potential </a:t>
            </a:r>
          </a:p>
          <a:p>
            <a:pPr marL="0" marR="0" lvl="0" indent="0" algn="l" rtl="0">
              <a:lnSpc>
                <a:spcPct val="150000"/>
              </a:lnSpc>
              <a:spcBef>
                <a:spcPts val="0"/>
              </a:spcBef>
              <a:spcAft>
                <a:spcPts val="0"/>
              </a:spcAft>
              <a:buNone/>
            </a:pPr>
            <a:r>
              <a:rPr lang="en-IN" sz="1800" dirty="0">
                <a:solidFill>
                  <a:schemeClr val="dk1"/>
                </a:solidFill>
                <a:latin typeface="Consolas"/>
                <a:ea typeface="Consolas"/>
                <a:cs typeface="Consolas"/>
                <a:sym typeface="Consolas"/>
              </a:rPr>
              <a:t>		celebrity candidate</a:t>
            </a:r>
            <a:endParaRPr dirty="0"/>
          </a:p>
          <a:p>
            <a:pPr marL="0" marR="0" lvl="0" indent="0" algn="l" rtl="0">
              <a:lnSpc>
                <a:spcPct val="150000"/>
              </a:lnSpc>
              <a:spcBef>
                <a:spcPts val="0"/>
              </a:spcBef>
              <a:spcAft>
                <a:spcPts val="0"/>
              </a:spcAft>
              <a:buNone/>
            </a:pPr>
            <a:r>
              <a:rPr lang="en-IN" sz="1800" dirty="0">
                <a:solidFill>
                  <a:schemeClr val="dk1"/>
                </a:solidFill>
                <a:latin typeface="Consolas"/>
                <a:ea typeface="Consolas"/>
                <a:cs typeface="Consolas"/>
                <a:sym typeface="Consolas"/>
              </a:rPr>
              <a:t>    while left != right:</a:t>
            </a:r>
            <a:endParaRPr dirty="0"/>
          </a:p>
          <a:p>
            <a:pPr marL="0" marR="0" lvl="0" indent="0" algn="l" rtl="0">
              <a:lnSpc>
                <a:spcPct val="150000"/>
              </a:lnSpc>
              <a:spcBef>
                <a:spcPts val="0"/>
              </a:spcBef>
              <a:spcAft>
                <a:spcPts val="0"/>
              </a:spcAft>
              <a:buNone/>
            </a:pPr>
            <a:r>
              <a:rPr lang="en-IN" sz="1800" dirty="0">
                <a:solidFill>
                  <a:schemeClr val="dk1"/>
                </a:solidFill>
                <a:latin typeface="Consolas"/>
                <a:ea typeface="Consolas"/>
                <a:cs typeface="Consolas"/>
                <a:sym typeface="Consolas"/>
              </a:rPr>
              <a:t>        if group[left].knows(group[right]):</a:t>
            </a:r>
            <a:endParaRPr dirty="0"/>
          </a:p>
          <a:p>
            <a:pPr marL="0" marR="0" lvl="0" indent="0" algn="l" rtl="0">
              <a:lnSpc>
                <a:spcPct val="150000"/>
              </a:lnSpc>
              <a:spcBef>
                <a:spcPts val="0"/>
              </a:spcBef>
              <a:spcAft>
                <a:spcPts val="0"/>
              </a:spcAft>
              <a:buNone/>
            </a:pPr>
            <a:r>
              <a:rPr lang="en-IN" sz="1800" dirty="0">
                <a:solidFill>
                  <a:schemeClr val="dk1"/>
                </a:solidFill>
                <a:latin typeface="Consolas"/>
                <a:ea typeface="Consolas"/>
                <a:cs typeface="Consolas"/>
                <a:sym typeface="Consolas"/>
              </a:rPr>
              <a:t>            left = left + 1</a:t>
            </a:r>
            <a:endParaRPr dirty="0"/>
          </a:p>
          <a:p>
            <a:pPr marL="0" marR="0" lvl="0" indent="0" algn="l" rtl="0">
              <a:lnSpc>
                <a:spcPct val="150000"/>
              </a:lnSpc>
              <a:spcBef>
                <a:spcPts val="0"/>
              </a:spcBef>
              <a:spcAft>
                <a:spcPts val="0"/>
              </a:spcAft>
              <a:buNone/>
            </a:pPr>
            <a:r>
              <a:rPr lang="en-IN" sz="1800" dirty="0">
                <a:solidFill>
                  <a:schemeClr val="dk1"/>
                </a:solidFill>
                <a:latin typeface="Consolas"/>
                <a:ea typeface="Consolas"/>
                <a:cs typeface="Consolas"/>
                <a:sym typeface="Consolas"/>
              </a:rPr>
              <a:t>        else:</a:t>
            </a:r>
            <a:endParaRPr dirty="0"/>
          </a:p>
          <a:p>
            <a:pPr marL="0" marR="0" lvl="0" indent="0" algn="l" rtl="0">
              <a:lnSpc>
                <a:spcPct val="150000"/>
              </a:lnSpc>
              <a:spcBef>
                <a:spcPts val="0"/>
              </a:spcBef>
              <a:spcAft>
                <a:spcPts val="0"/>
              </a:spcAft>
              <a:buNone/>
            </a:pPr>
            <a:r>
              <a:rPr lang="en-IN" sz="1800" dirty="0">
                <a:solidFill>
                  <a:schemeClr val="dk1"/>
                </a:solidFill>
                <a:latin typeface="Consolas"/>
                <a:ea typeface="Consolas"/>
                <a:cs typeface="Consolas"/>
                <a:sym typeface="Consolas"/>
              </a:rPr>
              <a:t>            right = right + 1</a:t>
            </a:r>
            <a:endParaRPr dirty="0"/>
          </a:p>
          <a:p>
            <a:pPr marL="0" marR="0" lvl="0" indent="0" algn="l" rtl="0">
              <a:lnSpc>
                <a:spcPct val="150000"/>
              </a:lnSpc>
              <a:spcBef>
                <a:spcPts val="0"/>
              </a:spcBef>
              <a:spcAft>
                <a:spcPts val="0"/>
              </a:spcAft>
              <a:buNone/>
            </a:pPr>
            <a:endParaRPr sz="1800" dirty="0">
              <a:solidFill>
                <a:schemeClr val="dk1"/>
              </a:solidFill>
              <a:latin typeface="Consolas"/>
              <a:ea typeface="Consolas"/>
              <a:cs typeface="Consolas"/>
              <a:sym typeface="Consolas"/>
            </a:endParaRPr>
          </a:p>
        </p:txBody>
      </p:sp>
      <p:sp>
        <p:nvSpPr>
          <p:cNvPr id="182" name="Google Shape;182;p10"/>
          <p:cNvSpPr/>
          <p:nvPr/>
        </p:nvSpPr>
        <p:spPr>
          <a:xfrm>
            <a:off x="3928188" y="294858"/>
            <a:ext cx="4746173" cy="432930"/>
          </a:xfrm>
          <a:prstGeom prst="snip2DiagRect">
            <a:avLst>
              <a:gd name="adj1" fmla="val 0"/>
              <a:gd name="adj2" fmla="val 37764"/>
            </a:avLst>
          </a:prstGeom>
          <a:solidFill>
            <a:srgbClr val="548135"/>
          </a:solidFill>
          <a:ln>
            <a:noFill/>
          </a:ln>
          <a:effectLst>
            <a:outerShdw blurRad="57150" dist="19050" dir="5400000" algn="ctr" rotWithShape="0">
              <a:srgbClr val="000000">
                <a:alpha val="6274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IN" sz="2400" b="1">
                <a:solidFill>
                  <a:schemeClr val="lt1"/>
                </a:solidFill>
                <a:latin typeface="Times New Roman"/>
                <a:ea typeface="Times New Roman"/>
                <a:cs typeface="Times New Roman"/>
                <a:sym typeface="Times New Roman"/>
              </a:rPr>
              <a:t>THE CELEBRITY PROBLEM</a:t>
            </a:r>
            <a:endParaRPr/>
          </a:p>
        </p:txBody>
      </p:sp>
      <p:sp>
        <p:nvSpPr>
          <p:cNvPr id="192" name="Google Shape;192;p11"/>
          <p:cNvSpPr txBox="1"/>
          <p:nvPr/>
        </p:nvSpPr>
        <p:spPr>
          <a:xfrm>
            <a:off x="5796671" y="1733875"/>
            <a:ext cx="10015281" cy="5078273"/>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IN" sz="1800" dirty="0">
                <a:solidFill>
                  <a:schemeClr val="dk1"/>
                </a:solidFill>
                <a:latin typeface="Consolas"/>
                <a:ea typeface="Consolas"/>
                <a:cs typeface="Consolas"/>
                <a:sym typeface="Consolas"/>
              </a:rPr>
              <a:t>// Step 2: Verify if the candidate is a celebrity</a:t>
            </a:r>
            <a:endParaRPr dirty="0"/>
          </a:p>
          <a:p>
            <a:pPr marL="0" marR="0" lvl="0" indent="0" algn="l" rtl="0">
              <a:lnSpc>
                <a:spcPct val="150000"/>
              </a:lnSpc>
              <a:spcBef>
                <a:spcPts val="0"/>
              </a:spcBef>
              <a:spcAft>
                <a:spcPts val="0"/>
              </a:spcAft>
              <a:buNone/>
            </a:pPr>
            <a:r>
              <a:rPr lang="en-IN" sz="1800" dirty="0">
                <a:solidFill>
                  <a:schemeClr val="dk1"/>
                </a:solidFill>
                <a:latin typeface="Consolas"/>
                <a:ea typeface="Consolas"/>
                <a:cs typeface="Consolas"/>
                <a:sym typeface="Consolas"/>
              </a:rPr>
              <a:t>    right = candidate</a:t>
            </a:r>
            <a:endParaRPr dirty="0"/>
          </a:p>
          <a:p>
            <a:pPr marL="0" marR="0" lvl="0" indent="0" algn="l" rtl="0">
              <a:lnSpc>
                <a:spcPct val="150000"/>
              </a:lnSpc>
              <a:spcBef>
                <a:spcPts val="0"/>
              </a:spcBef>
              <a:spcAft>
                <a:spcPts val="0"/>
              </a:spcAft>
              <a:buNone/>
            </a:pPr>
            <a:r>
              <a:rPr lang="en-IN" sz="1800" dirty="0">
                <a:solidFill>
                  <a:schemeClr val="dk1"/>
                </a:solidFill>
                <a:latin typeface="Consolas"/>
                <a:ea typeface="Consolas"/>
                <a:cs typeface="Consolas"/>
                <a:sym typeface="Consolas"/>
              </a:rPr>
              <a:t>    left = 0</a:t>
            </a:r>
            <a:endParaRPr dirty="0"/>
          </a:p>
          <a:p>
            <a:pPr marL="0" marR="0" lvl="0" indent="0" algn="l" rtl="0">
              <a:lnSpc>
                <a:spcPct val="150000"/>
              </a:lnSpc>
              <a:spcBef>
                <a:spcPts val="0"/>
              </a:spcBef>
              <a:spcAft>
                <a:spcPts val="0"/>
              </a:spcAft>
              <a:buNone/>
            </a:pPr>
            <a:r>
              <a:rPr lang="en-IN" sz="1800" dirty="0">
                <a:solidFill>
                  <a:schemeClr val="dk1"/>
                </a:solidFill>
                <a:latin typeface="Consolas"/>
                <a:ea typeface="Consolas"/>
                <a:cs typeface="Consolas"/>
                <a:sym typeface="Consolas"/>
              </a:rPr>
              <a:t>    while left &lt; length(group):</a:t>
            </a:r>
            <a:endParaRPr dirty="0"/>
          </a:p>
          <a:p>
            <a:pPr marL="0" marR="0" lvl="0" indent="0" algn="l" rtl="0">
              <a:lnSpc>
                <a:spcPct val="150000"/>
              </a:lnSpc>
              <a:spcBef>
                <a:spcPts val="0"/>
              </a:spcBef>
              <a:spcAft>
                <a:spcPts val="0"/>
              </a:spcAft>
              <a:buNone/>
            </a:pPr>
            <a:r>
              <a:rPr lang="en-IN" sz="1800" dirty="0">
                <a:solidFill>
                  <a:schemeClr val="dk1"/>
                </a:solidFill>
                <a:latin typeface="Consolas"/>
                <a:ea typeface="Consolas"/>
                <a:cs typeface="Consolas"/>
                <a:sym typeface="Consolas"/>
              </a:rPr>
              <a:t>        if left != right and </a:t>
            </a:r>
          </a:p>
          <a:p>
            <a:pPr marL="0" marR="0" lvl="0" indent="0" algn="l" rtl="0">
              <a:lnSpc>
                <a:spcPct val="150000"/>
              </a:lnSpc>
              <a:spcBef>
                <a:spcPts val="0"/>
              </a:spcBef>
              <a:spcAft>
                <a:spcPts val="0"/>
              </a:spcAft>
              <a:buNone/>
            </a:pPr>
            <a:r>
              <a:rPr lang="en-IN" sz="1800" dirty="0">
                <a:solidFill>
                  <a:schemeClr val="dk1"/>
                </a:solidFill>
                <a:latin typeface="Consolas"/>
                <a:ea typeface="Consolas"/>
                <a:cs typeface="Consolas"/>
                <a:sym typeface="Consolas"/>
              </a:rPr>
              <a:t>	     (group[left].knows(group[right]) or  			    	!group[right].knows(group[left])):</a:t>
            </a:r>
            <a:endParaRPr dirty="0"/>
          </a:p>
          <a:p>
            <a:pPr marL="0" marR="0" lvl="0" indent="0" algn="l" rtl="0">
              <a:lnSpc>
                <a:spcPct val="150000"/>
              </a:lnSpc>
              <a:spcBef>
                <a:spcPts val="0"/>
              </a:spcBef>
              <a:spcAft>
                <a:spcPts val="0"/>
              </a:spcAft>
              <a:buNone/>
            </a:pPr>
            <a:r>
              <a:rPr lang="en-IN" sz="1800" dirty="0">
                <a:solidFill>
                  <a:schemeClr val="dk1"/>
                </a:solidFill>
                <a:latin typeface="Consolas"/>
                <a:ea typeface="Consolas"/>
                <a:cs typeface="Consolas"/>
                <a:sym typeface="Consolas"/>
              </a:rPr>
              <a:t>            return "No celebrity found"</a:t>
            </a:r>
            <a:endParaRPr dirty="0"/>
          </a:p>
          <a:p>
            <a:pPr marL="0" marR="0" lvl="0" indent="0" algn="l" rtl="0">
              <a:lnSpc>
                <a:spcPct val="150000"/>
              </a:lnSpc>
              <a:spcBef>
                <a:spcPts val="0"/>
              </a:spcBef>
              <a:spcAft>
                <a:spcPts val="0"/>
              </a:spcAft>
              <a:buNone/>
            </a:pPr>
            <a:r>
              <a:rPr lang="en-IN" sz="1800" dirty="0">
                <a:solidFill>
                  <a:schemeClr val="dk1"/>
                </a:solidFill>
                <a:latin typeface="Consolas"/>
                <a:ea typeface="Consolas"/>
                <a:cs typeface="Consolas"/>
                <a:sym typeface="Consolas"/>
              </a:rPr>
              <a:t>        left = left + 1</a:t>
            </a:r>
            <a:endParaRPr dirty="0"/>
          </a:p>
          <a:p>
            <a:pPr marL="0" marR="0" lvl="0" indent="0" algn="l" rtl="0">
              <a:lnSpc>
                <a:spcPct val="150000"/>
              </a:lnSpc>
              <a:spcBef>
                <a:spcPts val="0"/>
              </a:spcBef>
              <a:spcAft>
                <a:spcPts val="0"/>
              </a:spcAft>
              <a:buNone/>
            </a:pPr>
            <a:r>
              <a:rPr lang="en-IN" sz="1800" dirty="0">
                <a:solidFill>
                  <a:schemeClr val="dk1"/>
                </a:solidFill>
                <a:latin typeface="Consolas"/>
                <a:ea typeface="Consolas"/>
                <a:cs typeface="Consolas"/>
                <a:sym typeface="Consolas"/>
              </a:rPr>
              <a:t>    </a:t>
            </a:r>
            <a:endParaRPr dirty="0"/>
          </a:p>
          <a:p>
            <a:pPr marL="0" marR="0" lvl="0" indent="0" algn="l" rtl="0">
              <a:lnSpc>
                <a:spcPct val="150000"/>
              </a:lnSpc>
              <a:spcBef>
                <a:spcPts val="0"/>
              </a:spcBef>
              <a:spcAft>
                <a:spcPts val="0"/>
              </a:spcAft>
              <a:buNone/>
            </a:pPr>
            <a:r>
              <a:rPr lang="en-IN" sz="1800" dirty="0">
                <a:solidFill>
                  <a:schemeClr val="dk1"/>
                </a:solidFill>
                <a:latin typeface="Consolas"/>
                <a:ea typeface="Consolas"/>
                <a:cs typeface="Consolas"/>
                <a:sym typeface="Consolas"/>
              </a:rPr>
              <a:t>    return candidate</a:t>
            </a:r>
            <a:endParaRPr dirty="0"/>
          </a:p>
          <a:p>
            <a:pPr marL="0" marR="0" lvl="0" indent="0" algn="l" rtl="0">
              <a:lnSpc>
                <a:spcPct val="150000"/>
              </a:lnSpc>
              <a:spcBef>
                <a:spcPts val="0"/>
              </a:spcBef>
              <a:spcAft>
                <a:spcPts val="0"/>
              </a:spcAft>
              <a:buNone/>
            </a:pPr>
            <a:endParaRPr sz="1800" dirty="0">
              <a:solidFill>
                <a:schemeClr val="dk1"/>
              </a:solidFill>
              <a:latin typeface="Consolas"/>
              <a:ea typeface="Consolas"/>
              <a:cs typeface="Consolas"/>
              <a:sym typeface="Consola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1"/>
                                        </p:tgtEl>
                                        <p:attrNameLst>
                                          <p:attrName>style.visibility</p:attrName>
                                        </p:attrNameLst>
                                      </p:cBhvr>
                                      <p:to>
                                        <p:strVal val="visible"/>
                                      </p:to>
                                    </p:set>
                                    <p:animEffect transition="in" filter="fade">
                                      <p:cBhvr>
                                        <p:cTn id="7" dur="1000"/>
                                        <p:tgtEl>
                                          <p:spTgt spid="18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2"/>
                                        </p:tgtEl>
                                        <p:attrNameLst>
                                          <p:attrName>style.visibility</p:attrName>
                                        </p:attrNameLst>
                                      </p:cBhvr>
                                      <p:to>
                                        <p:strVal val="visible"/>
                                      </p:to>
                                    </p:set>
                                    <p:animEffect transition="in" filter="fade">
                                      <p:cBhvr>
                                        <p:cTn id="12" dur="1000"/>
                                        <p:tgtEl>
                                          <p:spTgt spid="1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7"/>
        <p:cNvGrpSpPr/>
        <p:nvPr/>
      </p:nvGrpSpPr>
      <p:grpSpPr>
        <a:xfrm>
          <a:off x="0" y="0"/>
          <a:ext cx="0" cy="0"/>
          <a:chOff x="0" y="0"/>
          <a:chExt cx="0" cy="0"/>
        </a:xfrm>
      </p:grpSpPr>
      <p:pic>
        <p:nvPicPr>
          <p:cNvPr id="198" name="Google Shape;198;p12"/>
          <p:cNvPicPr preferRelativeResize="0"/>
          <p:nvPr/>
        </p:nvPicPr>
        <p:blipFill rotWithShape="1">
          <a:blip r:embed="rId3">
            <a:alphaModFix/>
          </a:blip>
          <a:srcRect l="8630" r="8622" b="57237"/>
          <a:stretch/>
        </p:blipFill>
        <p:spPr>
          <a:xfrm rot="10800000" flipH="1">
            <a:off x="0" y="624"/>
            <a:ext cx="3517641" cy="926126"/>
          </a:xfrm>
          <a:prstGeom prst="rect">
            <a:avLst/>
          </a:prstGeom>
          <a:noFill/>
          <a:ln>
            <a:noFill/>
          </a:ln>
        </p:spPr>
      </p:pic>
      <p:pic>
        <p:nvPicPr>
          <p:cNvPr id="199" name="Google Shape;199;p12"/>
          <p:cNvPicPr preferRelativeResize="0"/>
          <p:nvPr/>
        </p:nvPicPr>
        <p:blipFill rotWithShape="1">
          <a:blip r:embed="rId4">
            <a:alphaModFix/>
          </a:blip>
          <a:srcRect/>
          <a:stretch/>
        </p:blipFill>
        <p:spPr>
          <a:xfrm>
            <a:off x="11106150" y="186935"/>
            <a:ext cx="1000125" cy="988203"/>
          </a:xfrm>
          <a:prstGeom prst="rect">
            <a:avLst/>
          </a:prstGeom>
          <a:noFill/>
          <a:ln>
            <a:noFill/>
          </a:ln>
        </p:spPr>
      </p:pic>
      <p:pic>
        <p:nvPicPr>
          <p:cNvPr id="200" name="Google Shape;200;p12" descr="Picture1-removebg-preview"/>
          <p:cNvPicPr preferRelativeResize="0"/>
          <p:nvPr/>
        </p:nvPicPr>
        <p:blipFill rotWithShape="1">
          <a:blip r:embed="rId5">
            <a:alphaModFix/>
          </a:blip>
          <a:srcRect/>
          <a:stretch/>
        </p:blipFill>
        <p:spPr>
          <a:xfrm>
            <a:off x="9647853" y="6129030"/>
            <a:ext cx="2544147" cy="727690"/>
          </a:xfrm>
          <a:prstGeom prst="rect">
            <a:avLst/>
          </a:prstGeom>
          <a:noFill/>
          <a:ln>
            <a:noFill/>
          </a:ln>
        </p:spPr>
      </p:pic>
      <p:sp>
        <p:nvSpPr>
          <p:cNvPr id="201" name="Google Shape;201;p12"/>
          <p:cNvSpPr txBox="1"/>
          <p:nvPr/>
        </p:nvSpPr>
        <p:spPr>
          <a:xfrm>
            <a:off x="914041" y="727788"/>
            <a:ext cx="10363916" cy="534966"/>
          </a:xfrm>
          <a:prstGeom prst="rect">
            <a:avLst/>
          </a:prstGeom>
          <a:noFill/>
          <a:ln>
            <a:noFill/>
          </a:ln>
        </p:spPr>
        <p:txBody>
          <a:bodyPr spcFirstLastPara="1" wrap="square" lIns="91425" tIns="45700" rIns="91425" bIns="45700" anchor="t" anchorCtr="0">
            <a:noAutofit/>
          </a:bodyPr>
          <a:lstStyle/>
          <a:p>
            <a:pPr marL="0" marR="0" lvl="0" indent="0" algn="l" rtl="0">
              <a:lnSpc>
                <a:spcPct val="200000"/>
              </a:lnSpc>
              <a:spcBef>
                <a:spcPts val="0"/>
              </a:spcBef>
              <a:spcAft>
                <a:spcPts val="0"/>
              </a:spcAft>
              <a:buClr>
                <a:srgbClr val="7030A0"/>
              </a:buClr>
              <a:buSzPts val="1800"/>
              <a:buFont typeface="Arial"/>
              <a:buNone/>
            </a:pPr>
            <a:r>
              <a:rPr lang="en-IN" sz="1800" b="1">
                <a:solidFill>
                  <a:srgbClr val="7030A0"/>
                </a:solidFill>
                <a:latin typeface="Consolas"/>
                <a:ea typeface="Consolas"/>
                <a:cs typeface="Consolas"/>
                <a:sym typeface="Consolas"/>
              </a:rPr>
              <a:t>SAMPLE PROGRAM 1</a:t>
            </a:r>
            <a:endParaRPr/>
          </a:p>
          <a:p>
            <a:pPr marL="0" marR="0" lvl="0" indent="0" algn="l" rtl="0">
              <a:lnSpc>
                <a:spcPct val="200000"/>
              </a:lnSpc>
              <a:spcBef>
                <a:spcPts val="1000"/>
              </a:spcBef>
              <a:spcAft>
                <a:spcPts val="0"/>
              </a:spcAft>
              <a:buClr>
                <a:schemeClr val="dk1"/>
              </a:buClr>
              <a:buSzPts val="1600"/>
              <a:buFont typeface="Arial"/>
              <a:buNone/>
            </a:pPr>
            <a:endParaRPr sz="1600">
              <a:solidFill>
                <a:schemeClr val="dk1"/>
              </a:solidFill>
              <a:latin typeface="Consolas"/>
              <a:ea typeface="Consolas"/>
              <a:cs typeface="Consolas"/>
              <a:sym typeface="Consolas"/>
            </a:endParaRPr>
          </a:p>
        </p:txBody>
      </p:sp>
      <p:sp>
        <p:nvSpPr>
          <p:cNvPr id="202" name="Google Shape;202;p12"/>
          <p:cNvSpPr txBox="1"/>
          <p:nvPr/>
        </p:nvSpPr>
        <p:spPr>
          <a:xfrm>
            <a:off x="1157287" y="4083360"/>
            <a:ext cx="9877425" cy="1163095"/>
          </a:xfrm>
          <a:prstGeom prst="rect">
            <a:avLst/>
          </a:prstGeom>
          <a:noFill/>
          <a:ln>
            <a:noFill/>
          </a:ln>
        </p:spPr>
        <p:txBody>
          <a:bodyPr spcFirstLastPara="1" wrap="square" lIns="91425" tIns="45700" rIns="91425" bIns="45700" anchor="t" anchorCtr="0">
            <a:noAutofit/>
          </a:bodyPr>
          <a:lstStyle/>
          <a:p>
            <a:pPr marL="228600" marR="0" lvl="0" indent="-114300" algn="l" rtl="0">
              <a:lnSpc>
                <a:spcPct val="200000"/>
              </a:lnSpc>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p:txBody>
      </p:sp>
      <p:sp>
        <p:nvSpPr>
          <p:cNvPr id="203" name="Google Shape;203;p12"/>
          <p:cNvSpPr txBox="1"/>
          <p:nvPr/>
        </p:nvSpPr>
        <p:spPr>
          <a:xfrm>
            <a:off x="1888446" y="2004646"/>
            <a:ext cx="8825655" cy="329487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000" dirty="0">
                <a:solidFill>
                  <a:srgbClr val="000000"/>
                </a:solidFill>
                <a:latin typeface="Consolas"/>
                <a:ea typeface="Consolas"/>
                <a:cs typeface="Consolas"/>
                <a:sym typeface="Consolas"/>
              </a:rPr>
              <a:t>INPUT</a:t>
            </a:r>
            <a:endParaRPr dirty="0"/>
          </a:p>
          <a:p>
            <a:pPr marL="0" marR="0" lvl="0" indent="0" algn="l" rtl="0">
              <a:spcBef>
                <a:spcPts val="0"/>
              </a:spcBef>
              <a:spcAft>
                <a:spcPts val="0"/>
              </a:spcAft>
              <a:buNone/>
            </a:pPr>
            <a:endParaRPr sz="2000" dirty="0">
              <a:solidFill>
                <a:srgbClr val="000000"/>
              </a:solidFill>
              <a:latin typeface="Consolas"/>
              <a:ea typeface="Consolas"/>
              <a:cs typeface="Consolas"/>
              <a:sym typeface="Consolas"/>
            </a:endParaRPr>
          </a:p>
          <a:p>
            <a:pPr marL="0" marR="0" lvl="0" indent="0" algn="l" rtl="0">
              <a:spcBef>
                <a:spcPts val="0"/>
              </a:spcBef>
              <a:spcAft>
                <a:spcPts val="0"/>
              </a:spcAft>
              <a:buNone/>
            </a:pPr>
            <a:r>
              <a:rPr lang="en-IN" sz="1800" dirty="0">
                <a:solidFill>
                  <a:srgbClr val="000000"/>
                </a:solidFill>
                <a:latin typeface="Consolas"/>
                <a:ea typeface="Consolas"/>
                <a:cs typeface="Consolas"/>
                <a:sym typeface="Consolas"/>
              </a:rPr>
              <a:t>2       //n count</a:t>
            </a:r>
            <a:endParaRPr dirty="0"/>
          </a:p>
          <a:p>
            <a:pPr marL="0" marR="0" lvl="0" indent="0" algn="l" rtl="0">
              <a:spcBef>
                <a:spcPts val="0"/>
              </a:spcBef>
              <a:spcAft>
                <a:spcPts val="0"/>
              </a:spcAft>
              <a:buNone/>
            </a:pPr>
            <a:r>
              <a:rPr lang="en-IN" sz="1800" dirty="0">
                <a:solidFill>
                  <a:srgbClr val="000000"/>
                </a:solidFill>
                <a:latin typeface="Consolas"/>
                <a:ea typeface="Consolas"/>
                <a:cs typeface="Consolas"/>
                <a:sym typeface="Consolas"/>
              </a:rPr>
              <a:t>0 1 </a:t>
            </a:r>
            <a:endParaRPr dirty="0"/>
          </a:p>
          <a:p>
            <a:pPr marL="0" marR="0" lvl="0" indent="0" algn="l" rtl="0">
              <a:spcBef>
                <a:spcPts val="0"/>
              </a:spcBef>
              <a:spcAft>
                <a:spcPts val="0"/>
              </a:spcAft>
              <a:buNone/>
            </a:pPr>
            <a:r>
              <a:rPr lang="en-IN" sz="1800" dirty="0">
                <a:solidFill>
                  <a:srgbClr val="000000"/>
                </a:solidFill>
                <a:latin typeface="Consolas"/>
                <a:ea typeface="Consolas"/>
                <a:cs typeface="Consolas"/>
                <a:sym typeface="Consolas"/>
              </a:rPr>
              <a:t>0 0 </a:t>
            </a:r>
            <a:endParaRPr dirty="0"/>
          </a:p>
          <a:p>
            <a:pPr marL="0" marR="0" lvl="0" indent="0" algn="l" rtl="0">
              <a:spcBef>
                <a:spcPts val="0"/>
              </a:spcBef>
              <a:spcAft>
                <a:spcPts val="0"/>
              </a:spcAft>
              <a:buNone/>
            </a:pPr>
            <a:endParaRPr sz="1800" dirty="0">
              <a:solidFill>
                <a:srgbClr val="000000"/>
              </a:solidFill>
              <a:latin typeface="Consolas"/>
              <a:ea typeface="Consolas"/>
              <a:cs typeface="Consolas"/>
              <a:sym typeface="Consolas"/>
            </a:endParaRPr>
          </a:p>
          <a:p>
            <a:pPr marL="0" marR="0" lvl="0" indent="0" algn="l" rtl="0">
              <a:spcBef>
                <a:spcPts val="0"/>
              </a:spcBef>
              <a:spcAft>
                <a:spcPts val="0"/>
              </a:spcAft>
              <a:buNone/>
            </a:pPr>
            <a:r>
              <a:rPr lang="en-IN" sz="1800" dirty="0">
                <a:solidFill>
                  <a:srgbClr val="000000"/>
                </a:solidFill>
                <a:latin typeface="Consolas"/>
                <a:ea typeface="Consolas"/>
                <a:cs typeface="Consolas"/>
                <a:sym typeface="Consolas"/>
              </a:rPr>
              <a:t>OUTPUT</a:t>
            </a:r>
            <a:endParaRPr dirty="0"/>
          </a:p>
          <a:p>
            <a:pPr marL="0" marR="0" lvl="0" indent="0" algn="l" rtl="0">
              <a:spcBef>
                <a:spcPts val="0"/>
              </a:spcBef>
              <a:spcAft>
                <a:spcPts val="0"/>
              </a:spcAft>
              <a:buNone/>
            </a:pPr>
            <a:r>
              <a:rPr lang="en-IN" sz="1800" dirty="0">
                <a:solidFill>
                  <a:srgbClr val="000000"/>
                </a:solidFill>
                <a:latin typeface="Consolas"/>
                <a:ea typeface="Consolas"/>
                <a:cs typeface="Consolas"/>
                <a:sym typeface="Consolas"/>
              </a:rPr>
              <a:t>Celebrity ID: 1</a:t>
            </a:r>
            <a:endParaRPr dirty="0"/>
          </a:p>
          <a:p>
            <a:pPr marL="0" marR="0" lvl="0" indent="0" algn="l" rtl="0">
              <a:spcBef>
                <a:spcPts val="0"/>
              </a:spcBef>
              <a:spcAft>
                <a:spcPts val="0"/>
              </a:spcAft>
              <a:buNone/>
            </a:pPr>
            <a:endParaRPr sz="1800" dirty="0">
              <a:solidFill>
                <a:srgbClr val="000000"/>
              </a:solidFill>
              <a:latin typeface="Consolas"/>
              <a:ea typeface="Consolas"/>
              <a:cs typeface="Consolas"/>
              <a:sym typeface="Consolas"/>
            </a:endParaRPr>
          </a:p>
          <a:p>
            <a:pPr marL="0" marR="0" lvl="0" indent="0" algn="l" rtl="0">
              <a:spcBef>
                <a:spcPts val="0"/>
              </a:spcBef>
              <a:spcAft>
                <a:spcPts val="0"/>
              </a:spcAft>
              <a:buNone/>
            </a:pPr>
            <a:endParaRPr sz="1800" dirty="0">
              <a:solidFill>
                <a:srgbClr val="000000"/>
              </a:solidFill>
              <a:latin typeface="Consolas"/>
              <a:ea typeface="Consolas"/>
              <a:cs typeface="Consolas"/>
              <a:sym typeface="Consolas"/>
            </a:endParaRPr>
          </a:p>
          <a:p>
            <a:pPr marL="0" marR="0" lvl="0" indent="0" algn="l" rtl="0">
              <a:lnSpc>
                <a:spcPct val="150000"/>
              </a:lnSpc>
              <a:spcBef>
                <a:spcPts val="0"/>
              </a:spcBef>
              <a:spcAft>
                <a:spcPts val="0"/>
              </a:spcAft>
              <a:buNone/>
            </a:pPr>
            <a:endParaRPr sz="1800" dirty="0">
              <a:solidFill>
                <a:schemeClr val="dk1"/>
              </a:solidFill>
              <a:latin typeface="Consolas"/>
              <a:ea typeface="Consolas"/>
              <a:cs typeface="Consolas"/>
              <a:sym typeface="Consolas"/>
            </a:endParaRPr>
          </a:p>
        </p:txBody>
      </p:sp>
      <p:sp>
        <p:nvSpPr>
          <p:cNvPr id="204" name="Google Shape;204;p12"/>
          <p:cNvSpPr/>
          <p:nvPr/>
        </p:nvSpPr>
        <p:spPr>
          <a:xfrm>
            <a:off x="3928188" y="294858"/>
            <a:ext cx="4746173" cy="432930"/>
          </a:xfrm>
          <a:prstGeom prst="snip2DiagRect">
            <a:avLst>
              <a:gd name="adj1" fmla="val 0"/>
              <a:gd name="adj2" fmla="val 37764"/>
            </a:avLst>
          </a:prstGeom>
          <a:solidFill>
            <a:srgbClr val="548135"/>
          </a:solidFill>
          <a:ln>
            <a:noFill/>
          </a:ln>
          <a:effectLst>
            <a:outerShdw blurRad="57150" dist="19050" dir="5400000" algn="ctr" rotWithShape="0">
              <a:srgbClr val="000000">
                <a:alpha val="6274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IN" sz="2400" b="1">
                <a:solidFill>
                  <a:schemeClr val="lt1"/>
                </a:solidFill>
                <a:latin typeface="Times New Roman"/>
                <a:ea typeface="Times New Roman"/>
                <a:cs typeface="Times New Roman"/>
                <a:sym typeface="Times New Roman"/>
              </a:rPr>
              <a:t>THE CELEBRITY PROBLEM</a:t>
            </a:r>
            <a:endParaRPr/>
          </a:p>
        </p:txBody>
      </p:sp>
      <p:sp>
        <p:nvSpPr>
          <p:cNvPr id="212" name="Google Shape;212;p13"/>
          <p:cNvSpPr txBox="1"/>
          <p:nvPr/>
        </p:nvSpPr>
        <p:spPr>
          <a:xfrm>
            <a:off x="6058016" y="1066329"/>
            <a:ext cx="10363916" cy="534966"/>
          </a:xfrm>
          <a:prstGeom prst="rect">
            <a:avLst/>
          </a:prstGeom>
          <a:noFill/>
          <a:ln>
            <a:noFill/>
          </a:ln>
        </p:spPr>
        <p:txBody>
          <a:bodyPr spcFirstLastPara="1" wrap="square" lIns="91425" tIns="45700" rIns="91425" bIns="45700" anchor="t" anchorCtr="0">
            <a:noAutofit/>
          </a:bodyPr>
          <a:lstStyle/>
          <a:p>
            <a:pPr marL="0" marR="0" lvl="0" indent="0" algn="l" rtl="0">
              <a:lnSpc>
                <a:spcPct val="200000"/>
              </a:lnSpc>
              <a:spcBef>
                <a:spcPts val="0"/>
              </a:spcBef>
              <a:spcAft>
                <a:spcPts val="0"/>
              </a:spcAft>
              <a:buClr>
                <a:srgbClr val="7030A0"/>
              </a:buClr>
              <a:buSzPts val="1800"/>
              <a:buFont typeface="Arial"/>
              <a:buNone/>
            </a:pPr>
            <a:r>
              <a:rPr lang="en-IN" sz="1800" b="1">
                <a:solidFill>
                  <a:srgbClr val="7030A0"/>
                </a:solidFill>
                <a:latin typeface="Consolas"/>
                <a:ea typeface="Consolas"/>
                <a:cs typeface="Consolas"/>
                <a:sym typeface="Consolas"/>
              </a:rPr>
              <a:t>SAMPLE PROGRAM 2</a:t>
            </a:r>
            <a:endParaRPr/>
          </a:p>
          <a:p>
            <a:pPr marL="0" marR="0" lvl="0" indent="0" algn="l" rtl="0">
              <a:lnSpc>
                <a:spcPct val="200000"/>
              </a:lnSpc>
              <a:spcBef>
                <a:spcPts val="1000"/>
              </a:spcBef>
              <a:spcAft>
                <a:spcPts val="0"/>
              </a:spcAft>
              <a:buClr>
                <a:schemeClr val="dk1"/>
              </a:buClr>
              <a:buSzPts val="1600"/>
              <a:buFont typeface="Arial"/>
              <a:buNone/>
            </a:pPr>
            <a:endParaRPr sz="1600">
              <a:solidFill>
                <a:schemeClr val="dk1"/>
              </a:solidFill>
              <a:latin typeface="Consolas"/>
              <a:ea typeface="Consolas"/>
              <a:cs typeface="Consolas"/>
              <a:sym typeface="Consolas"/>
            </a:endParaRPr>
          </a:p>
        </p:txBody>
      </p:sp>
      <p:sp>
        <p:nvSpPr>
          <p:cNvPr id="213" name="Google Shape;213;p13"/>
          <p:cNvSpPr txBox="1"/>
          <p:nvPr/>
        </p:nvSpPr>
        <p:spPr>
          <a:xfrm>
            <a:off x="6301262" y="4421901"/>
            <a:ext cx="9877425" cy="1163095"/>
          </a:xfrm>
          <a:prstGeom prst="rect">
            <a:avLst/>
          </a:prstGeom>
          <a:noFill/>
          <a:ln>
            <a:noFill/>
          </a:ln>
        </p:spPr>
        <p:txBody>
          <a:bodyPr spcFirstLastPara="1" wrap="square" lIns="91425" tIns="45700" rIns="91425" bIns="45700" anchor="t" anchorCtr="0">
            <a:noAutofit/>
          </a:bodyPr>
          <a:lstStyle/>
          <a:p>
            <a:pPr marL="228600" marR="0" lvl="0" indent="-114300" algn="l" rtl="0">
              <a:lnSpc>
                <a:spcPct val="200000"/>
              </a:lnSpc>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p:txBody>
      </p:sp>
      <p:sp>
        <p:nvSpPr>
          <p:cNvPr id="214" name="Google Shape;214;p13"/>
          <p:cNvSpPr txBox="1"/>
          <p:nvPr/>
        </p:nvSpPr>
        <p:spPr>
          <a:xfrm>
            <a:off x="7353021" y="2344110"/>
            <a:ext cx="8825700" cy="3478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000" dirty="0">
                <a:solidFill>
                  <a:srgbClr val="000000"/>
                </a:solidFill>
                <a:latin typeface="Consolas"/>
                <a:ea typeface="Consolas"/>
                <a:cs typeface="Consolas"/>
                <a:sym typeface="Consolas"/>
              </a:rPr>
              <a:t>INPUT</a:t>
            </a:r>
            <a:endParaRPr dirty="0"/>
          </a:p>
          <a:p>
            <a:pPr marL="0" marR="0" lvl="0" indent="0" algn="l" rtl="0">
              <a:spcBef>
                <a:spcPts val="0"/>
              </a:spcBef>
              <a:spcAft>
                <a:spcPts val="0"/>
              </a:spcAft>
              <a:buNone/>
            </a:pPr>
            <a:endParaRPr sz="2000" dirty="0">
              <a:solidFill>
                <a:srgbClr val="000000"/>
              </a:solidFill>
              <a:latin typeface="Consolas"/>
              <a:ea typeface="Consolas"/>
              <a:cs typeface="Consolas"/>
              <a:sym typeface="Consolas"/>
            </a:endParaRPr>
          </a:p>
          <a:p>
            <a:pPr marL="0" marR="0" lvl="0" indent="0" algn="l" rtl="0">
              <a:spcBef>
                <a:spcPts val="0"/>
              </a:spcBef>
              <a:spcAft>
                <a:spcPts val="0"/>
              </a:spcAft>
              <a:buNone/>
            </a:pPr>
            <a:r>
              <a:rPr lang="en-IN" sz="1800" dirty="0">
                <a:solidFill>
                  <a:srgbClr val="000000"/>
                </a:solidFill>
                <a:latin typeface="Consolas"/>
                <a:ea typeface="Consolas"/>
                <a:cs typeface="Consolas"/>
                <a:sym typeface="Consolas"/>
              </a:rPr>
              <a:t>3</a:t>
            </a:r>
            <a:endParaRPr dirty="0"/>
          </a:p>
          <a:p>
            <a:pPr marL="0" marR="0" lvl="0" indent="0" algn="l" rtl="0">
              <a:spcBef>
                <a:spcPts val="0"/>
              </a:spcBef>
              <a:spcAft>
                <a:spcPts val="0"/>
              </a:spcAft>
              <a:buNone/>
            </a:pPr>
            <a:r>
              <a:rPr lang="en-IN" sz="1800" dirty="0">
                <a:solidFill>
                  <a:srgbClr val="000000"/>
                </a:solidFill>
                <a:latin typeface="Consolas"/>
                <a:ea typeface="Consolas"/>
                <a:cs typeface="Consolas"/>
                <a:sym typeface="Consolas"/>
              </a:rPr>
              <a:t>0 1 0</a:t>
            </a:r>
            <a:endParaRPr dirty="0"/>
          </a:p>
          <a:p>
            <a:pPr marL="0" marR="0" lvl="0" indent="0" algn="l" rtl="0">
              <a:spcBef>
                <a:spcPts val="0"/>
              </a:spcBef>
              <a:spcAft>
                <a:spcPts val="0"/>
              </a:spcAft>
              <a:buNone/>
            </a:pPr>
            <a:r>
              <a:rPr lang="en-IN" sz="1800" dirty="0">
                <a:solidFill>
                  <a:srgbClr val="000000"/>
                </a:solidFill>
                <a:latin typeface="Consolas"/>
                <a:ea typeface="Consolas"/>
                <a:cs typeface="Consolas"/>
                <a:sym typeface="Consolas"/>
              </a:rPr>
              <a:t>0 0 0 </a:t>
            </a:r>
            <a:endParaRPr dirty="0"/>
          </a:p>
          <a:p>
            <a:pPr marL="0" marR="0" lvl="0" indent="0" algn="l" rtl="0">
              <a:spcBef>
                <a:spcPts val="0"/>
              </a:spcBef>
              <a:spcAft>
                <a:spcPts val="0"/>
              </a:spcAft>
              <a:buNone/>
            </a:pPr>
            <a:r>
              <a:rPr lang="en-IN" sz="1800" dirty="0">
                <a:solidFill>
                  <a:srgbClr val="000000"/>
                </a:solidFill>
                <a:latin typeface="Consolas"/>
                <a:ea typeface="Consolas"/>
                <a:cs typeface="Consolas"/>
                <a:sym typeface="Consolas"/>
              </a:rPr>
              <a:t>1 0 0</a:t>
            </a:r>
            <a:endParaRPr dirty="0"/>
          </a:p>
          <a:p>
            <a:pPr marL="0" marR="0" lvl="0" indent="0" algn="l" rtl="0">
              <a:spcBef>
                <a:spcPts val="0"/>
              </a:spcBef>
              <a:spcAft>
                <a:spcPts val="0"/>
              </a:spcAft>
              <a:buNone/>
            </a:pPr>
            <a:endParaRPr sz="1800" dirty="0">
              <a:solidFill>
                <a:srgbClr val="000000"/>
              </a:solidFill>
              <a:latin typeface="Consolas"/>
              <a:ea typeface="Consolas"/>
              <a:cs typeface="Consolas"/>
              <a:sym typeface="Consolas"/>
            </a:endParaRPr>
          </a:p>
          <a:p>
            <a:pPr marL="0" marR="0" lvl="0" indent="0" algn="l" rtl="0">
              <a:spcBef>
                <a:spcPts val="0"/>
              </a:spcBef>
              <a:spcAft>
                <a:spcPts val="0"/>
              </a:spcAft>
              <a:buNone/>
            </a:pPr>
            <a:r>
              <a:rPr lang="en-IN" sz="1800" dirty="0">
                <a:solidFill>
                  <a:srgbClr val="000000"/>
                </a:solidFill>
                <a:latin typeface="Consolas"/>
                <a:ea typeface="Consolas"/>
                <a:cs typeface="Consolas"/>
                <a:sym typeface="Consolas"/>
              </a:rPr>
              <a:t>OUTPUT</a:t>
            </a:r>
            <a:endParaRPr dirty="0"/>
          </a:p>
          <a:p>
            <a:pPr marL="0" marR="0" lvl="0" indent="0" algn="l" rtl="0">
              <a:spcBef>
                <a:spcPts val="0"/>
              </a:spcBef>
              <a:spcAft>
                <a:spcPts val="0"/>
              </a:spcAft>
              <a:buNone/>
            </a:pPr>
            <a:endParaRPr sz="1800" dirty="0">
              <a:solidFill>
                <a:srgbClr val="000000"/>
              </a:solidFill>
              <a:latin typeface="Consolas"/>
              <a:ea typeface="Consolas"/>
              <a:cs typeface="Consolas"/>
              <a:sym typeface="Consolas"/>
            </a:endParaRPr>
          </a:p>
          <a:p>
            <a:pPr marL="0" marR="0" lvl="0" indent="0" algn="l" rtl="0">
              <a:spcBef>
                <a:spcPts val="0"/>
              </a:spcBef>
              <a:spcAft>
                <a:spcPts val="0"/>
              </a:spcAft>
              <a:buNone/>
            </a:pPr>
            <a:r>
              <a:rPr lang="en-IN" sz="1800" dirty="0">
                <a:solidFill>
                  <a:srgbClr val="000000"/>
                </a:solidFill>
                <a:latin typeface="Consolas"/>
                <a:ea typeface="Consolas"/>
                <a:cs typeface="Consolas"/>
                <a:sym typeface="Consolas"/>
              </a:rPr>
              <a:t>No Celebrity</a:t>
            </a:r>
            <a:endParaRPr dirty="0"/>
          </a:p>
          <a:p>
            <a:pPr marL="0" marR="0" lvl="0" indent="0" algn="l" rtl="0">
              <a:spcBef>
                <a:spcPts val="0"/>
              </a:spcBef>
              <a:spcAft>
                <a:spcPts val="0"/>
              </a:spcAft>
              <a:buNone/>
            </a:pPr>
            <a:endParaRPr sz="1800" dirty="0">
              <a:solidFill>
                <a:srgbClr val="000000"/>
              </a:solidFill>
              <a:latin typeface="Consolas"/>
              <a:ea typeface="Consolas"/>
              <a:cs typeface="Consolas"/>
              <a:sym typeface="Consolas"/>
            </a:endParaRPr>
          </a:p>
          <a:p>
            <a:pPr marL="0" marR="0" lvl="0" indent="0" algn="l" rtl="0">
              <a:lnSpc>
                <a:spcPct val="150000"/>
              </a:lnSpc>
              <a:spcBef>
                <a:spcPts val="0"/>
              </a:spcBef>
              <a:spcAft>
                <a:spcPts val="0"/>
              </a:spcAft>
              <a:buNone/>
            </a:pPr>
            <a:endParaRPr sz="1800" dirty="0">
              <a:solidFill>
                <a:schemeClr val="dk1"/>
              </a:solidFill>
              <a:latin typeface="Consolas"/>
              <a:ea typeface="Consolas"/>
              <a:cs typeface="Consolas"/>
              <a:sym typeface="Consola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3"/>
                                        </p:tgtEl>
                                        <p:attrNameLst>
                                          <p:attrName>style.visibility</p:attrName>
                                        </p:attrNameLst>
                                      </p:cBhvr>
                                      <p:to>
                                        <p:strVal val="visible"/>
                                      </p:to>
                                    </p:set>
                                    <p:animEffect transition="in" filter="fade">
                                      <p:cBhvr>
                                        <p:cTn id="7" dur="1000"/>
                                        <p:tgtEl>
                                          <p:spTgt spid="20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3">
                                            <p:txEl>
                                              <p:pRg st="0" end="0"/>
                                            </p:txEl>
                                          </p:spTgt>
                                        </p:tgtEl>
                                        <p:attrNameLst>
                                          <p:attrName>style.visibility</p:attrName>
                                        </p:attrNameLst>
                                      </p:cBhvr>
                                      <p:to>
                                        <p:strVal val="visible"/>
                                      </p:to>
                                    </p:set>
                                    <p:animEffect transition="in" filter="fade">
                                      <p:cBhvr>
                                        <p:cTn id="12" dur="1000"/>
                                        <p:tgtEl>
                                          <p:spTgt spid="20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03">
                                            <p:txEl>
                                              <p:pRg st="1" end="1"/>
                                            </p:txEl>
                                          </p:spTgt>
                                        </p:tgtEl>
                                        <p:attrNameLst>
                                          <p:attrName>style.visibility</p:attrName>
                                        </p:attrNameLst>
                                      </p:cBhvr>
                                      <p:to>
                                        <p:strVal val="visible"/>
                                      </p:to>
                                    </p:set>
                                    <p:animEffect transition="in" filter="fade">
                                      <p:cBhvr>
                                        <p:cTn id="17" dur="1000"/>
                                        <p:tgtEl>
                                          <p:spTgt spid="20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03">
                                            <p:txEl>
                                              <p:pRg st="2" end="2"/>
                                            </p:txEl>
                                          </p:spTgt>
                                        </p:tgtEl>
                                        <p:attrNameLst>
                                          <p:attrName>style.visibility</p:attrName>
                                        </p:attrNameLst>
                                      </p:cBhvr>
                                      <p:to>
                                        <p:strVal val="visible"/>
                                      </p:to>
                                    </p:set>
                                    <p:animEffect transition="in" filter="fade">
                                      <p:cBhvr>
                                        <p:cTn id="22" dur="1000"/>
                                        <p:tgtEl>
                                          <p:spTgt spid="20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03">
                                            <p:txEl>
                                              <p:pRg st="3" end="3"/>
                                            </p:txEl>
                                          </p:spTgt>
                                        </p:tgtEl>
                                        <p:attrNameLst>
                                          <p:attrName>style.visibility</p:attrName>
                                        </p:attrNameLst>
                                      </p:cBhvr>
                                      <p:to>
                                        <p:strVal val="visible"/>
                                      </p:to>
                                    </p:set>
                                    <p:animEffect transition="in" filter="fade">
                                      <p:cBhvr>
                                        <p:cTn id="27" dur="1000"/>
                                        <p:tgtEl>
                                          <p:spTgt spid="20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03">
                                            <p:txEl>
                                              <p:pRg st="4" end="4"/>
                                            </p:txEl>
                                          </p:spTgt>
                                        </p:tgtEl>
                                        <p:attrNameLst>
                                          <p:attrName>style.visibility</p:attrName>
                                        </p:attrNameLst>
                                      </p:cBhvr>
                                      <p:to>
                                        <p:strVal val="visible"/>
                                      </p:to>
                                    </p:set>
                                    <p:animEffect transition="in" filter="fade">
                                      <p:cBhvr>
                                        <p:cTn id="32" dur="1000"/>
                                        <p:tgtEl>
                                          <p:spTgt spid="20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03">
                                            <p:txEl>
                                              <p:pRg st="5" end="5"/>
                                            </p:txEl>
                                          </p:spTgt>
                                        </p:tgtEl>
                                        <p:attrNameLst>
                                          <p:attrName>style.visibility</p:attrName>
                                        </p:attrNameLst>
                                      </p:cBhvr>
                                      <p:to>
                                        <p:strVal val="visible"/>
                                      </p:to>
                                    </p:set>
                                    <p:animEffect transition="in" filter="fade">
                                      <p:cBhvr>
                                        <p:cTn id="37" dur="1000"/>
                                        <p:tgtEl>
                                          <p:spTgt spid="20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03">
                                            <p:txEl>
                                              <p:pRg st="6" end="6"/>
                                            </p:txEl>
                                          </p:spTgt>
                                        </p:tgtEl>
                                        <p:attrNameLst>
                                          <p:attrName>style.visibility</p:attrName>
                                        </p:attrNameLst>
                                      </p:cBhvr>
                                      <p:to>
                                        <p:strVal val="visible"/>
                                      </p:to>
                                    </p:set>
                                    <p:animEffect transition="in" filter="fade">
                                      <p:cBhvr>
                                        <p:cTn id="42" dur="1000"/>
                                        <p:tgtEl>
                                          <p:spTgt spid="20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03">
                                            <p:txEl>
                                              <p:pRg st="7" end="7"/>
                                            </p:txEl>
                                          </p:spTgt>
                                        </p:tgtEl>
                                        <p:attrNameLst>
                                          <p:attrName>style.visibility</p:attrName>
                                        </p:attrNameLst>
                                      </p:cBhvr>
                                      <p:to>
                                        <p:strVal val="visible"/>
                                      </p:to>
                                    </p:set>
                                    <p:animEffect transition="in" filter="fade">
                                      <p:cBhvr>
                                        <p:cTn id="47" dur="1000"/>
                                        <p:tgtEl>
                                          <p:spTgt spid="203">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03">
                                            <p:txEl>
                                              <p:pRg st="8" end="8"/>
                                            </p:txEl>
                                          </p:spTgt>
                                        </p:tgtEl>
                                        <p:attrNameLst>
                                          <p:attrName>style.visibility</p:attrName>
                                        </p:attrNameLst>
                                      </p:cBhvr>
                                      <p:to>
                                        <p:strVal val="visible"/>
                                      </p:to>
                                    </p:set>
                                    <p:animEffect transition="in" filter="fade">
                                      <p:cBhvr>
                                        <p:cTn id="52" dur="1000"/>
                                        <p:tgtEl>
                                          <p:spTgt spid="203">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203">
                                            <p:txEl>
                                              <p:pRg st="9" end="9"/>
                                            </p:txEl>
                                          </p:spTgt>
                                        </p:tgtEl>
                                        <p:attrNameLst>
                                          <p:attrName>style.visibility</p:attrName>
                                        </p:attrNameLst>
                                      </p:cBhvr>
                                      <p:to>
                                        <p:strVal val="visible"/>
                                      </p:to>
                                    </p:set>
                                    <p:animEffect transition="in" filter="fade">
                                      <p:cBhvr>
                                        <p:cTn id="57" dur="1000"/>
                                        <p:tgtEl>
                                          <p:spTgt spid="203">
                                            <p:txEl>
                                              <p:pRg st="9" end="9"/>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203">
                                            <p:txEl>
                                              <p:pRg st="10" end="10"/>
                                            </p:txEl>
                                          </p:spTgt>
                                        </p:tgtEl>
                                        <p:attrNameLst>
                                          <p:attrName>style.visibility</p:attrName>
                                        </p:attrNameLst>
                                      </p:cBhvr>
                                      <p:to>
                                        <p:strVal val="visible"/>
                                      </p:to>
                                    </p:set>
                                    <p:animEffect transition="in" filter="fade">
                                      <p:cBhvr>
                                        <p:cTn id="62" dur="1000"/>
                                        <p:tgtEl>
                                          <p:spTgt spid="203">
                                            <p:txEl>
                                              <p:pRg st="10" end="1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214"/>
                                        </p:tgtEl>
                                        <p:attrNameLst>
                                          <p:attrName>style.visibility</p:attrName>
                                        </p:attrNameLst>
                                      </p:cBhvr>
                                      <p:to>
                                        <p:strVal val="visible"/>
                                      </p:to>
                                    </p:set>
                                    <p:animEffect transition="in" filter="fade">
                                      <p:cBhvr>
                                        <p:cTn id="67" dur="1000"/>
                                        <p:tgtEl>
                                          <p:spTgt spid="214"/>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214">
                                            <p:txEl>
                                              <p:pRg st="0" end="0"/>
                                            </p:txEl>
                                          </p:spTgt>
                                        </p:tgtEl>
                                        <p:attrNameLst>
                                          <p:attrName>style.visibility</p:attrName>
                                        </p:attrNameLst>
                                      </p:cBhvr>
                                      <p:to>
                                        <p:strVal val="visible"/>
                                      </p:to>
                                    </p:set>
                                    <p:animEffect transition="in" filter="fade">
                                      <p:cBhvr>
                                        <p:cTn id="72" dur="1000"/>
                                        <p:tgtEl>
                                          <p:spTgt spid="214">
                                            <p:txEl>
                                              <p:pRg st="0" end="0"/>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214">
                                            <p:txEl>
                                              <p:pRg st="1" end="1"/>
                                            </p:txEl>
                                          </p:spTgt>
                                        </p:tgtEl>
                                        <p:attrNameLst>
                                          <p:attrName>style.visibility</p:attrName>
                                        </p:attrNameLst>
                                      </p:cBhvr>
                                      <p:to>
                                        <p:strVal val="visible"/>
                                      </p:to>
                                    </p:set>
                                    <p:animEffect transition="in" filter="fade">
                                      <p:cBhvr>
                                        <p:cTn id="77" dur="1000"/>
                                        <p:tgtEl>
                                          <p:spTgt spid="214">
                                            <p:txEl>
                                              <p:pRg st="1" end="1"/>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214">
                                            <p:txEl>
                                              <p:pRg st="2" end="2"/>
                                            </p:txEl>
                                          </p:spTgt>
                                        </p:tgtEl>
                                        <p:attrNameLst>
                                          <p:attrName>style.visibility</p:attrName>
                                        </p:attrNameLst>
                                      </p:cBhvr>
                                      <p:to>
                                        <p:strVal val="visible"/>
                                      </p:to>
                                    </p:set>
                                    <p:animEffect transition="in" filter="fade">
                                      <p:cBhvr>
                                        <p:cTn id="82" dur="1000"/>
                                        <p:tgtEl>
                                          <p:spTgt spid="214">
                                            <p:txEl>
                                              <p:pRg st="2" end="2"/>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214">
                                            <p:txEl>
                                              <p:pRg st="3" end="3"/>
                                            </p:txEl>
                                          </p:spTgt>
                                        </p:tgtEl>
                                        <p:attrNameLst>
                                          <p:attrName>style.visibility</p:attrName>
                                        </p:attrNameLst>
                                      </p:cBhvr>
                                      <p:to>
                                        <p:strVal val="visible"/>
                                      </p:to>
                                    </p:set>
                                    <p:animEffect transition="in" filter="fade">
                                      <p:cBhvr>
                                        <p:cTn id="87" dur="1000"/>
                                        <p:tgtEl>
                                          <p:spTgt spid="214">
                                            <p:txEl>
                                              <p:pRg st="3" end="3"/>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nodeType="clickEffect">
                                  <p:stCondLst>
                                    <p:cond delay="0"/>
                                  </p:stCondLst>
                                  <p:childTnLst>
                                    <p:set>
                                      <p:cBhvr>
                                        <p:cTn id="91" dur="1" fill="hold">
                                          <p:stCondLst>
                                            <p:cond delay="0"/>
                                          </p:stCondLst>
                                        </p:cTn>
                                        <p:tgtEl>
                                          <p:spTgt spid="214">
                                            <p:txEl>
                                              <p:pRg st="4" end="4"/>
                                            </p:txEl>
                                          </p:spTgt>
                                        </p:tgtEl>
                                        <p:attrNameLst>
                                          <p:attrName>style.visibility</p:attrName>
                                        </p:attrNameLst>
                                      </p:cBhvr>
                                      <p:to>
                                        <p:strVal val="visible"/>
                                      </p:to>
                                    </p:set>
                                    <p:animEffect transition="in" filter="fade">
                                      <p:cBhvr>
                                        <p:cTn id="92" dur="1000"/>
                                        <p:tgtEl>
                                          <p:spTgt spid="214">
                                            <p:txEl>
                                              <p:pRg st="4" end="4"/>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nodeType="clickEffect">
                                  <p:stCondLst>
                                    <p:cond delay="0"/>
                                  </p:stCondLst>
                                  <p:childTnLst>
                                    <p:set>
                                      <p:cBhvr>
                                        <p:cTn id="96" dur="1" fill="hold">
                                          <p:stCondLst>
                                            <p:cond delay="0"/>
                                          </p:stCondLst>
                                        </p:cTn>
                                        <p:tgtEl>
                                          <p:spTgt spid="214">
                                            <p:txEl>
                                              <p:pRg st="5" end="5"/>
                                            </p:txEl>
                                          </p:spTgt>
                                        </p:tgtEl>
                                        <p:attrNameLst>
                                          <p:attrName>style.visibility</p:attrName>
                                        </p:attrNameLst>
                                      </p:cBhvr>
                                      <p:to>
                                        <p:strVal val="visible"/>
                                      </p:to>
                                    </p:set>
                                    <p:animEffect transition="in" filter="fade">
                                      <p:cBhvr>
                                        <p:cTn id="97" dur="1000"/>
                                        <p:tgtEl>
                                          <p:spTgt spid="214">
                                            <p:txEl>
                                              <p:pRg st="5" end="5"/>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nodeType="clickEffect">
                                  <p:stCondLst>
                                    <p:cond delay="0"/>
                                  </p:stCondLst>
                                  <p:childTnLst>
                                    <p:set>
                                      <p:cBhvr>
                                        <p:cTn id="101" dur="1" fill="hold">
                                          <p:stCondLst>
                                            <p:cond delay="0"/>
                                          </p:stCondLst>
                                        </p:cTn>
                                        <p:tgtEl>
                                          <p:spTgt spid="214">
                                            <p:txEl>
                                              <p:pRg st="6" end="6"/>
                                            </p:txEl>
                                          </p:spTgt>
                                        </p:tgtEl>
                                        <p:attrNameLst>
                                          <p:attrName>style.visibility</p:attrName>
                                        </p:attrNameLst>
                                      </p:cBhvr>
                                      <p:to>
                                        <p:strVal val="visible"/>
                                      </p:to>
                                    </p:set>
                                    <p:animEffect transition="in" filter="fade">
                                      <p:cBhvr>
                                        <p:cTn id="102" dur="1000"/>
                                        <p:tgtEl>
                                          <p:spTgt spid="214">
                                            <p:txEl>
                                              <p:pRg st="6" end="6"/>
                                            </p:txEl>
                                          </p:spTgt>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nodeType="clickEffect">
                                  <p:stCondLst>
                                    <p:cond delay="0"/>
                                  </p:stCondLst>
                                  <p:childTnLst>
                                    <p:set>
                                      <p:cBhvr>
                                        <p:cTn id="106" dur="1" fill="hold">
                                          <p:stCondLst>
                                            <p:cond delay="0"/>
                                          </p:stCondLst>
                                        </p:cTn>
                                        <p:tgtEl>
                                          <p:spTgt spid="214">
                                            <p:txEl>
                                              <p:pRg st="7" end="7"/>
                                            </p:txEl>
                                          </p:spTgt>
                                        </p:tgtEl>
                                        <p:attrNameLst>
                                          <p:attrName>style.visibility</p:attrName>
                                        </p:attrNameLst>
                                      </p:cBhvr>
                                      <p:to>
                                        <p:strVal val="visible"/>
                                      </p:to>
                                    </p:set>
                                    <p:animEffect transition="in" filter="fade">
                                      <p:cBhvr>
                                        <p:cTn id="107" dur="1000"/>
                                        <p:tgtEl>
                                          <p:spTgt spid="214">
                                            <p:txEl>
                                              <p:pRg st="7" end="7"/>
                                            </p:txEl>
                                          </p:spTgt>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nodeType="clickEffect">
                                  <p:stCondLst>
                                    <p:cond delay="0"/>
                                  </p:stCondLst>
                                  <p:childTnLst>
                                    <p:set>
                                      <p:cBhvr>
                                        <p:cTn id="111" dur="1" fill="hold">
                                          <p:stCondLst>
                                            <p:cond delay="0"/>
                                          </p:stCondLst>
                                        </p:cTn>
                                        <p:tgtEl>
                                          <p:spTgt spid="214">
                                            <p:txEl>
                                              <p:pRg st="8" end="8"/>
                                            </p:txEl>
                                          </p:spTgt>
                                        </p:tgtEl>
                                        <p:attrNameLst>
                                          <p:attrName>style.visibility</p:attrName>
                                        </p:attrNameLst>
                                      </p:cBhvr>
                                      <p:to>
                                        <p:strVal val="visible"/>
                                      </p:to>
                                    </p:set>
                                    <p:animEffect transition="in" filter="fade">
                                      <p:cBhvr>
                                        <p:cTn id="112" dur="1000"/>
                                        <p:tgtEl>
                                          <p:spTgt spid="214">
                                            <p:txEl>
                                              <p:pRg st="8" end="8"/>
                                            </p:txEl>
                                          </p:spTgt>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presetSubtype="0" fill="hold" nodeType="clickEffect">
                                  <p:stCondLst>
                                    <p:cond delay="0"/>
                                  </p:stCondLst>
                                  <p:childTnLst>
                                    <p:set>
                                      <p:cBhvr>
                                        <p:cTn id="116" dur="1" fill="hold">
                                          <p:stCondLst>
                                            <p:cond delay="0"/>
                                          </p:stCondLst>
                                        </p:cTn>
                                        <p:tgtEl>
                                          <p:spTgt spid="214">
                                            <p:txEl>
                                              <p:pRg st="9" end="9"/>
                                            </p:txEl>
                                          </p:spTgt>
                                        </p:tgtEl>
                                        <p:attrNameLst>
                                          <p:attrName>style.visibility</p:attrName>
                                        </p:attrNameLst>
                                      </p:cBhvr>
                                      <p:to>
                                        <p:strVal val="visible"/>
                                      </p:to>
                                    </p:set>
                                    <p:animEffect transition="in" filter="fade">
                                      <p:cBhvr>
                                        <p:cTn id="117" dur="1000"/>
                                        <p:tgtEl>
                                          <p:spTgt spid="214">
                                            <p:txEl>
                                              <p:pRg st="9" end="9"/>
                                            </p:txEl>
                                          </p:spTgt>
                                        </p:tgtEl>
                                      </p:cBhvr>
                                    </p:animEffect>
                                  </p:childTnLst>
                                </p:cTn>
                              </p:par>
                            </p:childTnLst>
                          </p:cTn>
                        </p:par>
                      </p:childTnLst>
                    </p:cTn>
                  </p:par>
                  <p:par>
                    <p:cTn id="118" fill="hold">
                      <p:stCondLst>
                        <p:cond delay="indefinite"/>
                      </p:stCondLst>
                      <p:childTnLst>
                        <p:par>
                          <p:cTn id="119" fill="hold">
                            <p:stCondLst>
                              <p:cond delay="0"/>
                            </p:stCondLst>
                            <p:childTnLst>
                              <p:par>
                                <p:cTn id="120" presetID="10" presetClass="entr" presetSubtype="0" fill="hold" nodeType="clickEffect">
                                  <p:stCondLst>
                                    <p:cond delay="0"/>
                                  </p:stCondLst>
                                  <p:childTnLst>
                                    <p:set>
                                      <p:cBhvr>
                                        <p:cTn id="121" dur="1" fill="hold">
                                          <p:stCondLst>
                                            <p:cond delay="0"/>
                                          </p:stCondLst>
                                        </p:cTn>
                                        <p:tgtEl>
                                          <p:spTgt spid="214">
                                            <p:txEl>
                                              <p:pRg st="10" end="10"/>
                                            </p:txEl>
                                          </p:spTgt>
                                        </p:tgtEl>
                                        <p:attrNameLst>
                                          <p:attrName>style.visibility</p:attrName>
                                        </p:attrNameLst>
                                      </p:cBhvr>
                                      <p:to>
                                        <p:strVal val="visible"/>
                                      </p:to>
                                    </p:set>
                                    <p:animEffect transition="in" filter="fade">
                                      <p:cBhvr>
                                        <p:cTn id="122" dur="1000"/>
                                        <p:tgtEl>
                                          <p:spTgt spid="214">
                                            <p:txEl>
                                              <p:pRg st="10" end="10"/>
                                            </p:txEl>
                                          </p:spTgt>
                                        </p:tgtEl>
                                      </p:cBhvr>
                                    </p:animEffect>
                                  </p:childTnLst>
                                </p:cTn>
                              </p:par>
                            </p:childTnLst>
                          </p:cTn>
                        </p:par>
                      </p:childTnLst>
                    </p:cTn>
                  </p:par>
                  <p:par>
                    <p:cTn id="123" fill="hold">
                      <p:stCondLst>
                        <p:cond delay="indefinite"/>
                      </p:stCondLst>
                      <p:childTnLst>
                        <p:par>
                          <p:cTn id="124" fill="hold">
                            <p:stCondLst>
                              <p:cond delay="0"/>
                            </p:stCondLst>
                            <p:childTnLst>
                              <p:par>
                                <p:cTn id="125" presetID="10" presetClass="entr" presetSubtype="0" fill="hold" nodeType="clickEffect">
                                  <p:stCondLst>
                                    <p:cond delay="0"/>
                                  </p:stCondLst>
                                  <p:childTnLst>
                                    <p:set>
                                      <p:cBhvr>
                                        <p:cTn id="126" dur="1" fill="hold">
                                          <p:stCondLst>
                                            <p:cond delay="0"/>
                                          </p:stCondLst>
                                        </p:cTn>
                                        <p:tgtEl>
                                          <p:spTgt spid="214">
                                            <p:txEl>
                                              <p:pRg st="11" end="11"/>
                                            </p:txEl>
                                          </p:spTgt>
                                        </p:tgtEl>
                                        <p:attrNameLst>
                                          <p:attrName>style.visibility</p:attrName>
                                        </p:attrNameLst>
                                      </p:cBhvr>
                                      <p:to>
                                        <p:strVal val="visible"/>
                                      </p:to>
                                    </p:set>
                                    <p:animEffect transition="in" filter="fade">
                                      <p:cBhvr>
                                        <p:cTn id="127" dur="1000"/>
                                        <p:tgtEl>
                                          <p:spTgt spid="21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10A5D71-8113-2BDD-5C7E-5538B099EC49}"/>
              </a:ext>
            </a:extLst>
          </p:cNvPr>
          <p:cNvSpPr txBox="1"/>
          <p:nvPr/>
        </p:nvSpPr>
        <p:spPr>
          <a:xfrm>
            <a:off x="558800" y="1074509"/>
            <a:ext cx="11633200" cy="5016758"/>
          </a:xfrm>
          <a:prstGeom prst="rect">
            <a:avLst/>
          </a:prstGeom>
          <a:noFill/>
        </p:spPr>
        <p:txBody>
          <a:bodyPr wrap="square">
            <a:spAutoFit/>
          </a:bodyPr>
          <a:lstStyle/>
          <a:p>
            <a:r>
              <a:rPr lang="en-IN" sz="2000" dirty="0"/>
              <a:t>import </a:t>
            </a:r>
            <a:r>
              <a:rPr lang="en-IN" sz="2000" dirty="0" err="1"/>
              <a:t>java.util</a:t>
            </a:r>
            <a:r>
              <a:rPr lang="en-IN" sz="2000" dirty="0"/>
              <a:t>.*;</a:t>
            </a:r>
          </a:p>
          <a:p>
            <a:r>
              <a:rPr lang="en-IN" sz="2000" dirty="0"/>
              <a:t>public class Main {</a:t>
            </a:r>
          </a:p>
          <a:p>
            <a:r>
              <a:rPr lang="en-IN" sz="2000" dirty="0"/>
              <a:t>    public static void main(String[] </a:t>
            </a:r>
            <a:r>
              <a:rPr lang="en-IN" sz="2000" dirty="0" err="1"/>
              <a:t>args</a:t>
            </a:r>
            <a:r>
              <a:rPr lang="en-IN" sz="2000" dirty="0"/>
              <a:t>) {</a:t>
            </a:r>
          </a:p>
          <a:p>
            <a:r>
              <a:rPr lang="en-IN" sz="2000" dirty="0"/>
              <a:t>        Scanner </a:t>
            </a:r>
            <a:r>
              <a:rPr lang="en-IN" sz="2000" dirty="0" err="1"/>
              <a:t>sc</a:t>
            </a:r>
            <a:r>
              <a:rPr lang="en-IN" sz="2000" dirty="0"/>
              <a:t> = new Scanner(System.in);</a:t>
            </a:r>
          </a:p>
          <a:p>
            <a:r>
              <a:rPr lang="en-IN" sz="2000" dirty="0"/>
              <a:t>        int N = </a:t>
            </a:r>
            <a:r>
              <a:rPr lang="en-IN" sz="2000" dirty="0" err="1"/>
              <a:t>sc.nextInt</a:t>
            </a:r>
            <a:r>
              <a:rPr lang="en-IN" sz="2000" dirty="0"/>
              <a:t>();</a:t>
            </a:r>
          </a:p>
          <a:p>
            <a:r>
              <a:rPr lang="en-IN" sz="2000" dirty="0"/>
              <a:t>        int </a:t>
            </a:r>
            <a:r>
              <a:rPr lang="en-IN" sz="2000" dirty="0" err="1"/>
              <a:t>i</a:t>
            </a:r>
            <a:r>
              <a:rPr lang="en-IN" sz="2000" dirty="0"/>
              <a:t>, j, candidate = 0;</a:t>
            </a:r>
          </a:p>
          <a:p>
            <a:r>
              <a:rPr lang="en-IN" sz="2000" dirty="0"/>
              <a:t>        int[][] M = new int[N][N];</a:t>
            </a:r>
          </a:p>
          <a:p>
            <a:r>
              <a:rPr lang="en-IN" sz="2000" dirty="0"/>
              <a:t>        for (</a:t>
            </a:r>
            <a:r>
              <a:rPr lang="en-IN" sz="2000" dirty="0" err="1"/>
              <a:t>i</a:t>
            </a:r>
            <a:r>
              <a:rPr lang="en-IN" sz="2000" dirty="0"/>
              <a:t> = 0; </a:t>
            </a:r>
            <a:r>
              <a:rPr lang="en-IN" sz="2000" dirty="0" err="1"/>
              <a:t>i</a:t>
            </a:r>
            <a:r>
              <a:rPr lang="en-IN" sz="2000" dirty="0"/>
              <a:t> &lt; N; </a:t>
            </a:r>
            <a:r>
              <a:rPr lang="en-IN" sz="2000" dirty="0" err="1"/>
              <a:t>i</a:t>
            </a:r>
            <a:r>
              <a:rPr lang="en-IN" sz="2000" dirty="0"/>
              <a:t>++)</a:t>
            </a:r>
          </a:p>
          <a:p>
            <a:r>
              <a:rPr lang="en-IN" sz="2000" dirty="0"/>
              <a:t>            for (j = 0; j &lt; N; </a:t>
            </a:r>
            <a:r>
              <a:rPr lang="en-IN" sz="2000" dirty="0" err="1"/>
              <a:t>j++</a:t>
            </a:r>
            <a:r>
              <a:rPr lang="en-IN" sz="2000" dirty="0"/>
              <a:t>)   M[</a:t>
            </a:r>
            <a:r>
              <a:rPr lang="en-IN" sz="2000" dirty="0" err="1"/>
              <a:t>i</a:t>
            </a:r>
            <a:r>
              <a:rPr lang="en-IN" sz="2000" dirty="0"/>
              <a:t>][j] = </a:t>
            </a:r>
            <a:r>
              <a:rPr lang="en-IN" sz="2000" dirty="0" err="1"/>
              <a:t>sc.nextInt</a:t>
            </a:r>
            <a:r>
              <a:rPr lang="en-IN" sz="2000" dirty="0"/>
              <a:t>();</a:t>
            </a:r>
          </a:p>
          <a:p>
            <a:r>
              <a:rPr lang="en-IN" sz="2000" dirty="0"/>
              <a:t>        for (</a:t>
            </a:r>
            <a:r>
              <a:rPr lang="en-IN" sz="2000" dirty="0" err="1"/>
              <a:t>i</a:t>
            </a:r>
            <a:r>
              <a:rPr lang="en-IN" sz="2000" dirty="0"/>
              <a:t> = 1; </a:t>
            </a:r>
            <a:r>
              <a:rPr lang="en-IN" sz="2000" dirty="0" err="1"/>
              <a:t>i</a:t>
            </a:r>
            <a:r>
              <a:rPr lang="en-IN" sz="2000" dirty="0"/>
              <a:t> &lt; N; </a:t>
            </a:r>
            <a:r>
              <a:rPr lang="en-IN" sz="2000" dirty="0" err="1"/>
              <a:t>i</a:t>
            </a:r>
            <a:r>
              <a:rPr lang="en-IN" sz="2000" dirty="0"/>
              <a:t>++)</a:t>
            </a:r>
          </a:p>
          <a:p>
            <a:r>
              <a:rPr lang="en-IN" sz="2000" dirty="0"/>
              <a:t>            if (M[candidate][</a:t>
            </a:r>
            <a:r>
              <a:rPr lang="en-IN" sz="2000" dirty="0" err="1"/>
              <a:t>i</a:t>
            </a:r>
            <a:r>
              <a:rPr lang="en-IN" sz="2000" dirty="0"/>
              <a:t>] == 1)   candidate = </a:t>
            </a:r>
            <a:r>
              <a:rPr lang="en-IN" sz="2000" dirty="0" err="1"/>
              <a:t>i</a:t>
            </a:r>
            <a:r>
              <a:rPr lang="en-IN" sz="2000" dirty="0"/>
              <a:t>;</a:t>
            </a:r>
          </a:p>
          <a:p>
            <a:r>
              <a:rPr lang="en-IN" sz="2000" dirty="0"/>
              <a:t>        for (</a:t>
            </a:r>
            <a:r>
              <a:rPr lang="en-IN" sz="2000" dirty="0" err="1"/>
              <a:t>i</a:t>
            </a:r>
            <a:r>
              <a:rPr lang="en-IN" sz="2000" dirty="0"/>
              <a:t> = 0; </a:t>
            </a:r>
            <a:r>
              <a:rPr lang="en-IN" sz="2000" dirty="0" err="1"/>
              <a:t>i</a:t>
            </a:r>
            <a:r>
              <a:rPr lang="en-IN" sz="2000" dirty="0"/>
              <a:t> &lt; N; </a:t>
            </a:r>
            <a:r>
              <a:rPr lang="en-IN" sz="2000" dirty="0" err="1"/>
              <a:t>i</a:t>
            </a:r>
            <a:r>
              <a:rPr lang="en-IN" sz="2000" dirty="0"/>
              <a:t>++) </a:t>
            </a:r>
          </a:p>
          <a:p>
            <a:r>
              <a:rPr lang="en-IN" sz="2000" dirty="0"/>
              <a:t>            if (</a:t>
            </a:r>
            <a:r>
              <a:rPr lang="en-IN" sz="2000" dirty="0" err="1"/>
              <a:t>i</a:t>
            </a:r>
            <a:r>
              <a:rPr lang="en-IN" sz="2000" dirty="0"/>
              <a:t> != candidate &amp;&amp; (M[candidate][</a:t>
            </a:r>
            <a:r>
              <a:rPr lang="en-IN" sz="2000" dirty="0" err="1"/>
              <a:t>i</a:t>
            </a:r>
            <a:r>
              <a:rPr lang="en-IN" sz="2000" dirty="0"/>
              <a:t>] == 1 || M[</a:t>
            </a:r>
            <a:r>
              <a:rPr lang="en-IN" sz="2000" dirty="0" err="1"/>
              <a:t>i</a:t>
            </a:r>
            <a:r>
              <a:rPr lang="en-IN" sz="2000" dirty="0"/>
              <a:t>][candidate] == 0</a:t>
            </a:r>
            <a:r>
              <a:rPr lang="en-IN" sz="2000"/>
              <a:t>))   </a:t>
            </a:r>
            <a:r>
              <a:rPr lang="en-IN" sz="2000" dirty="0"/>
              <a:t>candidate = -1; break</a:t>
            </a:r>
            <a:r>
              <a:rPr lang="en-IN" sz="2000"/>
              <a:t>; </a:t>
            </a:r>
            <a:endParaRPr lang="en-IN" sz="2000" dirty="0"/>
          </a:p>
          <a:p>
            <a:r>
              <a:rPr lang="en-IN" sz="2000" dirty="0"/>
              <a:t>        </a:t>
            </a:r>
            <a:r>
              <a:rPr lang="en-IN" sz="2000" dirty="0" err="1"/>
              <a:t>System.out.println</a:t>
            </a:r>
            <a:r>
              <a:rPr lang="en-IN" sz="2000" dirty="0"/>
              <a:t>(candidate != -1 ? "Celebrity id " + candidate : "No Celebrity");</a:t>
            </a:r>
          </a:p>
          <a:p>
            <a:r>
              <a:rPr lang="en-IN" sz="2000" dirty="0"/>
              <a:t>    }</a:t>
            </a:r>
          </a:p>
          <a:p>
            <a:r>
              <a:rPr lang="en-IN" sz="2000" dirty="0"/>
              <a:t>}</a:t>
            </a:r>
          </a:p>
        </p:txBody>
      </p:sp>
    </p:spTree>
    <p:extLst>
      <p:ext uri="{BB962C8B-B14F-4D97-AF65-F5344CB8AC3E}">
        <p14:creationId xmlns:p14="http://schemas.microsoft.com/office/powerpoint/2010/main" val="18689927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60"/>
        <p:cNvGrpSpPr/>
        <p:nvPr/>
      </p:nvGrpSpPr>
      <p:grpSpPr>
        <a:xfrm>
          <a:off x="0" y="0"/>
          <a:ext cx="0" cy="0"/>
          <a:chOff x="0" y="0"/>
          <a:chExt cx="0" cy="0"/>
        </a:xfrm>
      </p:grpSpPr>
      <p:pic>
        <p:nvPicPr>
          <p:cNvPr id="261" name="Google Shape;261;p17"/>
          <p:cNvPicPr preferRelativeResize="0"/>
          <p:nvPr/>
        </p:nvPicPr>
        <p:blipFill rotWithShape="1">
          <a:blip r:embed="rId3">
            <a:alphaModFix/>
          </a:blip>
          <a:srcRect l="8630" r="8622" b="57237"/>
          <a:stretch/>
        </p:blipFill>
        <p:spPr>
          <a:xfrm rot="10800000" flipH="1">
            <a:off x="0" y="624"/>
            <a:ext cx="3517641" cy="926126"/>
          </a:xfrm>
          <a:prstGeom prst="rect">
            <a:avLst/>
          </a:prstGeom>
          <a:noFill/>
          <a:ln>
            <a:noFill/>
          </a:ln>
        </p:spPr>
      </p:pic>
      <p:pic>
        <p:nvPicPr>
          <p:cNvPr id="262" name="Google Shape;262;p17"/>
          <p:cNvPicPr preferRelativeResize="0"/>
          <p:nvPr/>
        </p:nvPicPr>
        <p:blipFill rotWithShape="1">
          <a:blip r:embed="rId4">
            <a:alphaModFix/>
          </a:blip>
          <a:srcRect/>
          <a:stretch/>
        </p:blipFill>
        <p:spPr>
          <a:xfrm>
            <a:off x="11106150" y="186935"/>
            <a:ext cx="1000125" cy="988203"/>
          </a:xfrm>
          <a:prstGeom prst="rect">
            <a:avLst/>
          </a:prstGeom>
          <a:noFill/>
          <a:ln>
            <a:noFill/>
          </a:ln>
        </p:spPr>
      </p:pic>
      <p:pic>
        <p:nvPicPr>
          <p:cNvPr id="263" name="Google Shape;263;p17" descr="Picture1-removebg-preview"/>
          <p:cNvPicPr preferRelativeResize="0"/>
          <p:nvPr/>
        </p:nvPicPr>
        <p:blipFill rotWithShape="1">
          <a:blip r:embed="rId5">
            <a:alphaModFix/>
          </a:blip>
          <a:srcRect/>
          <a:stretch/>
        </p:blipFill>
        <p:spPr>
          <a:xfrm>
            <a:off x="9647853" y="6129030"/>
            <a:ext cx="2544147" cy="727690"/>
          </a:xfrm>
          <a:prstGeom prst="rect">
            <a:avLst/>
          </a:prstGeom>
          <a:noFill/>
          <a:ln>
            <a:noFill/>
          </a:ln>
        </p:spPr>
      </p:pic>
      <p:sp>
        <p:nvSpPr>
          <p:cNvPr id="264" name="Google Shape;264;p17"/>
          <p:cNvSpPr/>
          <p:nvPr/>
        </p:nvSpPr>
        <p:spPr>
          <a:xfrm>
            <a:off x="4680706" y="627363"/>
            <a:ext cx="3781425" cy="499423"/>
          </a:xfrm>
          <a:prstGeom prst="snip2DiagRect">
            <a:avLst>
              <a:gd name="adj1" fmla="val 0"/>
              <a:gd name="adj2" fmla="val 16667"/>
            </a:avLst>
          </a:prstGeom>
          <a:solidFill>
            <a:srgbClr val="548135"/>
          </a:solidFill>
          <a:ln>
            <a:noFill/>
          </a:ln>
          <a:effectLst>
            <a:outerShdw blurRad="57150" dist="19050" dir="5400000" algn="ctr" rotWithShape="0">
              <a:srgbClr val="000000">
                <a:alpha val="6274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IN" sz="2400" b="1" i="1">
                <a:solidFill>
                  <a:schemeClr val="lt1"/>
                </a:solidFill>
                <a:latin typeface="Calibri"/>
                <a:ea typeface="Calibri"/>
                <a:cs typeface="Calibri"/>
                <a:sym typeface="Calibri"/>
              </a:rPr>
              <a:t>INTERVIEW QUESTIONS</a:t>
            </a:r>
            <a:endParaRPr/>
          </a:p>
        </p:txBody>
      </p:sp>
      <p:sp>
        <p:nvSpPr>
          <p:cNvPr id="265" name="Google Shape;265;p17"/>
          <p:cNvSpPr txBox="1">
            <a:spLocks noGrp="1"/>
          </p:cNvSpPr>
          <p:nvPr>
            <p:ph type="body" idx="1"/>
          </p:nvPr>
        </p:nvSpPr>
        <p:spPr>
          <a:xfrm>
            <a:off x="404326" y="1526050"/>
            <a:ext cx="10515600" cy="610019"/>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Clr>
                <a:srgbClr val="FF0000"/>
              </a:buClr>
              <a:buSzPts val="2000"/>
              <a:buNone/>
            </a:pPr>
            <a:r>
              <a:rPr lang="en-IN" sz="2000" i="1">
                <a:solidFill>
                  <a:srgbClr val="FF0000"/>
                </a:solidFill>
                <a:latin typeface="Consolas"/>
                <a:ea typeface="Consolas"/>
                <a:cs typeface="Consolas"/>
                <a:sym typeface="Consolas"/>
              </a:rPr>
              <a:t>2. What is the time complexity of the stack-based solution for the Celebrity Problem?</a:t>
            </a:r>
            <a:endParaRPr/>
          </a:p>
          <a:p>
            <a:pPr marL="0" lvl="0" indent="0" algn="l" rtl="0">
              <a:lnSpc>
                <a:spcPct val="150000"/>
              </a:lnSpc>
              <a:spcBef>
                <a:spcPts val="1000"/>
              </a:spcBef>
              <a:spcAft>
                <a:spcPts val="0"/>
              </a:spcAft>
              <a:buClr>
                <a:schemeClr val="dk1"/>
              </a:buClr>
              <a:buSzPts val="2000"/>
              <a:buNone/>
            </a:pPr>
            <a:endParaRPr sz="2000" i="1">
              <a:solidFill>
                <a:srgbClr val="FF0000"/>
              </a:solidFill>
              <a:latin typeface="Consolas"/>
              <a:ea typeface="Consolas"/>
              <a:cs typeface="Consolas"/>
              <a:sym typeface="Consolas"/>
            </a:endParaRPr>
          </a:p>
        </p:txBody>
      </p:sp>
      <p:sp>
        <p:nvSpPr>
          <p:cNvPr id="266" name="Google Shape;266;p17"/>
          <p:cNvSpPr txBox="1"/>
          <p:nvPr/>
        </p:nvSpPr>
        <p:spPr>
          <a:xfrm>
            <a:off x="1016843" y="2453075"/>
            <a:ext cx="10589369" cy="2466637"/>
          </a:xfrm>
          <a:prstGeom prst="rect">
            <a:avLst/>
          </a:prstGeom>
          <a:noFill/>
          <a:ln>
            <a:noFill/>
          </a:ln>
        </p:spPr>
        <p:txBody>
          <a:bodyPr spcFirstLastPara="1" wrap="square" lIns="91425" tIns="45700" rIns="91425" bIns="45700" anchor="t" anchorCtr="0">
            <a:spAutoFit/>
          </a:bodyPr>
          <a:lstStyle/>
          <a:p>
            <a:pPr marL="0" marR="0" lvl="0" indent="0" algn="l" rtl="0">
              <a:lnSpc>
                <a:spcPct val="200000"/>
              </a:lnSpc>
              <a:spcBef>
                <a:spcPts val="0"/>
              </a:spcBef>
              <a:spcAft>
                <a:spcPts val="0"/>
              </a:spcAft>
              <a:buNone/>
            </a:pPr>
            <a:r>
              <a:rPr lang="en-IN" sz="2000">
                <a:solidFill>
                  <a:schemeClr val="dk1"/>
                </a:solidFill>
                <a:latin typeface="Consolas"/>
                <a:ea typeface="Consolas"/>
                <a:cs typeface="Consolas"/>
                <a:sym typeface="Consolas"/>
              </a:rPr>
              <a:t>Answer: The time complexity is O(N), where N is the number of people in the group. The stack-based solution iteratively compares pairs of people, reducing the number of candidates until only one potential celebrity remains. This is done in linear time.</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6"/>
                                        </p:tgtEl>
                                        <p:attrNameLst>
                                          <p:attrName>style.visibility</p:attrName>
                                        </p:attrNameLst>
                                      </p:cBhvr>
                                      <p:to>
                                        <p:strVal val="visible"/>
                                      </p:to>
                                    </p:set>
                                    <p:animEffect transition="in" filter="fade">
                                      <p:cBhvr>
                                        <p:cTn id="7" dur="1000"/>
                                        <p:tgtEl>
                                          <p:spTgt spid="2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70"/>
        <p:cNvGrpSpPr/>
        <p:nvPr/>
      </p:nvGrpSpPr>
      <p:grpSpPr>
        <a:xfrm>
          <a:off x="0" y="0"/>
          <a:ext cx="0" cy="0"/>
          <a:chOff x="0" y="0"/>
          <a:chExt cx="0" cy="0"/>
        </a:xfrm>
      </p:grpSpPr>
      <p:pic>
        <p:nvPicPr>
          <p:cNvPr id="271" name="Google Shape;271;p18"/>
          <p:cNvPicPr preferRelativeResize="0"/>
          <p:nvPr/>
        </p:nvPicPr>
        <p:blipFill rotWithShape="1">
          <a:blip r:embed="rId3">
            <a:alphaModFix/>
          </a:blip>
          <a:srcRect l="8630" r="8622" b="57237"/>
          <a:stretch/>
        </p:blipFill>
        <p:spPr>
          <a:xfrm rot="10800000" flipH="1">
            <a:off x="0" y="624"/>
            <a:ext cx="3517641" cy="926126"/>
          </a:xfrm>
          <a:prstGeom prst="rect">
            <a:avLst/>
          </a:prstGeom>
          <a:noFill/>
          <a:ln>
            <a:noFill/>
          </a:ln>
        </p:spPr>
      </p:pic>
      <p:pic>
        <p:nvPicPr>
          <p:cNvPr id="272" name="Google Shape;272;p18"/>
          <p:cNvPicPr preferRelativeResize="0"/>
          <p:nvPr/>
        </p:nvPicPr>
        <p:blipFill rotWithShape="1">
          <a:blip r:embed="rId4">
            <a:alphaModFix/>
          </a:blip>
          <a:srcRect/>
          <a:stretch/>
        </p:blipFill>
        <p:spPr>
          <a:xfrm>
            <a:off x="11106150" y="186935"/>
            <a:ext cx="1000125" cy="988203"/>
          </a:xfrm>
          <a:prstGeom prst="rect">
            <a:avLst/>
          </a:prstGeom>
          <a:noFill/>
          <a:ln>
            <a:noFill/>
          </a:ln>
        </p:spPr>
      </p:pic>
      <p:pic>
        <p:nvPicPr>
          <p:cNvPr id="273" name="Google Shape;273;p18" descr="Picture1-removebg-preview"/>
          <p:cNvPicPr preferRelativeResize="0"/>
          <p:nvPr/>
        </p:nvPicPr>
        <p:blipFill rotWithShape="1">
          <a:blip r:embed="rId5">
            <a:alphaModFix/>
          </a:blip>
          <a:srcRect/>
          <a:stretch/>
        </p:blipFill>
        <p:spPr>
          <a:xfrm>
            <a:off x="9647853" y="6129030"/>
            <a:ext cx="2544147" cy="727690"/>
          </a:xfrm>
          <a:prstGeom prst="rect">
            <a:avLst/>
          </a:prstGeom>
          <a:noFill/>
          <a:ln>
            <a:noFill/>
          </a:ln>
        </p:spPr>
      </p:pic>
      <p:sp>
        <p:nvSpPr>
          <p:cNvPr id="274" name="Google Shape;274;p18"/>
          <p:cNvSpPr/>
          <p:nvPr/>
        </p:nvSpPr>
        <p:spPr>
          <a:xfrm>
            <a:off x="4680706" y="627363"/>
            <a:ext cx="3781425" cy="499423"/>
          </a:xfrm>
          <a:prstGeom prst="snip2DiagRect">
            <a:avLst>
              <a:gd name="adj1" fmla="val 0"/>
              <a:gd name="adj2" fmla="val 16667"/>
            </a:avLst>
          </a:prstGeom>
          <a:solidFill>
            <a:srgbClr val="548135"/>
          </a:solidFill>
          <a:ln>
            <a:noFill/>
          </a:ln>
          <a:effectLst>
            <a:outerShdw blurRad="57150" dist="19050" dir="5400000" algn="ctr" rotWithShape="0">
              <a:srgbClr val="000000">
                <a:alpha val="6274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IN" sz="2400" b="1" i="1">
                <a:solidFill>
                  <a:schemeClr val="lt1"/>
                </a:solidFill>
                <a:latin typeface="Calibri"/>
                <a:ea typeface="Calibri"/>
                <a:cs typeface="Calibri"/>
                <a:sym typeface="Calibri"/>
              </a:rPr>
              <a:t>INTERVIEW QUESTIONS</a:t>
            </a:r>
            <a:endParaRPr/>
          </a:p>
        </p:txBody>
      </p:sp>
      <p:sp>
        <p:nvSpPr>
          <p:cNvPr id="275" name="Google Shape;275;p18"/>
          <p:cNvSpPr txBox="1">
            <a:spLocks noGrp="1"/>
          </p:cNvSpPr>
          <p:nvPr>
            <p:ph type="body" idx="1"/>
          </p:nvPr>
        </p:nvSpPr>
        <p:spPr>
          <a:xfrm>
            <a:off x="404326" y="1748801"/>
            <a:ext cx="10515600" cy="610019"/>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Clr>
                <a:srgbClr val="FF0000"/>
              </a:buClr>
              <a:buSzPts val="2000"/>
              <a:buNone/>
            </a:pPr>
            <a:r>
              <a:rPr lang="en-IN" sz="2000" i="1">
                <a:solidFill>
                  <a:srgbClr val="FF0000"/>
                </a:solidFill>
                <a:latin typeface="Consolas"/>
                <a:ea typeface="Consolas"/>
                <a:cs typeface="Consolas"/>
                <a:sym typeface="Consolas"/>
              </a:rPr>
              <a:t>3.Can the Celebrity Problem be solved using a brute-force approach? What would be the time complexity?</a:t>
            </a:r>
            <a:endParaRPr/>
          </a:p>
          <a:p>
            <a:pPr marL="0" lvl="0" indent="0" algn="l" rtl="0">
              <a:lnSpc>
                <a:spcPct val="150000"/>
              </a:lnSpc>
              <a:spcBef>
                <a:spcPts val="1000"/>
              </a:spcBef>
              <a:spcAft>
                <a:spcPts val="0"/>
              </a:spcAft>
              <a:buClr>
                <a:schemeClr val="dk1"/>
              </a:buClr>
              <a:buSzPts val="2000"/>
              <a:buNone/>
            </a:pPr>
            <a:endParaRPr sz="2000" i="1">
              <a:solidFill>
                <a:srgbClr val="FF0000"/>
              </a:solidFill>
              <a:latin typeface="Consolas"/>
              <a:ea typeface="Consolas"/>
              <a:cs typeface="Consolas"/>
              <a:sym typeface="Consolas"/>
            </a:endParaRPr>
          </a:p>
        </p:txBody>
      </p:sp>
      <p:sp>
        <p:nvSpPr>
          <p:cNvPr id="276" name="Google Shape;276;p18"/>
          <p:cNvSpPr txBox="1"/>
          <p:nvPr/>
        </p:nvSpPr>
        <p:spPr>
          <a:xfrm>
            <a:off x="928352" y="2810636"/>
            <a:ext cx="10589369" cy="2466637"/>
          </a:xfrm>
          <a:prstGeom prst="rect">
            <a:avLst/>
          </a:prstGeom>
          <a:noFill/>
          <a:ln>
            <a:noFill/>
          </a:ln>
        </p:spPr>
        <p:txBody>
          <a:bodyPr spcFirstLastPara="1" wrap="square" lIns="91425" tIns="45700" rIns="91425" bIns="45700" anchor="t" anchorCtr="0">
            <a:spAutoFit/>
          </a:bodyPr>
          <a:lstStyle/>
          <a:p>
            <a:pPr marL="0" marR="0" lvl="0" indent="0" algn="l" rtl="0">
              <a:lnSpc>
                <a:spcPct val="200000"/>
              </a:lnSpc>
              <a:spcBef>
                <a:spcPts val="0"/>
              </a:spcBef>
              <a:spcAft>
                <a:spcPts val="0"/>
              </a:spcAft>
              <a:buNone/>
            </a:pPr>
            <a:r>
              <a:rPr lang="en-IN" sz="2000">
                <a:solidFill>
                  <a:schemeClr val="dk1"/>
                </a:solidFill>
                <a:latin typeface="Consolas"/>
                <a:ea typeface="Consolas"/>
                <a:cs typeface="Consolas"/>
                <a:sym typeface="Consolas"/>
              </a:rPr>
              <a:t>Answer: Yes, the Celebrity Problem can be solved using a brute-force approach by checking each person's compatibility with the definition of a celebrity. However, the time complexity would be O(N^2) because you would need to check every pair of people to determine if one knows the other.</a:t>
            </a:r>
            <a:endParaRPr sz="2000">
              <a:solidFill>
                <a:schemeClr val="dk1"/>
              </a:solidFill>
              <a:latin typeface="Consolas"/>
              <a:ea typeface="Consolas"/>
              <a:cs typeface="Consolas"/>
              <a:sym typeface="Consola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6"/>
                                        </p:tgtEl>
                                        <p:attrNameLst>
                                          <p:attrName>style.visibility</p:attrName>
                                        </p:attrNameLst>
                                      </p:cBhvr>
                                      <p:to>
                                        <p:strVal val="visible"/>
                                      </p:to>
                                    </p:set>
                                    <p:animEffect transition="in" filter="fade">
                                      <p:cBhvr>
                                        <p:cTn id="7" dur="1000"/>
                                        <p:tgtEl>
                                          <p:spTgt spid="2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80"/>
        <p:cNvGrpSpPr/>
        <p:nvPr/>
      </p:nvGrpSpPr>
      <p:grpSpPr>
        <a:xfrm>
          <a:off x="0" y="0"/>
          <a:ext cx="0" cy="0"/>
          <a:chOff x="0" y="0"/>
          <a:chExt cx="0" cy="0"/>
        </a:xfrm>
      </p:grpSpPr>
      <p:pic>
        <p:nvPicPr>
          <p:cNvPr id="281" name="Google Shape;281;p19"/>
          <p:cNvPicPr preferRelativeResize="0"/>
          <p:nvPr/>
        </p:nvPicPr>
        <p:blipFill rotWithShape="1">
          <a:blip r:embed="rId3">
            <a:alphaModFix/>
          </a:blip>
          <a:srcRect l="8630" r="8622" b="57237"/>
          <a:stretch/>
        </p:blipFill>
        <p:spPr>
          <a:xfrm rot="10800000" flipH="1">
            <a:off x="0" y="624"/>
            <a:ext cx="3517641" cy="926126"/>
          </a:xfrm>
          <a:prstGeom prst="rect">
            <a:avLst/>
          </a:prstGeom>
          <a:noFill/>
          <a:ln>
            <a:noFill/>
          </a:ln>
        </p:spPr>
      </p:pic>
      <p:pic>
        <p:nvPicPr>
          <p:cNvPr id="282" name="Google Shape;282;p19"/>
          <p:cNvPicPr preferRelativeResize="0"/>
          <p:nvPr/>
        </p:nvPicPr>
        <p:blipFill rotWithShape="1">
          <a:blip r:embed="rId4">
            <a:alphaModFix/>
          </a:blip>
          <a:srcRect/>
          <a:stretch/>
        </p:blipFill>
        <p:spPr>
          <a:xfrm>
            <a:off x="11106150" y="186935"/>
            <a:ext cx="1000125" cy="988203"/>
          </a:xfrm>
          <a:prstGeom prst="rect">
            <a:avLst/>
          </a:prstGeom>
          <a:noFill/>
          <a:ln>
            <a:noFill/>
          </a:ln>
        </p:spPr>
      </p:pic>
      <p:pic>
        <p:nvPicPr>
          <p:cNvPr id="283" name="Google Shape;283;p19" descr="Picture1-removebg-preview"/>
          <p:cNvPicPr preferRelativeResize="0"/>
          <p:nvPr/>
        </p:nvPicPr>
        <p:blipFill rotWithShape="1">
          <a:blip r:embed="rId5">
            <a:alphaModFix/>
          </a:blip>
          <a:srcRect/>
          <a:stretch/>
        </p:blipFill>
        <p:spPr>
          <a:xfrm>
            <a:off x="9647853" y="6129030"/>
            <a:ext cx="2544147" cy="727690"/>
          </a:xfrm>
          <a:prstGeom prst="rect">
            <a:avLst/>
          </a:prstGeom>
          <a:noFill/>
          <a:ln>
            <a:noFill/>
          </a:ln>
        </p:spPr>
      </p:pic>
      <p:sp>
        <p:nvSpPr>
          <p:cNvPr id="284" name="Google Shape;284;p19"/>
          <p:cNvSpPr/>
          <p:nvPr/>
        </p:nvSpPr>
        <p:spPr>
          <a:xfrm>
            <a:off x="4680706" y="627363"/>
            <a:ext cx="3781425" cy="499423"/>
          </a:xfrm>
          <a:prstGeom prst="snip2DiagRect">
            <a:avLst>
              <a:gd name="adj1" fmla="val 0"/>
              <a:gd name="adj2" fmla="val 16667"/>
            </a:avLst>
          </a:prstGeom>
          <a:solidFill>
            <a:srgbClr val="548135"/>
          </a:solidFill>
          <a:ln>
            <a:noFill/>
          </a:ln>
          <a:effectLst>
            <a:outerShdw blurRad="57150" dist="19050" dir="5400000" algn="ctr" rotWithShape="0">
              <a:srgbClr val="000000">
                <a:alpha val="6274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IN" sz="2400" b="1" i="1">
                <a:solidFill>
                  <a:schemeClr val="lt1"/>
                </a:solidFill>
                <a:latin typeface="Calibri"/>
                <a:ea typeface="Calibri"/>
                <a:cs typeface="Calibri"/>
                <a:sym typeface="Calibri"/>
              </a:rPr>
              <a:t>INTERVIEW QUESTIONS</a:t>
            </a:r>
            <a:endParaRPr/>
          </a:p>
        </p:txBody>
      </p:sp>
      <p:sp>
        <p:nvSpPr>
          <p:cNvPr id="285" name="Google Shape;285;p19"/>
          <p:cNvSpPr txBox="1">
            <a:spLocks noGrp="1"/>
          </p:cNvSpPr>
          <p:nvPr>
            <p:ph type="body" idx="1"/>
          </p:nvPr>
        </p:nvSpPr>
        <p:spPr>
          <a:xfrm>
            <a:off x="404326" y="1526050"/>
            <a:ext cx="10515600" cy="610019"/>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Clr>
                <a:srgbClr val="FF0000"/>
              </a:buClr>
              <a:buSzPts val="2000"/>
              <a:buNone/>
            </a:pPr>
            <a:r>
              <a:rPr lang="en-IN" sz="2000" i="1">
                <a:solidFill>
                  <a:srgbClr val="FF0000"/>
                </a:solidFill>
                <a:latin typeface="Consolas"/>
                <a:ea typeface="Consolas"/>
                <a:cs typeface="Consolas"/>
                <a:sym typeface="Consolas"/>
              </a:rPr>
              <a:t>4. How does the Min Stack approach handle scenarios when the minimum element is popped from the main stack?</a:t>
            </a:r>
            <a:endParaRPr/>
          </a:p>
          <a:p>
            <a:pPr marL="0" lvl="0" indent="0" algn="l" rtl="0">
              <a:lnSpc>
                <a:spcPct val="150000"/>
              </a:lnSpc>
              <a:spcBef>
                <a:spcPts val="1000"/>
              </a:spcBef>
              <a:spcAft>
                <a:spcPts val="0"/>
              </a:spcAft>
              <a:buClr>
                <a:schemeClr val="dk1"/>
              </a:buClr>
              <a:buSzPts val="2000"/>
              <a:buNone/>
            </a:pPr>
            <a:endParaRPr sz="2000" i="1">
              <a:solidFill>
                <a:srgbClr val="FF0000"/>
              </a:solidFill>
              <a:latin typeface="Consolas"/>
              <a:ea typeface="Consolas"/>
              <a:cs typeface="Consolas"/>
              <a:sym typeface="Consolas"/>
            </a:endParaRPr>
          </a:p>
        </p:txBody>
      </p:sp>
      <p:sp>
        <p:nvSpPr>
          <p:cNvPr id="286" name="Google Shape;286;p19"/>
          <p:cNvSpPr txBox="1"/>
          <p:nvPr/>
        </p:nvSpPr>
        <p:spPr>
          <a:xfrm>
            <a:off x="1016843" y="2735368"/>
            <a:ext cx="10589369" cy="3082190"/>
          </a:xfrm>
          <a:prstGeom prst="rect">
            <a:avLst/>
          </a:prstGeom>
          <a:noFill/>
          <a:ln>
            <a:noFill/>
          </a:ln>
        </p:spPr>
        <p:txBody>
          <a:bodyPr spcFirstLastPara="1" wrap="square" lIns="91425" tIns="45700" rIns="91425" bIns="45700" anchor="t" anchorCtr="0">
            <a:spAutoFit/>
          </a:bodyPr>
          <a:lstStyle/>
          <a:p>
            <a:pPr marL="0" marR="0" lvl="0" indent="0" algn="l" rtl="0">
              <a:lnSpc>
                <a:spcPct val="200000"/>
              </a:lnSpc>
              <a:spcBef>
                <a:spcPts val="0"/>
              </a:spcBef>
              <a:spcAft>
                <a:spcPts val="0"/>
              </a:spcAft>
              <a:buNone/>
            </a:pPr>
            <a:r>
              <a:rPr lang="en-IN" sz="2000">
                <a:solidFill>
                  <a:schemeClr val="dk1"/>
                </a:solidFill>
                <a:latin typeface="Consolas"/>
                <a:ea typeface="Consolas"/>
                <a:cs typeface="Consolas"/>
                <a:sym typeface="Consolas"/>
              </a:rPr>
              <a:t>Answer: When the minimum element is popped from the main stack, the Min Stack approach ensures consistency by also popping the corresponding minimum element from the min stack. This guarantees that the top of the min stack always represents the minimum element present in the main stack at any given time.</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6"/>
                                        </p:tgtEl>
                                        <p:attrNameLst>
                                          <p:attrName>style.visibility</p:attrName>
                                        </p:attrNameLst>
                                      </p:cBhvr>
                                      <p:to>
                                        <p:strVal val="visible"/>
                                      </p:to>
                                    </p:set>
                                    <p:animEffect transition="in" filter="fade">
                                      <p:cBhvr>
                                        <p:cTn id="7" dur="1000"/>
                                        <p:tgtEl>
                                          <p:spTgt spid="2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F8D084FE8244824F8DA304D1666BE595" ma:contentTypeVersion="4" ma:contentTypeDescription="Create a new document." ma:contentTypeScope="" ma:versionID="363d8cb67acb8c090612fefe8253c292">
  <xsd:schema xmlns:xsd="http://www.w3.org/2001/XMLSchema" xmlns:xs="http://www.w3.org/2001/XMLSchema" xmlns:p="http://schemas.microsoft.com/office/2006/metadata/properties" xmlns:ns2="5c9723bf-e2da-41fd-b2fd-04456ba7cba0" targetNamespace="http://schemas.microsoft.com/office/2006/metadata/properties" ma:root="true" ma:fieldsID="a914611dfb58618778f5780e5a40b614" ns2:_="">
    <xsd:import namespace="5c9723bf-e2da-41fd-b2fd-04456ba7cba0"/>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c9723bf-e2da-41fd-b2fd-04456ba7cba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SearchProperties" ma:index="11"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8936077-F3A6-41BF-98AF-FB2012198E86}">
  <ds:schemaRefs>
    <ds:schemaRef ds:uri="http://schemas.microsoft.com/sharepoint/v3/contenttype/forms"/>
  </ds:schemaRefs>
</ds:datastoreItem>
</file>

<file path=customXml/itemProps2.xml><?xml version="1.0" encoding="utf-8"?>
<ds:datastoreItem xmlns:ds="http://schemas.openxmlformats.org/officeDocument/2006/customXml" ds:itemID="{DE4CCDCA-BCFC-4DB6-81FE-C18671BFA1C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c9723bf-e2da-41fd-b2fd-04456ba7cba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C121440-9E16-485B-B4A7-0275085A0FA8}">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30</TotalTime>
  <Words>1029</Words>
  <Application>Microsoft Office PowerPoint</Application>
  <PresentationFormat>Widescreen</PresentationFormat>
  <Paragraphs>88</Paragraphs>
  <Slides>8</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Times New Roman</vt:lpstr>
      <vt:lpstr>Consolas</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poojaramaraj71@gmail.com</dc:creator>
  <cp:lastModifiedBy>Aastha Kumar</cp:lastModifiedBy>
  <cp:revision>3</cp:revision>
  <dcterms:created xsi:type="dcterms:W3CDTF">2023-09-22T07:04:52Z</dcterms:created>
  <dcterms:modified xsi:type="dcterms:W3CDTF">2024-05-01T15:25:49Z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0x010100F8D084FE8244824F8DA304D1666BE595</vt:lpwstr>
  </property>
</Properties>
</file>