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6"/>
  </p:notesMasterIdLst>
  <p:sldIdLst>
    <p:sldId id="259" r:id="rId5"/>
    <p:sldId id="263" r:id="rId6"/>
    <p:sldId id="270" r:id="rId7"/>
    <p:sldId id="261" r:id="rId8"/>
    <p:sldId id="272" r:id="rId9"/>
    <p:sldId id="273" r:id="rId10"/>
    <p:sldId id="274" r:id="rId11"/>
    <p:sldId id="275" r:id="rId12"/>
    <p:sldId id="276" r:id="rId13"/>
    <p:sldId id="277" r:id="rId14"/>
    <p:sldId id="278" r:id="rId15"/>
  </p:sldIdLst>
  <p:sldSz cx="12192000" cy="6858000"/>
  <p:notesSz cx="6858000" cy="9144000"/>
  <p:embeddedFontLst>
    <p:embeddedFont>
      <p:font typeface="Consolas" panose="020B0609020204030204"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u1PxZREZA4tjNx8OV/xPC5ofP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EFD965-0BA3-40E0-B7F6-8A997018D427}">
  <a:tblStyle styleId="{F1EFD965-0BA3-40E0-B7F6-8A997018D42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E40A33D6-5B7A-4741-B10C-CF767108E8AB}"/>
    <pc:docChg chg="delSld">
      <pc:chgData name="Aastha Kumar" userId="f94225b3-263d-47de-91f3-c17c89a7eef3" providerId="ADAL" clId="{E40A33D6-5B7A-4741-B10C-CF767108E8AB}" dt="2024-05-01T15:26:25.833" v="0" actId="47"/>
      <pc:docMkLst>
        <pc:docMk/>
      </pc:docMkLst>
      <pc:sldChg chg="del">
        <pc:chgData name="Aastha Kumar" userId="f94225b3-263d-47de-91f3-c17c89a7eef3" providerId="ADAL" clId="{E40A33D6-5B7A-4741-B10C-CF767108E8AB}" dt="2024-05-01T15:26:25.833" v="0" actId="47"/>
        <pc:sldMkLst>
          <pc:docMk/>
          <pc:sldMk cId="0" sldId="267"/>
        </pc:sldMkLst>
      </pc:sldChg>
    </pc:docChg>
  </pc:docChgLst>
  <pc:docChgLst>
    <pc:chgData name="Aastha Kumar" userId="f94225b3-263d-47de-91f3-c17c89a7eef3" providerId="ADAL" clId="{25725560-8E6E-417E-8F71-7313BA75E80B}"/>
    <pc:docChg chg="custSel delSld modSld sldOrd">
      <pc:chgData name="Aastha Kumar" userId="f94225b3-263d-47de-91f3-c17c89a7eef3" providerId="ADAL" clId="{25725560-8E6E-417E-8F71-7313BA75E80B}" dt="2024-02-09T19:20:32.894" v="105"/>
      <pc:docMkLst>
        <pc:docMk/>
      </pc:docMkLst>
      <pc:sldChg chg="del">
        <pc:chgData name="Aastha Kumar" userId="f94225b3-263d-47de-91f3-c17c89a7eef3" providerId="ADAL" clId="{25725560-8E6E-417E-8F71-7313BA75E80B}" dt="2024-02-09T12:47:29.701" v="103" actId="47"/>
        <pc:sldMkLst>
          <pc:docMk/>
          <pc:sldMk cId="0" sldId="260"/>
        </pc:sldMkLst>
      </pc:sldChg>
      <pc:sldChg chg="ord">
        <pc:chgData name="Aastha Kumar" userId="f94225b3-263d-47de-91f3-c17c89a7eef3" providerId="ADAL" clId="{25725560-8E6E-417E-8F71-7313BA75E80B}" dt="2024-02-09T10:07:58.793" v="41"/>
        <pc:sldMkLst>
          <pc:docMk/>
          <pc:sldMk cId="0" sldId="263"/>
        </pc:sldMkLst>
      </pc:sldChg>
      <pc:sldChg chg="modSp mod">
        <pc:chgData name="Aastha Kumar" userId="f94225b3-263d-47de-91f3-c17c89a7eef3" providerId="ADAL" clId="{25725560-8E6E-417E-8F71-7313BA75E80B}" dt="2024-02-09T10:02:07.773" v="1" actId="1076"/>
        <pc:sldMkLst>
          <pc:docMk/>
          <pc:sldMk cId="0" sldId="267"/>
        </pc:sldMkLst>
        <pc:graphicFrameChg chg="mod">
          <ac:chgData name="Aastha Kumar" userId="f94225b3-263d-47de-91f3-c17c89a7eef3" providerId="ADAL" clId="{25725560-8E6E-417E-8F71-7313BA75E80B}" dt="2024-02-09T10:02:07.773" v="1" actId="1076"/>
          <ac:graphicFrameMkLst>
            <pc:docMk/>
            <pc:sldMk cId="0" sldId="267"/>
            <ac:graphicFrameMk id="213" creationId="{00000000-0000-0000-0000-000000000000}"/>
          </ac:graphicFrameMkLst>
        </pc:graphicFrameChg>
      </pc:sldChg>
      <pc:sldChg chg="addSp delSp modSp mod ord">
        <pc:chgData name="Aastha Kumar" userId="f94225b3-263d-47de-91f3-c17c89a7eef3" providerId="ADAL" clId="{25725560-8E6E-417E-8F71-7313BA75E80B}" dt="2024-02-09T19:20:32.894" v="105"/>
        <pc:sldMkLst>
          <pc:docMk/>
          <pc:sldMk cId="0" sldId="270"/>
        </pc:sldMkLst>
        <pc:spChg chg="add mod">
          <ac:chgData name="Aastha Kumar" userId="f94225b3-263d-47de-91f3-c17c89a7eef3" providerId="ADAL" clId="{25725560-8E6E-417E-8F71-7313BA75E80B}" dt="2024-02-09T19:20:32.894" v="105"/>
          <ac:spMkLst>
            <pc:docMk/>
            <pc:sldMk cId="0" sldId="270"/>
            <ac:spMk id="4" creationId="{FC152A32-75EC-0E01-473B-947D2B9F3D20}"/>
          </ac:spMkLst>
        </pc:spChg>
        <pc:graphicFrameChg chg="del modGraphic">
          <ac:chgData name="Aastha Kumar" userId="f94225b3-263d-47de-91f3-c17c89a7eef3" providerId="ADAL" clId="{25725560-8E6E-417E-8F71-7313BA75E80B}" dt="2024-02-09T10:06:40.632" v="4" actId="478"/>
          <ac:graphicFrameMkLst>
            <pc:docMk/>
            <pc:sldMk cId="0" sldId="270"/>
            <ac:graphicFrameMk id="242" creationId="{00000000-0000-0000-0000-000000000000}"/>
          </ac:graphicFrameMkLst>
        </pc:graphicFrameChg>
      </pc:sldChg>
    </pc:docChg>
  </pc:docChgLst>
  <pc:docChgLst>
    <pc:chgData name="Ayush Raj" userId="S::ayush.raj2021a@vitstudent.ac.in::4a622303-fc14-4a46-b4fb-3711a8dc10f8" providerId="AD" clId="Web-{AF3D54CA-AEFB-487F-AE9A-A5B8614DB01C}"/>
    <pc:docChg chg="modSld">
      <pc:chgData name="Ayush Raj" userId="S::ayush.raj2021a@vitstudent.ac.in::4a622303-fc14-4a46-b4fb-3711a8dc10f8" providerId="AD" clId="Web-{AF3D54CA-AEFB-487F-AE9A-A5B8614DB01C}" dt="2024-01-26T14:53:31.888" v="0"/>
      <pc:docMkLst>
        <pc:docMk/>
      </pc:docMkLst>
      <pc:sldChg chg="modSp">
        <pc:chgData name="Ayush Raj" userId="S::ayush.raj2021a@vitstudent.ac.in::4a622303-fc14-4a46-b4fb-3711a8dc10f8" providerId="AD" clId="Web-{AF3D54CA-AEFB-487F-AE9A-A5B8614DB01C}" dt="2024-01-26T14:53:31.888" v="0"/>
        <pc:sldMkLst>
          <pc:docMk/>
          <pc:sldMk cId="0" sldId="270"/>
        </pc:sldMkLst>
        <pc:graphicFrameChg chg="mod modGraphic">
          <ac:chgData name="Ayush Raj" userId="S::ayush.raj2021a@vitstudent.ac.in::4a622303-fc14-4a46-b4fb-3711a8dc10f8" providerId="AD" clId="Web-{AF3D54CA-AEFB-487F-AE9A-A5B8614DB01C}" dt="2024-01-26T14:53:31.888" v="0"/>
          <ac:graphicFrameMkLst>
            <pc:docMk/>
            <pc:sldMk cId="0" sldId="270"/>
            <ac:graphicFrameMk id="24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Stock Prices: [100, 80, 60, 70, 60, 75, 85]</a:t>
            </a:r>
            <a:endParaRPr/>
          </a:p>
          <a:p>
            <a:pPr marL="0" lvl="0" indent="0" algn="l" rtl="0">
              <a:lnSpc>
                <a:spcPct val="100000"/>
              </a:lnSpc>
              <a:spcBef>
                <a:spcPts val="0"/>
              </a:spcBef>
              <a:spcAft>
                <a:spcPts val="0"/>
              </a:spcAft>
              <a:buSzPts val="1400"/>
              <a:buNone/>
            </a:pPr>
            <a:r>
              <a:rPr lang="en-IN"/>
              <a:t>Stock Spans:   [1, 1, 1, 2, 1, 4, 6]</a:t>
            </a:r>
            <a:endParaRPr/>
          </a:p>
        </p:txBody>
      </p:sp>
      <p:sp>
        <p:nvSpPr>
          <p:cNvPr id="238" name="Google Shape;23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a:spLocks noGrp="1"/>
          </p:cNvSpPr>
          <p:nvPr>
            <p:ph type="pic" idx="2"/>
          </p:nvPr>
        </p:nvSpPr>
        <p:spPr>
          <a:xfrm>
            <a:off x="5183188" y="987425"/>
            <a:ext cx="6172200" cy="4873625"/>
          </a:xfrm>
          <a:prstGeom prst="rect">
            <a:avLst/>
          </a:prstGeom>
          <a:noFill/>
          <a:ln>
            <a:noFill/>
          </a:ln>
        </p:spPr>
      </p:sp>
      <p:sp>
        <p:nvSpPr>
          <p:cNvPr id="72" name="Google Shape;72;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5" name="Google Shape;11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6" name="Google Shape;116;p4"/>
          <p:cNvSpPr/>
          <p:nvPr/>
        </p:nvSpPr>
        <p:spPr>
          <a:xfrm>
            <a:off x="3893575" y="681036"/>
            <a:ext cx="5154414"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Times New Roman"/>
                <a:ea typeface="Times New Roman"/>
                <a:cs typeface="Times New Roman"/>
                <a:sym typeface="Times New Roman"/>
              </a:rPr>
              <a:t>STOCK SPAN PROBLEM</a:t>
            </a:r>
            <a:endParaRPr sz="1400" b="0" i="0" u="none" strike="noStrike" cap="none">
              <a:solidFill>
                <a:srgbClr val="000000"/>
              </a:solidFill>
              <a:latin typeface="Arial"/>
              <a:ea typeface="Arial"/>
              <a:cs typeface="Arial"/>
              <a:sym typeface="Arial"/>
            </a:endParaRPr>
          </a:p>
        </p:txBody>
      </p:sp>
      <p:sp>
        <p:nvSpPr>
          <p:cNvPr id="117" name="Google Shape;117;p4"/>
          <p:cNvSpPr txBox="1"/>
          <p:nvPr/>
        </p:nvSpPr>
        <p:spPr>
          <a:xfrm>
            <a:off x="274321" y="1730915"/>
            <a:ext cx="11831954" cy="1248877"/>
          </a:xfrm>
          <a:prstGeom prst="rect">
            <a:avLst/>
          </a:prstGeom>
          <a:noFill/>
          <a:ln>
            <a:noFill/>
          </a:ln>
        </p:spPr>
        <p:txBody>
          <a:bodyPr spcFirstLastPara="1" wrap="square" lIns="91425" tIns="45700" rIns="91425" bIns="45700" anchor="t" anchorCtr="0">
            <a:noAutofit/>
          </a:bodyPr>
          <a:lstStyle/>
          <a:p>
            <a:pPr marL="228600" marR="0" lvl="0" indent="-228600" algn="l" rtl="0">
              <a:lnSpc>
                <a:spcPct val="2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Consolas"/>
                <a:ea typeface="Consolas"/>
                <a:cs typeface="Consolas"/>
                <a:sym typeface="Consolas"/>
              </a:rPr>
              <a:t>The Stock Span problem is a financial problem where we have a series of daily stock price quotes, and we need to calculate the span of stock's price for each day.</a:t>
            </a:r>
            <a:endParaRPr sz="1400" b="0" i="0" u="none" strike="noStrike" cap="none" dirty="0">
              <a:solidFill>
                <a:srgbClr val="000000"/>
              </a:solidFill>
              <a:latin typeface="Arial"/>
              <a:ea typeface="Arial"/>
              <a:cs typeface="Arial"/>
              <a:sym typeface="Arial"/>
            </a:endParaRPr>
          </a:p>
          <a:p>
            <a:pPr marL="228600" marR="0" lvl="0" indent="-228600" algn="l" rtl="0">
              <a:lnSpc>
                <a:spcPct val="200000"/>
              </a:lnSpc>
              <a:spcBef>
                <a:spcPts val="1000"/>
              </a:spcBef>
              <a:spcAft>
                <a:spcPts val="0"/>
              </a:spcAft>
              <a:buClr>
                <a:schemeClr val="dk1"/>
              </a:buClr>
              <a:buSzPts val="1800"/>
              <a:buFont typeface="Arial"/>
              <a:buChar char="•"/>
            </a:pPr>
            <a:r>
              <a:rPr lang="en-IN" sz="1800" b="0" i="0" u="none" strike="noStrike" cap="none" dirty="0">
                <a:solidFill>
                  <a:schemeClr val="dk1"/>
                </a:solidFill>
                <a:latin typeface="Consolas"/>
                <a:ea typeface="Consolas"/>
                <a:cs typeface="Consolas"/>
                <a:sym typeface="Consolas"/>
              </a:rPr>
              <a:t>The span of a stock's price on a given day is defined as the maximum number of consecutive days (including the current day) for which the stock price was less than or equal to the price on the current day. </a:t>
            </a:r>
            <a:endParaRPr sz="1400" b="0" i="0" u="none" strike="noStrike" cap="none" dirty="0">
              <a:solidFill>
                <a:srgbClr val="000000"/>
              </a:solidFill>
              <a:latin typeface="Arial"/>
              <a:ea typeface="Arial"/>
              <a:cs typeface="Arial"/>
              <a:sym typeface="Arial"/>
            </a:endParaRPr>
          </a:p>
          <a:p>
            <a:pPr marL="228600" marR="0" lvl="0" indent="-228600" algn="l" rtl="0">
              <a:lnSpc>
                <a:spcPct val="200000"/>
              </a:lnSpc>
              <a:spcBef>
                <a:spcPts val="1000"/>
              </a:spcBef>
              <a:spcAft>
                <a:spcPts val="0"/>
              </a:spcAft>
              <a:buClr>
                <a:schemeClr val="dk1"/>
              </a:buClr>
              <a:buSzPts val="1800"/>
              <a:buFont typeface="Arial"/>
              <a:buChar char="•"/>
            </a:pPr>
            <a:r>
              <a:rPr lang="en-IN" sz="1800" b="0" i="0" u="none" strike="noStrike" cap="none" dirty="0">
                <a:solidFill>
                  <a:schemeClr val="dk1"/>
                </a:solidFill>
                <a:latin typeface="Consolas"/>
                <a:ea typeface="Consolas"/>
                <a:cs typeface="Consolas"/>
                <a:sym typeface="Consolas"/>
              </a:rPr>
              <a:t>In simple terms, it measures how many days a stock had a lower or equal price leading up to the current day.</a:t>
            </a:r>
            <a:endParaRPr sz="1400" b="0" i="0" u="none" strike="noStrike" cap="none" dirty="0">
              <a:solidFill>
                <a:srgbClr val="000000"/>
              </a:solidFill>
              <a:latin typeface="Arial"/>
              <a:ea typeface="Arial"/>
              <a:cs typeface="Arial"/>
              <a:sym typeface="Arial"/>
            </a:endParaRPr>
          </a:p>
          <a:p>
            <a:pPr marL="228600" marR="0" lvl="0" indent="-114300" algn="l" rtl="0">
              <a:lnSpc>
                <a:spcPct val="200000"/>
              </a:lnSpc>
              <a:spcBef>
                <a:spcPts val="1000"/>
              </a:spcBef>
              <a:spcAft>
                <a:spcPts val="0"/>
              </a:spcAft>
              <a:buClr>
                <a:schemeClr val="dk1"/>
              </a:buClr>
              <a:buSzPts val="1800"/>
              <a:buFont typeface="Arial"/>
              <a:buNone/>
            </a:pPr>
            <a:endParaRPr sz="1800" b="0" i="0" u="none" strike="noStrike" cap="none"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pic>
        <p:nvPicPr>
          <p:cNvPr id="308" name="Google Shape;308;p2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09" name="Google Shape;309;p2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10" name="Google Shape;310;p2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11" name="Google Shape;311;p22"/>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1" u="none" strike="noStrike" cap="none">
                <a:solidFill>
                  <a:schemeClr val="lt1"/>
                </a:solidFill>
                <a:latin typeface="Calibri"/>
                <a:ea typeface="Calibri"/>
                <a:cs typeface="Calibri"/>
                <a:sym typeface="Calibri"/>
              </a:rPr>
              <a:t>INTERVIEW QUESTIONS</a:t>
            </a:r>
            <a:endParaRPr sz="1400" b="0" i="0" u="none" strike="noStrike" cap="none">
              <a:solidFill>
                <a:srgbClr val="000000"/>
              </a:solidFill>
              <a:latin typeface="Arial"/>
              <a:ea typeface="Arial"/>
              <a:cs typeface="Arial"/>
              <a:sym typeface="Arial"/>
            </a:endParaRPr>
          </a:p>
        </p:txBody>
      </p:sp>
      <p:sp>
        <p:nvSpPr>
          <p:cNvPr id="312" name="Google Shape;312;p22"/>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5.In what scenarios would you use the Stock Span problem to analyze stock market data?</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13" name="Google Shape;313;p22"/>
          <p:cNvSpPr txBox="1"/>
          <p:nvPr/>
        </p:nvSpPr>
        <p:spPr>
          <a:xfrm>
            <a:off x="1016843" y="273536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2000"/>
              <a:buFont typeface="Arial"/>
              <a:buNone/>
            </a:pPr>
            <a:r>
              <a:rPr lang="en-IN" sz="2000" b="0" i="0" u="none" strike="noStrike" cap="none">
                <a:solidFill>
                  <a:schemeClr val="dk1"/>
                </a:solidFill>
                <a:latin typeface="Consolas"/>
                <a:ea typeface="Consolas"/>
                <a:cs typeface="Consolas"/>
                <a:sym typeface="Consolas"/>
              </a:rPr>
              <a:t>  Answer: The Stock Span problem is useful for analyzing stock market data when you want to understand the consecutive days on which a stock's price showed consistent growth or decline. It helps identify trends, assess market sentiment, and make informed investment decisions.</a:t>
            </a:r>
            <a:endParaRPr sz="1400" b="0" i="0" u="none" strike="noStrike" cap="none">
              <a:solidFill>
                <a:srgbClr val="000000"/>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2000"/>
              <a:buFont typeface="Arial"/>
              <a:buNone/>
            </a:pPr>
            <a:endParaRPr sz="2000" b="0" i="0" u="none" strike="noStrike" cap="none">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pic>
        <p:nvPicPr>
          <p:cNvPr id="318" name="Google Shape;318;p2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19" name="Google Shape;319;p2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20" name="Google Shape;320;p2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21" name="Google Shape;321;p23"/>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1" u="none" strike="noStrike" cap="none">
                <a:solidFill>
                  <a:schemeClr val="lt1"/>
                </a:solidFill>
                <a:latin typeface="Calibri"/>
                <a:ea typeface="Calibri"/>
                <a:cs typeface="Calibri"/>
                <a:sym typeface="Calibri"/>
              </a:rPr>
              <a:t>INTERVIEW QUESTIONS</a:t>
            </a:r>
            <a:endParaRPr sz="1400" b="0" i="0" u="none" strike="noStrike" cap="none">
              <a:solidFill>
                <a:srgbClr val="000000"/>
              </a:solidFill>
              <a:latin typeface="Arial"/>
              <a:ea typeface="Arial"/>
              <a:cs typeface="Arial"/>
              <a:sym typeface="Arial"/>
            </a:endParaRPr>
          </a:p>
        </p:txBody>
      </p:sp>
      <p:sp>
        <p:nvSpPr>
          <p:cNvPr id="322" name="Google Shape;322;p23"/>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6.Can you provide a real-world application of the Stock Span problem outside of finance?</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23" name="Google Shape;323;p23"/>
          <p:cNvSpPr txBox="1"/>
          <p:nvPr/>
        </p:nvSpPr>
        <p:spPr>
          <a:xfrm>
            <a:off x="1016843" y="273536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2000"/>
              <a:buFont typeface="Arial"/>
              <a:buNone/>
            </a:pPr>
            <a:r>
              <a:rPr lang="en-IN" sz="2000" b="0" i="0" u="none" strike="noStrike" cap="none">
                <a:solidFill>
                  <a:schemeClr val="dk1"/>
                </a:solidFill>
                <a:latin typeface="Consolas"/>
                <a:ea typeface="Consolas"/>
                <a:cs typeface="Consolas"/>
                <a:sym typeface="Consolas"/>
              </a:rPr>
              <a:t>  Answer: The Stock Span problem can be applied in various scenarios, such as analyzing the consecutive days of temperature increase or decrease in weather data. It helps identify trends and patterns in temperature fluctuations, which can be valuable for weather forecasting and climate analysis.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65" name="Google Shape;165;p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66" name="Google Shape;166;p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67" name="Google Shape;167;p8"/>
          <p:cNvSpPr/>
          <p:nvPr/>
        </p:nvSpPr>
        <p:spPr>
          <a:xfrm>
            <a:off x="3893575" y="681036"/>
            <a:ext cx="5154414"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Times New Roman"/>
                <a:ea typeface="Times New Roman"/>
                <a:cs typeface="Times New Roman"/>
                <a:sym typeface="Times New Roman"/>
              </a:rPr>
              <a:t>STACK BASED APPROACH</a:t>
            </a:r>
            <a:endParaRPr lang="en-IN" sz="1400" b="0" i="0" u="none" strike="noStrike" cap="none" dirty="0">
              <a:solidFill>
                <a:srgbClr val="000000"/>
              </a:solidFill>
              <a:latin typeface="Arial"/>
              <a:ea typeface="Arial"/>
              <a:cs typeface="Arial"/>
              <a:sym typeface="Arial"/>
            </a:endParaRPr>
          </a:p>
        </p:txBody>
      </p:sp>
      <p:sp>
        <p:nvSpPr>
          <p:cNvPr id="168" name="Google Shape;168;p8"/>
          <p:cNvSpPr txBox="1"/>
          <p:nvPr/>
        </p:nvSpPr>
        <p:spPr>
          <a:xfrm>
            <a:off x="1004131" y="1730915"/>
            <a:ext cx="10377975" cy="1248877"/>
          </a:xfrm>
          <a:prstGeom prst="rect">
            <a:avLst/>
          </a:prstGeom>
          <a:noFill/>
          <a:ln>
            <a:noFill/>
          </a:ln>
        </p:spPr>
        <p:txBody>
          <a:bodyPr spcFirstLastPara="1" wrap="square" lIns="91425" tIns="45700" rIns="91425" bIns="45700" anchor="t" anchorCtr="0">
            <a:noAutofit/>
          </a:bodyPr>
          <a:lstStyle/>
          <a:p>
            <a:pPr marL="228600" marR="0" lvl="0" indent="-114300" algn="l" rtl="0">
              <a:lnSpc>
                <a:spcPct val="200000"/>
              </a:lnSpc>
              <a:spcBef>
                <a:spcPts val="0"/>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170" name="Google Shape;170;p8"/>
          <p:cNvSpPr txBox="1"/>
          <p:nvPr/>
        </p:nvSpPr>
        <p:spPr>
          <a:xfrm>
            <a:off x="81280" y="1276394"/>
            <a:ext cx="11785599" cy="526293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IN" sz="1200" b="0" i="0" u="none" strike="noStrike" cap="none" dirty="0">
                <a:solidFill>
                  <a:schemeClr val="dk1"/>
                </a:solidFill>
                <a:latin typeface="Consolas"/>
                <a:ea typeface="Consolas"/>
                <a:cs typeface="Consolas"/>
                <a:sym typeface="Consolas"/>
              </a:rPr>
              <a:t>1. Start with the first day's stock price and initialize its span as 1 because there are no previous days to compare with.</a:t>
            </a:r>
            <a:endParaRPr sz="1050" b="0" i="0" u="none" strike="noStrike" cap="none" dirty="0">
              <a:solidFill>
                <a:srgbClr val="000000"/>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800"/>
              <a:buFont typeface="Arial"/>
              <a:buNone/>
            </a:pPr>
            <a:r>
              <a:rPr lang="en-IN" sz="1200" b="0" i="0" u="none" strike="noStrike" cap="none" dirty="0">
                <a:solidFill>
                  <a:schemeClr val="dk1"/>
                </a:solidFill>
                <a:latin typeface="Consolas"/>
                <a:ea typeface="Consolas"/>
                <a:cs typeface="Consolas"/>
                <a:sym typeface="Consolas"/>
              </a:rPr>
              <a:t>2. Create an empty stack to store the indices of previously seen stock prices.</a:t>
            </a:r>
          </a:p>
          <a:p>
            <a:pPr marL="0" marR="0" lvl="0" indent="0" algn="l" rtl="0">
              <a:lnSpc>
                <a:spcPct val="200000"/>
              </a:lnSpc>
              <a:spcBef>
                <a:spcPts val="0"/>
              </a:spcBef>
              <a:spcAft>
                <a:spcPts val="0"/>
              </a:spcAft>
              <a:buClr>
                <a:srgbClr val="000000"/>
              </a:buClr>
              <a:buSzPts val="1800"/>
              <a:buFont typeface="Arial"/>
              <a:buNone/>
            </a:pPr>
            <a:r>
              <a:rPr lang="en-US" sz="1200" b="0" i="0" u="none" strike="noStrike" cap="none" dirty="0">
                <a:solidFill>
                  <a:schemeClr val="dk1"/>
                </a:solidFill>
                <a:latin typeface="Consolas"/>
                <a:ea typeface="Consolas"/>
                <a:cs typeface="Consolas"/>
                <a:sym typeface="Consolas"/>
              </a:rPr>
              <a:t>3. For each subsequent day (starting from the second day):</a:t>
            </a:r>
            <a:endParaRPr lang="en-US" sz="1050" dirty="0">
              <a:ea typeface="Consolas"/>
            </a:endParaRPr>
          </a:p>
          <a:p>
            <a:pPr marL="285750" marR="0" lvl="0" indent="-285750" algn="l" rtl="0">
              <a:lnSpc>
                <a:spcPct val="2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onsolas"/>
                <a:ea typeface="Consolas"/>
                <a:cs typeface="Consolas"/>
                <a:sym typeface="Consolas"/>
              </a:rPr>
              <a:t>Initialize the span for the current day as 1.</a:t>
            </a:r>
            <a:endParaRPr lang="en-US" sz="1050" dirty="0">
              <a:ea typeface="Consolas"/>
            </a:endParaRPr>
          </a:p>
          <a:p>
            <a:pPr marL="285750" marR="0" lvl="0" indent="-285750" algn="l" rtl="0">
              <a:lnSpc>
                <a:spcPct val="200000"/>
              </a:lnSpc>
              <a:spcBef>
                <a:spcPts val="0"/>
              </a:spcBef>
              <a:spcAft>
                <a:spcPts val="0"/>
              </a:spcAft>
              <a:buClr>
                <a:srgbClr val="000000"/>
              </a:buClr>
              <a:buSzPts val="1800"/>
              <a:buFont typeface="Arial" panose="020B0604020202020204" pitchFamily="34" charset="0"/>
              <a:buChar char="•"/>
            </a:pPr>
            <a:r>
              <a:rPr lang="en-US" sz="1200" b="0" i="0" u="none" strike="noStrike" cap="none" dirty="0">
                <a:solidFill>
                  <a:schemeClr val="dk1"/>
                </a:solidFill>
                <a:latin typeface="Consolas"/>
                <a:ea typeface="Consolas"/>
                <a:cs typeface="Consolas"/>
                <a:sym typeface="Consolas"/>
              </a:rPr>
              <a:t>While the stack is not empty and the stock price of the current day is greater than or equal to the stock price at the index stored at the top of the stack:</a:t>
            </a:r>
            <a:endParaRPr lang="en-US" sz="1200" dirty="0">
              <a:solidFill>
                <a:schemeClr val="dk1"/>
              </a:solidFill>
              <a:latin typeface="Consolas"/>
              <a:ea typeface="Consolas"/>
              <a:cs typeface="Consolas"/>
              <a:sym typeface="Consolas"/>
            </a:endParaRPr>
          </a:p>
          <a:p>
            <a:pPr marL="400050" lvl="1" indent="-400050">
              <a:lnSpc>
                <a:spcPct val="200000"/>
              </a:lnSpc>
              <a:buSzPts val="1800"/>
              <a:buFont typeface="+mj-lt"/>
              <a:buAutoNum type="romanLcPeriod"/>
            </a:pPr>
            <a:r>
              <a:rPr lang="en-US" sz="1200" b="0" i="0" u="none" strike="noStrike" cap="none" dirty="0">
                <a:solidFill>
                  <a:schemeClr val="dk1"/>
                </a:solidFill>
                <a:latin typeface="Consolas"/>
                <a:ea typeface="Consolas"/>
                <a:cs typeface="Consolas"/>
                <a:sym typeface="Consolas"/>
              </a:rPr>
              <a:t>Pop elements from the stack until a smaller stock price is encountered</a:t>
            </a:r>
            <a:endParaRPr lang="en-US" sz="1200" dirty="0">
              <a:solidFill>
                <a:schemeClr val="dk1"/>
              </a:solidFill>
              <a:latin typeface="Consolas"/>
              <a:ea typeface="Consolas"/>
              <a:cs typeface="Consolas"/>
              <a:sym typeface="Consolas"/>
            </a:endParaRPr>
          </a:p>
          <a:p>
            <a:pPr marL="400050" lvl="1" indent="-400050">
              <a:lnSpc>
                <a:spcPct val="200000"/>
              </a:lnSpc>
              <a:buSzPts val="1800"/>
              <a:buFont typeface="+mj-lt"/>
              <a:buAutoNum type="romanLcPeriod"/>
            </a:pPr>
            <a:r>
              <a:rPr lang="en-US" sz="1200" b="0" i="0" u="none" strike="noStrike" cap="none" dirty="0">
                <a:solidFill>
                  <a:schemeClr val="dk1"/>
                </a:solidFill>
                <a:latin typeface="Consolas"/>
                <a:ea typeface="Consolas"/>
                <a:cs typeface="Consolas"/>
                <a:sym typeface="Consolas"/>
              </a:rPr>
              <a:t>Increment the span for the current day during each pop operation.</a:t>
            </a:r>
          </a:p>
          <a:p>
            <a:pPr marL="0" marR="0" lvl="0" indent="0" algn="l" rtl="0">
              <a:lnSpc>
                <a:spcPct val="200000"/>
              </a:lnSpc>
              <a:spcBef>
                <a:spcPts val="0"/>
              </a:spcBef>
              <a:spcAft>
                <a:spcPts val="0"/>
              </a:spcAft>
              <a:buClr>
                <a:srgbClr val="000000"/>
              </a:buClr>
              <a:buSzPts val="1800"/>
              <a:buFont typeface="Arial"/>
              <a:buNone/>
            </a:pPr>
            <a:r>
              <a:rPr lang="en-US" sz="1200" dirty="0">
                <a:solidFill>
                  <a:schemeClr val="dk1"/>
                </a:solidFill>
                <a:latin typeface="Consolas"/>
                <a:sym typeface="Consolas"/>
              </a:rPr>
              <a:t>4. Calculate the span for the current day using the difference between the current index and the index at the top of the stack. If the stack is empty, the span is simply the current index plus 1.</a:t>
            </a:r>
            <a:endParaRPr lang="en-US" sz="1200" dirty="0">
              <a:solidFill>
                <a:schemeClr val="dk1"/>
              </a:solidFill>
              <a:latin typeface="Consolas"/>
            </a:endParaRPr>
          </a:p>
          <a:p>
            <a:pPr marL="0" marR="0" lvl="0" indent="0" algn="l" rtl="0">
              <a:lnSpc>
                <a:spcPct val="200000"/>
              </a:lnSpc>
              <a:spcBef>
                <a:spcPts val="0"/>
              </a:spcBef>
              <a:spcAft>
                <a:spcPts val="0"/>
              </a:spcAft>
              <a:buClr>
                <a:srgbClr val="000000"/>
              </a:buClr>
              <a:buSzPts val="1800"/>
              <a:buFont typeface="Arial"/>
              <a:buNone/>
            </a:pPr>
            <a:r>
              <a:rPr lang="en-US" sz="1200" dirty="0">
                <a:solidFill>
                  <a:schemeClr val="dk1"/>
                </a:solidFill>
                <a:latin typeface="Consolas"/>
                <a:sym typeface="Consolas"/>
              </a:rPr>
              <a:t>5. Push the current index onto the stack.</a:t>
            </a:r>
            <a:endParaRPr lang="en-US" sz="1200" dirty="0">
              <a:solidFill>
                <a:schemeClr val="dk1"/>
              </a:solidFill>
              <a:latin typeface="Consolas"/>
            </a:endParaRPr>
          </a:p>
          <a:p>
            <a:pPr marL="0" marR="0" lvl="0" indent="0" algn="l" rtl="0">
              <a:lnSpc>
                <a:spcPct val="200000"/>
              </a:lnSpc>
              <a:spcBef>
                <a:spcPts val="0"/>
              </a:spcBef>
              <a:spcAft>
                <a:spcPts val="0"/>
              </a:spcAft>
              <a:buClr>
                <a:srgbClr val="000000"/>
              </a:buClr>
              <a:buSzPts val="1800"/>
              <a:buFont typeface="Arial"/>
              <a:buNone/>
            </a:pPr>
            <a:r>
              <a:rPr lang="en-US" sz="1200" dirty="0">
                <a:solidFill>
                  <a:schemeClr val="dk1"/>
                </a:solidFill>
                <a:latin typeface="Consolas"/>
                <a:sym typeface="Consolas"/>
              </a:rPr>
              <a:t>6. Continue this process for each day, efficiently calculating the span values for the entire series of stock prices.</a:t>
            </a:r>
            <a:endParaRPr lang="en-US" sz="1200" dirty="0">
              <a:solidFill>
                <a:schemeClr val="dk1"/>
              </a:solidFill>
              <a:latin typeface="Consolas"/>
            </a:endParaRPr>
          </a:p>
          <a:p>
            <a:pPr marL="0" marR="0" lvl="0" indent="0" algn="l" rtl="0">
              <a:lnSpc>
                <a:spcPct val="200000"/>
              </a:lnSpc>
              <a:spcBef>
                <a:spcPts val="0"/>
              </a:spcBef>
              <a:spcAft>
                <a:spcPts val="0"/>
              </a:spcAft>
              <a:buClr>
                <a:srgbClr val="000000"/>
              </a:buClr>
              <a:buSzPts val="1800"/>
              <a:buFont typeface="Arial"/>
              <a:buNone/>
            </a:pPr>
            <a:r>
              <a:rPr lang="en-US" sz="1200" dirty="0">
                <a:solidFill>
                  <a:schemeClr val="dk1"/>
                </a:solidFill>
                <a:latin typeface="Consolas"/>
                <a:sym typeface="Consolas"/>
              </a:rPr>
              <a:t>The final result is an array of span values, where each span value represents how many consecutive days the stock price was less than or equal to the price on the current day.</a:t>
            </a:r>
            <a:endParaRPr sz="1200" dirty="0">
              <a:solidFill>
                <a:schemeClr val="dk1"/>
              </a:solidFill>
              <a:latin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pic>
        <p:nvPicPr>
          <p:cNvPr id="240" name="Google Shape;240;p1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sp>
        <p:nvSpPr>
          <p:cNvPr id="241" name="Google Shape;241;p15"/>
          <p:cNvSpPr txBox="1"/>
          <p:nvPr/>
        </p:nvSpPr>
        <p:spPr>
          <a:xfrm>
            <a:off x="1151552" y="15158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600"/>
              <a:buFont typeface="Arial"/>
              <a:buNone/>
            </a:pPr>
            <a:endParaRPr sz="1600" b="0" i="0" u="none" strike="noStrike" cap="none">
              <a:solidFill>
                <a:schemeClr val="dk1"/>
              </a:solidFill>
              <a:latin typeface="Consolas"/>
              <a:ea typeface="Consolas"/>
              <a:cs typeface="Consolas"/>
              <a:sym typeface="Consolas"/>
            </a:endParaRPr>
          </a:p>
        </p:txBody>
      </p:sp>
      <p:sp>
        <p:nvSpPr>
          <p:cNvPr id="243" name="Google Shape;243;p15"/>
          <p:cNvSpPr/>
          <p:nvPr/>
        </p:nvSpPr>
        <p:spPr>
          <a:xfrm>
            <a:off x="3928188" y="294858"/>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Times New Roman"/>
                <a:ea typeface="Times New Roman"/>
                <a:cs typeface="Times New Roman"/>
                <a:sym typeface="Times New Roman"/>
              </a:rPr>
              <a:t>STOCK SPAN PROBLEM</a:t>
            </a:r>
            <a:endParaRPr sz="1400" b="0" i="0" u="none" strike="noStrike" cap="none">
              <a:solidFill>
                <a:srgbClr val="000000"/>
              </a:solidFill>
              <a:latin typeface="Arial"/>
              <a:ea typeface="Arial"/>
              <a:cs typeface="Arial"/>
              <a:sym typeface="Arial"/>
            </a:endParaRPr>
          </a:p>
        </p:txBody>
      </p:sp>
      <p:pic>
        <p:nvPicPr>
          <p:cNvPr id="244" name="Google Shape;244;p15"/>
          <p:cNvPicPr preferRelativeResize="0"/>
          <p:nvPr/>
        </p:nvPicPr>
        <p:blipFill rotWithShape="1">
          <a:blip r:embed="rId4">
            <a:alphaModFix/>
          </a:blip>
          <a:srcRect/>
          <a:stretch/>
        </p:blipFill>
        <p:spPr>
          <a:xfrm>
            <a:off x="11131320" y="233686"/>
            <a:ext cx="1000125" cy="988203"/>
          </a:xfrm>
          <a:prstGeom prst="rect">
            <a:avLst/>
          </a:prstGeom>
          <a:noFill/>
          <a:ln>
            <a:noFill/>
          </a:ln>
        </p:spPr>
      </p:pic>
      <p:pic>
        <p:nvPicPr>
          <p:cNvPr id="245" name="Google Shape;245;p1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 name="Google Shape;167;p8">
            <a:extLst>
              <a:ext uri="{FF2B5EF4-FFF2-40B4-BE49-F238E27FC236}">
                <a16:creationId xmlns:a16="http://schemas.microsoft.com/office/drawing/2014/main" id="{A3B63AD6-B8B2-3C7F-CD13-B51F9137989C}"/>
              </a:ext>
            </a:extLst>
          </p:cNvPr>
          <p:cNvSpPr/>
          <p:nvPr/>
        </p:nvSpPr>
        <p:spPr>
          <a:xfrm>
            <a:off x="3812295" y="277359"/>
            <a:ext cx="5154414"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Times New Roman"/>
                <a:ea typeface="Times New Roman"/>
                <a:cs typeface="Times New Roman"/>
                <a:sym typeface="Times New Roman"/>
              </a:rPr>
              <a:t>STACK BASED APPROACH</a:t>
            </a:r>
            <a:endParaRPr lang="en-IN" sz="1400" b="0" i="0" u="none" strike="noStrike" cap="none" dirty="0">
              <a:solidFill>
                <a:srgbClr val="000000"/>
              </a:solidFill>
              <a:latin typeface="Arial"/>
              <a:ea typeface="Arial"/>
              <a:cs typeface="Arial"/>
              <a:sym typeface="Arial"/>
            </a:endParaRPr>
          </a:p>
        </p:txBody>
      </p:sp>
      <p:sp>
        <p:nvSpPr>
          <p:cNvPr id="253" name="Google Shape;253;p16"/>
          <p:cNvSpPr txBox="1"/>
          <p:nvPr/>
        </p:nvSpPr>
        <p:spPr>
          <a:xfrm>
            <a:off x="322825" y="5931244"/>
            <a:ext cx="11956898" cy="1248877"/>
          </a:xfrm>
          <a:prstGeom prst="rect">
            <a:avLst/>
          </a:prstGeom>
          <a:noFill/>
          <a:ln>
            <a:noFill/>
          </a:ln>
        </p:spPr>
        <p:txBody>
          <a:bodyPr spcFirstLastPara="1" wrap="square" lIns="91425" tIns="45700" rIns="91425" bIns="45700" anchor="t" anchorCtr="0">
            <a:noAutofit/>
          </a:bodyPr>
          <a:lstStyle/>
          <a:p>
            <a:pPr marL="0" marR="0" lvl="0" indent="0" algn="l" rtl="0">
              <a:spcBef>
                <a:spcPts val="1000"/>
              </a:spcBef>
              <a:spcAft>
                <a:spcPts val="0"/>
              </a:spcAft>
              <a:buClr>
                <a:schemeClr val="dk1"/>
              </a:buClr>
              <a:buSzPts val="2000"/>
              <a:buFont typeface="Arial"/>
              <a:buNone/>
            </a:pPr>
            <a:r>
              <a:rPr lang="en-IN" sz="1600" b="0" i="0" u="none" strike="noStrike" cap="none" dirty="0">
                <a:solidFill>
                  <a:schemeClr val="dk1"/>
                </a:solidFill>
                <a:latin typeface="Consolas"/>
                <a:ea typeface="Consolas"/>
                <a:cs typeface="Consolas"/>
                <a:sym typeface="Consolas"/>
              </a:rPr>
              <a:t>Time Complexity: O(N), where N is the number of stock prices. It iterates through the prices once.</a:t>
            </a:r>
            <a:endParaRPr sz="1100" b="0" i="0" u="none" strike="noStrike" cap="none" dirty="0">
              <a:solidFill>
                <a:srgbClr val="000000"/>
              </a:solidFill>
              <a:latin typeface="Arial"/>
              <a:ea typeface="Arial"/>
              <a:cs typeface="Arial"/>
              <a:sym typeface="Arial"/>
            </a:endParaRPr>
          </a:p>
          <a:p>
            <a:pPr marL="0" marR="0" lvl="0" indent="0" algn="l" rtl="0">
              <a:spcBef>
                <a:spcPts val="1000"/>
              </a:spcBef>
              <a:spcAft>
                <a:spcPts val="0"/>
              </a:spcAft>
              <a:buClr>
                <a:schemeClr val="dk1"/>
              </a:buClr>
              <a:buSzPts val="2000"/>
              <a:buFont typeface="Arial"/>
              <a:buNone/>
            </a:pPr>
            <a:r>
              <a:rPr lang="en-IN" sz="1600" b="0" i="0" u="none" strike="noStrike" cap="none" dirty="0">
                <a:solidFill>
                  <a:schemeClr val="dk1"/>
                </a:solidFill>
                <a:latin typeface="Consolas"/>
                <a:ea typeface="Consolas"/>
                <a:cs typeface="Consolas"/>
                <a:sym typeface="Consolas"/>
              </a:rPr>
              <a:t>Space Complexity: O(N) for the stack data structure.</a:t>
            </a:r>
            <a:endParaRPr sz="1100" b="0" i="0" u="none" strike="noStrike" cap="none" dirty="0">
              <a:solidFill>
                <a:srgbClr val="000000"/>
              </a:solidFill>
              <a:latin typeface="Arial"/>
              <a:ea typeface="Arial"/>
              <a:cs typeface="Arial"/>
              <a:sym typeface="Arial"/>
            </a:endParaRPr>
          </a:p>
          <a:p>
            <a:pPr marL="0" marR="0" lvl="0" indent="0" algn="l" rtl="0">
              <a:lnSpc>
                <a:spcPct val="200000"/>
              </a:lnSpc>
              <a:spcBef>
                <a:spcPts val="1000"/>
              </a:spcBef>
              <a:spcAft>
                <a:spcPts val="0"/>
              </a:spcAft>
              <a:buClr>
                <a:schemeClr val="dk1"/>
              </a:buClr>
              <a:buSzPts val="2000"/>
              <a:buFont typeface="Arial"/>
              <a:buNone/>
            </a:pPr>
            <a:endParaRPr sz="1600" b="0" i="0" u="none" strike="noStrike" cap="none" dirty="0">
              <a:solidFill>
                <a:schemeClr val="dk1"/>
              </a:solidFill>
              <a:latin typeface="Consolas"/>
              <a:ea typeface="Consolas"/>
              <a:cs typeface="Consolas"/>
              <a:sym typeface="Consolas"/>
            </a:endParaRPr>
          </a:p>
        </p:txBody>
      </p:sp>
      <p:sp>
        <p:nvSpPr>
          <p:cNvPr id="4" name="TextBox 3">
            <a:extLst>
              <a:ext uri="{FF2B5EF4-FFF2-40B4-BE49-F238E27FC236}">
                <a16:creationId xmlns:a16="http://schemas.microsoft.com/office/drawing/2014/main" id="{FC152A32-75EC-0E01-473B-947D2B9F3D20}"/>
              </a:ext>
            </a:extLst>
          </p:cNvPr>
          <p:cNvSpPr txBox="1"/>
          <p:nvPr/>
        </p:nvSpPr>
        <p:spPr>
          <a:xfrm>
            <a:off x="224231" y="1589428"/>
            <a:ext cx="11743538" cy="3384000"/>
          </a:xfrm>
          <a:prstGeom prst="rect">
            <a:avLst/>
          </a:prstGeom>
          <a:noFill/>
        </p:spPr>
        <p:txBody>
          <a:bodyPr wrap="square" numCol="2">
            <a:spAutoFit/>
          </a:bodyPr>
          <a:lstStyle/>
          <a:p>
            <a:r>
              <a:rPr lang="en-IN" sz="1600" dirty="0"/>
              <a:t>import </a:t>
            </a:r>
            <a:r>
              <a:rPr lang="en-IN" sz="1600" dirty="0" err="1"/>
              <a:t>java.util</a:t>
            </a:r>
            <a:r>
              <a:rPr lang="en-IN" sz="1600" dirty="0"/>
              <a:t>.*;</a:t>
            </a:r>
          </a:p>
          <a:p>
            <a:r>
              <a:rPr lang="en-IN" sz="1600" dirty="0"/>
              <a:t>public class Main {</a:t>
            </a:r>
          </a:p>
          <a:p>
            <a:r>
              <a:rPr lang="en-IN" sz="1600" dirty="0"/>
              <a:t>    public int[] Span(int[] Prices) {</a:t>
            </a:r>
          </a:p>
          <a:p>
            <a:r>
              <a:rPr lang="en-IN" sz="1600" dirty="0"/>
              <a:t>        int n = </a:t>
            </a:r>
            <a:r>
              <a:rPr lang="en-IN" sz="1600" dirty="0" err="1"/>
              <a:t>Prices.length</a:t>
            </a:r>
            <a:r>
              <a:rPr lang="en-IN" sz="1600" dirty="0"/>
              <a:t>;</a:t>
            </a:r>
          </a:p>
          <a:p>
            <a:r>
              <a:rPr lang="en-IN" sz="1600" dirty="0"/>
              <a:t>        int[] span = new int[n];</a:t>
            </a:r>
          </a:p>
          <a:p>
            <a:r>
              <a:rPr lang="en-IN" sz="1600" dirty="0"/>
              <a:t>        Stack&lt;Integer&gt; stack = new Stack&lt;&gt;();</a:t>
            </a:r>
          </a:p>
          <a:p>
            <a:r>
              <a:rPr lang="en-IN" sz="1600" dirty="0"/>
              <a:t>        for (int </a:t>
            </a:r>
            <a:r>
              <a:rPr lang="en-IN" sz="1600" dirty="0" err="1"/>
              <a:t>i</a:t>
            </a:r>
            <a:r>
              <a:rPr lang="en-IN" sz="1600" dirty="0"/>
              <a:t> = 0; </a:t>
            </a:r>
            <a:r>
              <a:rPr lang="en-IN" sz="1600" dirty="0" err="1"/>
              <a:t>i</a:t>
            </a:r>
            <a:r>
              <a:rPr lang="en-IN" sz="1600" dirty="0"/>
              <a:t> &lt; n; </a:t>
            </a:r>
            <a:r>
              <a:rPr lang="en-IN" sz="1600" dirty="0" err="1"/>
              <a:t>i</a:t>
            </a:r>
            <a:r>
              <a:rPr lang="en-IN" sz="1600" dirty="0"/>
              <a:t>++) {</a:t>
            </a:r>
          </a:p>
          <a:p>
            <a:r>
              <a:rPr lang="en-IN" sz="1600" dirty="0"/>
              <a:t>            while (!</a:t>
            </a:r>
            <a:r>
              <a:rPr lang="en-IN" sz="1600" dirty="0" err="1"/>
              <a:t>stack.isEmpty</a:t>
            </a:r>
            <a:r>
              <a:rPr lang="en-IN" sz="1600" dirty="0"/>
              <a:t>() &amp;&amp; Prices[</a:t>
            </a:r>
            <a:r>
              <a:rPr lang="en-IN" sz="1600" dirty="0" err="1"/>
              <a:t>i</a:t>
            </a:r>
            <a:r>
              <a:rPr lang="en-IN" sz="1600" dirty="0"/>
              <a:t>] &gt;= Prices[</a:t>
            </a:r>
            <a:r>
              <a:rPr lang="en-IN" sz="1600" dirty="0" err="1"/>
              <a:t>stack.peek</a:t>
            </a:r>
            <a:r>
              <a:rPr lang="en-IN" sz="1600" dirty="0"/>
              <a:t>()]) </a:t>
            </a:r>
            <a:r>
              <a:rPr lang="en-IN" sz="1600" dirty="0" err="1"/>
              <a:t>stack.pop</a:t>
            </a:r>
            <a:r>
              <a:rPr lang="en-IN" sz="1600" dirty="0"/>
              <a:t>();</a:t>
            </a:r>
          </a:p>
          <a:p>
            <a:r>
              <a:rPr lang="en-IN" sz="1600" dirty="0"/>
              <a:t>            span[</a:t>
            </a:r>
            <a:r>
              <a:rPr lang="en-IN" sz="1600" dirty="0" err="1"/>
              <a:t>i</a:t>
            </a:r>
            <a:r>
              <a:rPr lang="en-IN" sz="1600" dirty="0"/>
              <a:t>] = </a:t>
            </a:r>
            <a:r>
              <a:rPr lang="en-IN" sz="1600" dirty="0" err="1"/>
              <a:t>stack.isEmpty</a:t>
            </a:r>
            <a:r>
              <a:rPr lang="en-IN" sz="1600" dirty="0"/>
              <a:t>() ? </a:t>
            </a:r>
            <a:r>
              <a:rPr lang="en-IN" sz="1600" dirty="0" err="1"/>
              <a:t>i</a:t>
            </a:r>
            <a:r>
              <a:rPr lang="en-IN" sz="1600" dirty="0"/>
              <a:t> + 1 : </a:t>
            </a:r>
            <a:r>
              <a:rPr lang="en-IN" sz="1600" dirty="0" err="1"/>
              <a:t>i</a:t>
            </a:r>
            <a:r>
              <a:rPr lang="en-IN" sz="1600" dirty="0"/>
              <a:t> - </a:t>
            </a:r>
            <a:r>
              <a:rPr lang="en-IN" sz="1600" dirty="0" err="1"/>
              <a:t>stack.peek</a:t>
            </a:r>
            <a:r>
              <a:rPr lang="en-IN" sz="1600" dirty="0"/>
              <a:t>();</a:t>
            </a:r>
          </a:p>
          <a:p>
            <a:r>
              <a:rPr lang="en-IN" sz="1600" dirty="0"/>
              <a:t>            </a:t>
            </a:r>
            <a:r>
              <a:rPr lang="en-IN" sz="1600" dirty="0" err="1"/>
              <a:t>stack.push</a:t>
            </a:r>
            <a:r>
              <a:rPr lang="en-IN" sz="1600" dirty="0"/>
              <a:t>(</a:t>
            </a:r>
            <a:r>
              <a:rPr lang="en-IN" sz="1600" dirty="0" err="1"/>
              <a:t>i</a:t>
            </a:r>
            <a:r>
              <a:rPr lang="en-IN" sz="1600" dirty="0"/>
              <a:t>);</a:t>
            </a:r>
          </a:p>
          <a:p>
            <a:r>
              <a:rPr lang="en-IN" sz="1600" dirty="0"/>
              <a:t>        }</a:t>
            </a:r>
          </a:p>
          <a:p>
            <a:r>
              <a:rPr lang="en-IN" sz="1600" dirty="0"/>
              <a:t>        return span;</a:t>
            </a:r>
          </a:p>
          <a:p>
            <a:r>
              <a:rPr lang="en-IN" sz="1600" dirty="0"/>
              <a:t>    }</a:t>
            </a:r>
          </a:p>
          <a:p>
            <a:r>
              <a:rPr lang="en-IN" sz="1600" dirty="0"/>
              <a:t>    public static void main(String[] </a:t>
            </a:r>
            <a:r>
              <a:rPr lang="en-IN" sz="1600" dirty="0" err="1"/>
              <a:t>args</a:t>
            </a:r>
            <a:r>
              <a:rPr lang="en-IN" sz="1600" dirty="0"/>
              <a:t>) {</a:t>
            </a:r>
          </a:p>
          <a:p>
            <a:r>
              <a:rPr lang="en-IN" sz="1600" dirty="0"/>
              <a:t>        Main calculator = new Main();</a:t>
            </a:r>
          </a:p>
          <a:p>
            <a:r>
              <a:rPr lang="en-IN" sz="1600" dirty="0"/>
              <a:t>        int[] Prices = {100, 80, 60, 70, 60, 75, 85};</a:t>
            </a:r>
          </a:p>
          <a:p>
            <a:r>
              <a:rPr lang="en-IN" sz="1600" dirty="0"/>
              <a:t>        int[] spans = </a:t>
            </a:r>
            <a:r>
              <a:rPr lang="en-IN" sz="1600" dirty="0" err="1"/>
              <a:t>calculator.Span</a:t>
            </a:r>
            <a:r>
              <a:rPr lang="en-IN" sz="1600" dirty="0"/>
              <a:t>(Prices);</a:t>
            </a:r>
          </a:p>
          <a:p>
            <a:r>
              <a:rPr lang="en-IN" sz="1600" dirty="0"/>
              <a:t>        </a:t>
            </a:r>
            <a:r>
              <a:rPr lang="en-IN" sz="1600" dirty="0" err="1"/>
              <a:t>System.out.println</a:t>
            </a:r>
            <a:r>
              <a:rPr lang="en-IN" sz="1600" dirty="0"/>
              <a:t>("Stock Prices: " + </a:t>
            </a:r>
            <a:r>
              <a:rPr lang="en-IN" sz="1600" dirty="0" err="1"/>
              <a:t>Arrays.toString</a:t>
            </a:r>
            <a:r>
              <a:rPr lang="en-IN" sz="1600" dirty="0"/>
              <a:t>(Prices));</a:t>
            </a:r>
          </a:p>
          <a:p>
            <a:r>
              <a:rPr lang="en-IN" sz="1600" dirty="0"/>
              <a:t>        </a:t>
            </a:r>
            <a:r>
              <a:rPr lang="en-IN" sz="1600" dirty="0" err="1"/>
              <a:t>System.out.println</a:t>
            </a:r>
            <a:r>
              <a:rPr lang="en-IN" sz="1600" dirty="0"/>
              <a:t>("Stock Spans:  " + </a:t>
            </a:r>
            <a:r>
              <a:rPr lang="en-IN" sz="1600" dirty="0" err="1"/>
              <a:t>Arrays.toString</a:t>
            </a:r>
            <a:r>
              <a:rPr lang="en-IN" sz="1600" dirty="0"/>
              <a:t>(spans));</a:t>
            </a:r>
          </a:p>
          <a:p>
            <a:r>
              <a:rPr lang="en-IN" sz="1600" dirty="0"/>
              <a:t>    }</a:t>
            </a:r>
          </a:p>
          <a:p>
            <a:r>
              <a:rPr lang="en-IN" sz="1600"/>
              <a:t>}</a:t>
            </a: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3"/>
                                        </p:tgtEl>
                                        <p:attrNameLst>
                                          <p:attrName>style.visibility</p:attrName>
                                        </p:attrNameLst>
                                      </p:cBhvr>
                                      <p:to>
                                        <p:strVal val="visible"/>
                                      </p:to>
                                    </p:set>
                                    <p:anim calcmode="lin" valueType="num">
                                      <p:cBhvr additive="base">
                                        <p:cTn id="17" dur="500"/>
                                        <p:tgtEl>
                                          <p:spTgt spid="2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pic>
        <p:nvPicPr>
          <p:cNvPr id="142" name="Google Shape;142;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43" name="Google Shape;143;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44" name="Google Shape;144;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45" name="Google Shape;145;p6"/>
          <p:cNvSpPr/>
          <p:nvPr/>
        </p:nvSpPr>
        <p:spPr>
          <a:xfrm>
            <a:off x="3893575" y="681036"/>
            <a:ext cx="5154414"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dirty="0">
                <a:solidFill>
                  <a:schemeClr val="lt1"/>
                </a:solidFill>
                <a:latin typeface="Times New Roman"/>
                <a:ea typeface="Times New Roman"/>
                <a:cs typeface="Times New Roman"/>
                <a:sym typeface="Times New Roman"/>
              </a:rPr>
              <a:t>BRUTE FORCE APPROACH</a:t>
            </a:r>
          </a:p>
        </p:txBody>
      </p:sp>
      <p:sp>
        <p:nvSpPr>
          <p:cNvPr id="146" name="Google Shape;146;p6"/>
          <p:cNvSpPr txBox="1"/>
          <p:nvPr/>
        </p:nvSpPr>
        <p:spPr>
          <a:xfrm>
            <a:off x="1004131" y="1730915"/>
            <a:ext cx="10377975" cy="1248877"/>
          </a:xfrm>
          <a:prstGeom prst="rect">
            <a:avLst/>
          </a:prstGeom>
          <a:noFill/>
          <a:ln>
            <a:noFill/>
          </a:ln>
        </p:spPr>
        <p:txBody>
          <a:bodyPr spcFirstLastPara="1" wrap="square" lIns="91425" tIns="45700" rIns="91425" bIns="45700" anchor="t" anchorCtr="0">
            <a:noAutofit/>
          </a:bodyPr>
          <a:lstStyle/>
          <a:p>
            <a:pPr marL="228600" marR="0" lvl="0" indent="-114300" algn="l" rtl="0">
              <a:lnSpc>
                <a:spcPct val="200000"/>
              </a:lnSpc>
              <a:spcBef>
                <a:spcPts val="0"/>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148" name="Google Shape;148;p6"/>
          <p:cNvSpPr txBox="1"/>
          <p:nvPr/>
        </p:nvSpPr>
        <p:spPr>
          <a:xfrm>
            <a:off x="213360" y="1259841"/>
            <a:ext cx="11734800"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1800"/>
              <a:buFont typeface="Arial"/>
              <a:buNone/>
            </a:pPr>
            <a:r>
              <a:rPr lang="en-IN" sz="1800" b="0" i="0" u="none" strike="noStrike" cap="none" dirty="0">
                <a:solidFill>
                  <a:schemeClr val="dk1"/>
                </a:solidFill>
                <a:latin typeface="Consolas"/>
                <a:ea typeface="Consolas"/>
                <a:cs typeface="Consolas"/>
                <a:sym typeface="Consolas"/>
              </a:rPr>
              <a:t>1.Start with the first day's stock price and initialize its span as 1 because there are no previous days to compare with.</a:t>
            </a:r>
            <a:endParaRPr sz="14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1800"/>
              <a:buFont typeface="Arial"/>
              <a:buNone/>
            </a:pPr>
            <a:r>
              <a:rPr lang="en-IN" sz="1800" b="0" i="0" u="none" strike="noStrike" cap="none" dirty="0">
                <a:solidFill>
                  <a:schemeClr val="dk1"/>
                </a:solidFill>
                <a:latin typeface="Consolas"/>
                <a:ea typeface="Consolas"/>
                <a:cs typeface="Consolas"/>
                <a:sym typeface="Consolas"/>
              </a:rPr>
              <a:t>2. For each subsequent day (starting from the second day):</a:t>
            </a:r>
            <a:endParaRPr lang="en-IN" sz="1800" dirty="0">
              <a:solidFill>
                <a:schemeClr val="dk1"/>
              </a:solidFill>
              <a:latin typeface="Consolas"/>
              <a:ea typeface="Consolas"/>
              <a:cs typeface="Consolas"/>
              <a:sym typeface="Consolas"/>
            </a:endParaRPr>
          </a:p>
          <a:p>
            <a:pPr marL="285750" marR="0" lvl="0" indent="-285750" algn="l" rtl="0">
              <a:spcBef>
                <a:spcPts val="0"/>
              </a:spcBef>
              <a:spcAft>
                <a:spcPts val="0"/>
              </a:spcAft>
              <a:buClr>
                <a:srgbClr val="000000"/>
              </a:buClr>
              <a:buSzPts val="1800"/>
              <a:buFont typeface="Arial" panose="020B0604020202020204" pitchFamily="34" charset="0"/>
              <a:buChar char="•"/>
            </a:pPr>
            <a:r>
              <a:rPr lang="en-IN" sz="1800" b="0" i="0" u="none" strike="noStrike" cap="none" dirty="0">
                <a:solidFill>
                  <a:schemeClr val="dk1"/>
                </a:solidFill>
                <a:latin typeface="Consolas"/>
                <a:ea typeface="Consolas"/>
                <a:cs typeface="Consolas"/>
                <a:sym typeface="Consolas"/>
              </a:rPr>
              <a:t>Initialize the span for the current day as 1.</a:t>
            </a:r>
            <a:endParaRPr lang="en-IN" dirty="0">
              <a:ea typeface="Consolas"/>
            </a:endParaRPr>
          </a:p>
          <a:p>
            <a:pPr marL="285750" marR="0" lvl="0" indent="-285750" algn="l" rtl="0">
              <a:spcBef>
                <a:spcPts val="0"/>
              </a:spcBef>
              <a:spcAft>
                <a:spcPts val="0"/>
              </a:spcAft>
              <a:buClr>
                <a:srgbClr val="000000"/>
              </a:buClr>
              <a:buSzPts val="1800"/>
              <a:buFont typeface="Arial" panose="020B0604020202020204" pitchFamily="34" charset="0"/>
              <a:buChar char="•"/>
            </a:pPr>
            <a:r>
              <a:rPr lang="en-IN" sz="1800" b="0" i="0" u="none" strike="noStrike" cap="none" dirty="0">
                <a:solidFill>
                  <a:schemeClr val="dk1"/>
                </a:solidFill>
                <a:latin typeface="Consolas"/>
                <a:ea typeface="Consolas"/>
                <a:cs typeface="Consolas"/>
                <a:sym typeface="Consolas"/>
              </a:rPr>
              <a:t>Compare the stock price of the current day with the stock prices of all the previous days</a:t>
            </a:r>
          </a:p>
          <a:p>
            <a:pPr marL="285750" marR="0" lvl="0" indent="-285750" algn="l" rtl="0">
              <a:spcBef>
                <a:spcPts val="0"/>
              </a:spcBef>
              <a:spcAft>
                <a:spcPts val="0"/>
              </a:spcAft>
              <a:buClr>
                <a:srgbClr val="000000"/>
              </a:buClr>
              <a:buSzPts val="1800"/>
              <a:buFont typeface="Arial" panose="020B0604020202020204" pitchFamily="34" charset="0"/>
              <a:buChar char="•"/>
            </a:pPr>
            <a:r>
              <a:rPr lang="en-US" sz="1800" dirty="0">
                <a:solidFill>
                  <a:schemeClr val="dk1"/>
                </a:solidFill>
                <a:latin typeface="Consolas"/>
              </a:rPr>
              <a:t>Increment the span for the current day for each previous day where the stock price is less than or equal to the stock price of the current day.</a:t>
            </a:r>
          </a:p>
          <a:p>
            <a:pPr marL="285750" marR="0" lvl="0" indent="-285750" algn="l" rtl="0">
              <a:spcBef>
                <a:spcPts val="0"/>
              </a:spcBef>
              <a:spcAft>
                <a:spcPts val="0"/>
              </a:spcAft>
              <a:buClr>
                <a:srgbClr val="000000"/>
              </a:buClr>
              <a:buSzPts val="1800"/>
              <a:buFont typeface="Arial" panose="020B0604020202020204" pitchFamily="34" charset="0"/>
              <a:buChar char="•"/>
            </a:pPr>
            <a:r>
              <a:rPr lang="en-US" sz="1800" dirty="0">
                <a:solidFill>
                  <a:schemeClr val="dk1"/>
                </a:solidFill>
                <a:latin typeface="Consolas"/>
              </a:rPr>
              <a:t>Continue this process for each day, building the span values for the entire series of stock prices.</a:t>
            </a:r>
          </a:p>
          <a:p>
            <a:pPr marR="0" lvl="0" algn="l" rtl="0">
              <a:spcBef>
                <a:spcPts val="0"/>
              </a:spcBef>
              <a:spcAft>
                <a:spcPts val="0"/>
              </a:spcAft>
              <a:buClr>
                <a:srgbClr val="000000"/>
              </a:buClr>
              <a:buSzPts val="1800"/>
            </a:pPr>
            <a:r>
              <a:rPr lang="en-US" sz="1800" dirty="0">
                <a:solidFill>
                  <a:schemeClr val="dk1"/>
                </a:solidFill>
                <a:latin typeface="Consolas"/>
              </a:rPr>
              <a:t>3. The final result is an array of span values, where each span value represents how many consecutive days the stock price was less than or equal to the price on the current 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pic>
        <p:nvPicPr>
          <p:cNvPr id="259" name="Google Shape;259;p1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60" name="Google Shape;260;p1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61" name="Google Shape;261;p1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62" name="Google Shape;262;p17"/>
          <p:cNvSpPr txBox="1"/>
          <p:nvPr/>
        </p:nvSpPr>
        <p:spPr>
          <a:xfrm>
            <a:off x="943282" y="1143216"/>
            <a:ext cx="10086719" cy="124887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7030A0"/>
              </a:buClr>
              <a:buSzPts val="2000"/>
              <a:buFont typeface="Arial"/>
              <a:buNone/>
            </a:pPr>
            <a:r>
              <a:rPr lang="en-IN" sz="2000" b="1" i="0" u="none" strike="noStrike" cap="none">
                <a:solidFill>
                  <a:srgbClr val="7030A0"/>
                </a:solidFill>
                <a:latin typeface="Consolas"/>
                <a:ea typeface="Consolas"/>
                <a:cs typeface="Consolas"/>
                <a:sym typeface="Consolas"/>
              </a:rPr>
              <a:t>BEST METHOD FOR SOLVING THE STOCK SPAN PROBLEM.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000"/>
              <a:buFont typeface="Arial"/>
              <a:buNone/>
            </a:pPr>
            <a:r>
              <a:rPr lang="en-IN" sz="2000" b="0" i="0" u="none" strike="noStrike" cap="none">
                <a:solidFill>
                  <a:schemeClr val="dk1"/>
                </a:solidFill>
                <a:latin typeface="Consolas"/>
                <a:ea typeface="Consolas"/>
                <a:cs typeface="Consolas"/>
                <a:sym typeface="Consolas"/>
              </a:rPr>
              <a:t>1. The stack-based approach is considered the best method for solving the Stock Span problem.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000"/>
              <a:buFont typeface="Arial"/>
              <a:buNone/>
            </a:pPr>
            <a:r>
              <a:rPr lang="en-IN" sz="2000" b="0" i="0" u="none" strike="noStrike" cap="none">
                <a:solidFill>
                  <a:schemeClr val="dk1"/>
                </a:solidFill>
                <a:latin typeface="Consolas"/>
                <a:ea typeface="Consolas"/>
                <a:cs typeface="Consolas"/>
                <a:sym typeface="Consolas"/>
              </a:rPr>
              <a:t>2. It offers improved efficiency in terms of time complexity.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000"/>
              <a:buFont typeface="Arial"/>
              <a:buNone/>
            </a:pPr>
            <a:r>
              <a:rPr lang="en-IN" sz="2000" b="0" i="0" u="none" strike="noStrike" cap="none">
                <a:solidFill>
                  <a:schemeClr val="dk1"/>
                </a:solidFill>
                <a:latin typeface="Consolas"/>
                <a:ea typeface="Consolas"/>
                <a:cs typeface="Consolas"/>
                <a:sym typeface="Consolas"/>
              </a:rPr>
              <a:t>3. This approach avoids redundant calculations by efficiently tracking previous stock price indices using a stack.</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000"/>
              <a:buFont typeface="Arial"/>
              <a:buNone/>
            </a:pPr>
            <a:r>
              <a:rPr lang="en-IN" sz="2000" b="0" i="0" u="none" strike="noStrike" cap="none">
                <a:solidFill>
                  <a:schemeClr val="dk1"/>
                </a:solidFill>
                <a:latin typeface="Consolas"/>
                <a:ea typeface="Consolas"/>
                <a:cs typeface="Consolas"/>
                <a:sym typeface="Consolas"/>
              </a:rPr>
              <a:t>4. In contrast, the brute-force approach has a higher time complexity due to its reliance on nested loops.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1000"/>
              </a:spcBef>
              <a:spcAft>
                <a:spcPts val="0"/>
              </a:spcAft>
              <a:buClr>
                <a:schemeClr val="dk1"/>
              </a:buClr>
              <a:buSzPts val="2000"/>
              <a:buFont typeface="Arial"/>
              <a:buNone/>
            </a:pPr>
            <a:r>
              <a:rPr lang="en-IN" sz="2000" b="0" i="0" u="none" strike="noStrike" cap="none">
                <a:solidFill>
                  <a:schemeClr val="dk1"/>
                </a:solidFill>
                <a:latin typeface="Consolas"/>
                <a:ea typeface="Consolas"/>
                <a:cs typeface="Consolas"/>
                <a:sym typeface="Consolas"/>
              </a:rPr>
              <a:t>5. The brute-force approach also performs unnecessary comparisons, making it less efficient for this problem.</a:t>
            </a: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a:off x="3948816" y="463687"/>
            <a:ext cx="4746173" cy="432930"/>
          </a:xfrm>
          <a:prstGeom prst="snip2DiagRect">
            <a:avLst>
              <a:gd name="adj1" fmla="val 0"/>
              <a:gd name="adj2" fmla="val 37764"/>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Times New Roman"/>
                <a:ea typeface="Times New Roman"/>
                <a:cs typeface="Times New Roman"/>
                <a:sym typeface="Times New Roman"/>
              </a:rPr>
              <a:t>STOCK SPAN PROBLEM</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 calcmode="lin" valueType="num">
                                      <p:cBhvr additive="base">
                                        <p:cTn id="7" dur="500"/>
                                        <p:tgtEl>
                                          <p:spTgt spid="2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pic>
        <p:nvPicPr>
          <p:cNvPr id="268" name="Google Shape;268;p1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69" name="Google Shape;269;p1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70" name="Google Shape;270;p1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71" name="Google Shape;271;p18"/>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1" u="none" strike="noStrike" cap="none">
                <a:solidFill>
                  <a:schemeClr val="lt1"/>
                </a:solidFill>
                <a:latin typeface="Calibri"/>
                <a:ea typeface="Calibri"/>
                <a:cs typeface="Calibri"/>
                <a:sym typeface="Calibri"/>
              </a:rPr>
              <a:t>INTERVIEW QUESTIONS</a:t>
            </a:r>
            <a:endParaRPr sz="1400" b="0" i="0" u="none" strike="noStrike" cap="none">
              <a:solidFill>
                <a:srgbClr val="000000"/>
              </a:solidFill>
              <a:latin typeface="Arial"/>
              <a:ea typeface="Arial"/>
              <a:cs typeface="Arial"/>
              <a:sym typeface="Arial"/>
            </a:endParaRPr>
          </a:p>
        </p:txBody>
      </p:sp>
      <p:sp>
        <p:nvSpPr>
          <p:cNvPr id="272" name="Google Shape;272;p18"/>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1. What is the Stock Span problem, and why is it important in finance? </a:t>
            </a:r>
            <a:endParaRPr/>
          </a:p>
        </p:txBody>
      </p:sp>
      <p:sp>
        <p:nvSpPr>
          <p:cNvPr id="273" name="Google Shape;273;p18"/>
          <p:cNvSpPr txBox="1"/>
          <p:nvPr/>
        </p:nvSpPr>
        <p:spPr>
          <a:xfrm>
            <a:off x="223520" y="2182899"/>
            <a:ext cx="11755119" cy="317005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2000"/>
              <a:buFont typeface="Arial"/>
              <a:buNone/>
            </a:pPr>
            <a:r>
              <a:rPr lang="en-IN" sz="2000" b="0" i="0" u="none" strike="noStrike" cap="none" dirty="0">
                <a:solidFill>
                  <a:schemeClr val="dk1"/>
                </a:solidFill>
                <a:latin typeface="Consolas"/>
                <a:ea typeface="Consolas"/>
                <a:cs typeface="Consolas"/>
                <a:sym typeface="Consolas"/>
              </a:rPr>
              <a:t>Answer: The Stock Span problem involves calculating the span of a stock's price for each day, where the span of a day is the number of consecutive days immediately before the current day on which the stock price is less than or equal to the current day's price. It is important in finance for </a:t>
            </a:r>
            <a:r>
              <a:rPr lang="en-IN" sz="2000" b="0" i="0" u="none" strike="noStrike" cap="none" dirty="0" err="1">
                <a:solidFill>
                  <a:schemeClr val="dk1"/>
                </a:solidFill>
                <a:latin typeface="Consolas"/>
                <a:ea typeface="Consolas"/>
                <a:cs typeface="Consolas"/>
                <a:sym typeface="Consolas"/>
              </a:rPr>
              <a:t>analyzing</a:t>
            </a:r>
            <a:r>
              <a:rPr lang="en-IN" sz="2000" b="0" i="0" u="none" strike="noStrike" cap="none" dirty="0">
                <a:solidFill>
                  <a:schemeClr val="dk1"/>
                </a:solidFill>
                <a:latin typeface="Consolas"/>
                <a:ea typeface="Consolas"/>
                <a:cs typeface="Consolas"/>
                <a:sym typeface="Consolas"/>
              </a:rPr>
              <a:t> the performance and volatility of stocks.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pic>
        <p:nvPicPr>
          <p:cNvPr id="278" name="Google Shape;278;p1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79" name="Google Shape;279;p1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80" name="Google Shape;280;p1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81" name="Google Shape;281;p19"/>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1" u="none" strike="noStrike" cap="none">
                <a:solidFill>
                  <a:schemeClr val="lt1"/>
                </a:solidFill>
                <a:latin typeface="Calibri"/>
                <a:ea typeface="Calibri"/>
                <a:cs typeface="Calibri"/>
                <a:sym typeface="Calibri"/>
              </a:rPr>
              <a:t>INTERVIEW QUESTIONS</a:t>
            </a:r>
            <a:endParaRPr sz="1400" b="0" i="0" u="none" strike="noStrike" cap="none">
              <a:solidFill>
                <a:srgbClr val="000000"/>
              </a:solidFill>
              <a:latin typeface="Arial"/>
              <a:ea typeface="Arial"/>
              <a:cs typeface="Arial"/>
              <a:sym typeface="Arial"/>
            </a:endParaRPr>
          </a:p>
        </p:txBody>
      </p:sp>
      <p:sp>
        <p:nvSpPr>
          <p:cNvPr id="282" name="Google Shape;282;p19"/>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a:solidFill>
                  <a:srgbClr val="FF0000"/>
                </a:solidFill>
                <a:latin typeface="Consolas"/>
                <a:ea typeface="Consolas"/>
                <a:cs typeface="Consolas"/>
                <a:sym typeface="Consolas"/>
              </a:rPr>
              <a:t>2.What are the key differences between the brute-force approach and the stack-based approach for solving the Stock Span problem?</a:t>
            </a:r>
            <a:endParaRPr/>
          </a:p>
          <a:p>
            <a:pPr marL="0" lvl="0" indent="0" algn="l" rtl="0">
              <a:lnSpc>
                <a:spcPct val="150000"/>
              </a:lnSpc>
              <a:spcBef>
                <a:spcPts val="1000"/>
              </a:spcBef>
              <a:spcAft>
                <a:spcPts val="0"/>
              </a:spcAft>
              <a:buClr>
                <a:schemeClr val="dk1"/>
              </a:buClr>
              <a:buSzPts val="2000"/>
              <a:buNone/>
            </a:pPr>
            <a:endParaRPr sz="2000">
              <a:solidFill>
                <a:srgbClr val="FF0000"/>
              </a:solidFill>
              <a:latin typeface="Consolas"/>
              <a:ea typeface="Consolas"/>
              <a:cs typeface="Consolas"/>
              <a:sym typeface="Consolas"/>
            </a:endParaRPr>
          </a:p>
        </p:txBody>
      </p:sp>
      <p:sp>
        <p:nvSpPr>
          <p:cNvPr id="283" name="Google Shape;283;p19"/>
          <p:cNvSpPr txBox="1"/>
          <p:nvPr/>
        </p:nvSpPr>
        <p:spPr>
          <a:xfrm>
            <a:off x="1016843" y="2357768"/>
            <a:ext cx="10589369" cy="369774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2000"/>
              <a:buFont typeface="Arial"/>
              <a:buNone/>
            </a:pPr>
            <a:r>
              <a:rPr lang="en-IN" sz="2000" b="0" i="0" u="none" strike="noStrike" cap="none">
                <a:solidFill>
                  <a:schemeClr val="dk1"/>
                </a:solidFill>
                <a:latin typeface="Consolas"/>
                <a:ea typeface="Consolas"/>
                <a:cs typeface="Consolas"/>
                <a:sym typeface="Consolas"/>
              </a:rPr>
              <a:t>Answer: The stack-based approach is preferred as it offers better time complexity by avoiding redundant calculations and efficiently tracking previous stock price indices using a stack. In contrast, the brute-force approach involves nested loops and performs unnecessary comparisons, resulting in higher time complexity.</a:t>
            </a:r>
            <a:endParaRPr sz="1400" b="0" i="0" u="none" strike="noStrike" cap="none">
              <a:solidFill>
                <a:srgbClr val="000000"/>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2000"/>
              <a:buFont typeface="Arial"/>
              <a:buNone/>
            </a:pPr>
            <a:endParaRPr sz="2000" b="0" i="0" u="none" strike="noStrike" cap="none">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pic>
        <p:nvPicPr>
          <p:cNvPr id="288" name="Google Shape;288;p2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89" name="Google Shape;289;p2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90" name="Google Shape;290;p2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91" name="Google Shape;291;p20"/>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1" u="none" strike="noStrike" cap="none">
                <a:solidFill>
                  <a:schemeClr val="lt1"/>
                </a:solidFill>
                <a:latin typeface="Calibri"/>
                <a:ea typeface="Calibri"/>
                <a:cs typeface="Calibri"/>
                <a:sym typeface="Calibri"/>
              </a:rPr>
              <a:t>INTERVIEW QUESTIONS</a:t>
            </a:r>
            <a:endParaRPr sz="1400" b="0" i="0" u="none" strike="noStrike" cap="none">
              <a:solidFill>
                <a:srgbClr val="000000"/>
              </a:solidFill>
              <a:latin typeface="Arial"/>
              <a:ea typeface="Arial"/>
              <a:cs typeface="Arial"/>
              <a:sym typeface="Arial"/>
            </a:endParaRPr>
          </a:p>
        </p:txBody>
      </p:sp>
      <p:sp>
        <p:nvSpPr>
          <p:cNvPr id="292" name="Google Shape;292;p20"/>
          <p:cNvSpPr txBox="1">
            <a:spLocks noGrp="1"/>
          </p:cNvSpPr>
          <p:nvPr>
            <p:ph type="body" idx="1"/>
          </p:nvPr>
        </p:nvSpPr>
        <p:spPr>
          <a:xfrm>
            <a:off x="689461" y="1760131"/>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3.Explain the stack-based approach to solving the Stock Span problem with a code example.</a:t>
            </a:r>
            <a:endParaRPr/>
          </a:p>
        </p:txBody>
      </p:sp>
      <p:sp>
        <p:nvSpPr>
          <p:cNvPr id="293" name="Google Shape;293;p20"/>
          <p:cNvSpPr txBox="1"/>
          <p:nvPr/>
        </p:nvSpPr>
        <p:spPr>
          <a:xfrm>
            <a:off x="928352" y="2810636"/>
            <a:ext cx="10589369" cy="235122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N" sz="2000" b="0" i="0" u="none" strike="noStrike" cap="none">
                <a:solidFill>
                  <a:schemeClr val="dk1"/>
                </a:solidFill>
                <a:latin typeface="Consolas"/>
                <a:ea typeface="Consolas"/>
                <a:cs typeface="Consolas"/>
                <a:sym typeface="Consolas"/>
              </a:rPr>
              <a:t> Answer: The stack-based approach uses a stack to keep track of indices of stock prices. It iterates through the stock prices, efficiently popping elements from the stack when necessary and calculating spans based on the difference between the current index and the index at the top of the stack. This approach optimally solves the problem.</a:t>
            </a:r>
            <a:endParaRPr sz="2000" b="0" i="0" u="none" strike="noStrike" cap="none">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pic>
        <p:nvPicPr>
          <p:cNvPr id="298" name="Google Shape;298;p2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99" name="Google Shape;299;p2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00" name="Google Shape;300;p2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01" name="Google Shape;301;p21"/>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1" u="none" strike="noStrike" cap="none">
                <a:solidFill>
                  <a:schemeClr val="lt1"/>
                </a:solidFill>
                <a:latin typeface="Calibri"/>
                <a:ea typeface="Calibri"/>
                <a:cs typeface="Calibri"/>
                <a:sym typeface="Calibri"/>
              </a:rPr>
              <a:t>INTERVIEW QUESTIONS</a:t>
            </a:r>
            <a:endParaRPr sz="1400" b="0" i="0" u="none" strike="noStrike" cap="none">
              <a:solidFill>
                <a:srgbClr val="000000"/>
              </a:solidFill>
              <a:latin typeface="Arial"/>
              <a:ea typeface="Arial"/>
              <a:cs typeface="Arial"/>
              <a:sym typeface="Arial"/>
            </a:endParaRPr>
          </a:p>
        </p:txBody>
      </p:sp>
      <p:sp>
        <p:nvSpPr>
          <p:cNvPr id="302" name="Google Shape;302;p21"/>
          <p:cNvSpPr txBox="1">
            <a:spLocks noGrp="1"/>
          </p:cNvSpPr>
          <p:nvPr>
            <p:ph type="body" idx="1"/>
          </p:nvPr>
        </p:nvSpPr>
        <p:spPr>
          <a:xfrm>
            <a:off x="590550" y="1626067"/>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4.What is the time complexity of the stack-based solution for the Stock Span problem, and why is it efficient?</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303" name="Google Shape;303;p21"/>
          <p:cNvSpPr txBox="1"/>
          <p:nvPr/>
        </p:nvSpPr>
        <p:spPr>
          <a:xfrm>
            <a:off x="1016843" y="2735368"/>
            <a:ext cx="10589369" cy="308219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2000"/>
              <a:buFont typeface="Arial"/>
              <a:buNone/>
            </a:pPr>
            <a:r>
              <a:rPr lang="en-IN" sz="2000" b="0" i="0" u="none" strike="noStrike" cap="none">
                <a:solidFill>
                  <a:schemeClr val="dk1"/>
                </a:solidFill>
                <a:latin typeface="Consolas"/>
                <a:ea typeface="Consolas"/>
                <a:cs typeface="Consolas"/>
                <a:sym typeface="Consolas"/>
              </a:rPr>
              <a:t>Answer: The stack-based solution has a time complexity of O(n), where n is the number of stock prices. It is efficient because it avoids redundant calculations and optimally tracks previous stock price indices using a stack, resulting in a linear time complexity.</a:t>
            </a:r>
            <a:endParaRPr sz="1400" b="0" i="0" u="none" strike="noStrike" cap="none">
              <a:solidFill>
                <a:srgbClr val="000000"/>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2000"/>
              <a:buFont typeface="Arial"/>
              <a:buNone/>
            </a:pPr>
            <a:r>
              <a:rPr lang="en-IN" sz="2000" b="0" i="0" u="none" strike="noStrike" cap="none">
                <a:solidFill>
                  <a:schemeClr val="dk1"/>
                </a:solidFill>
                <a:latin typeface="Consolas"/>
                <a:ea typeface="Consolas"/>
                <a:cs typeface="Consolas"/>
                <a:sym typeface="Consolas"/>
              </a:rPr>
              <a:t>Answer: The time complexity is O(2^n), where n is the number of disks.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4" ma:contentTypeDescription="Create a new document." ma:contentTypeScope="" ma:versionID="363d8cb67acb8c090612fefe8253c292">
  <xsd:schema xmlns:xsd="http://www.w3.org/2001/XMLSchema" xmlns:xs="http://www.w3.org/2001/XMLSchema" xmlns:p="http://schemas.microsoft.com/office/2006/metadata/properties" xmlns:ns2="5c9723bf-e2da-41fd-b2fd-04456ba7cba0" targetNamespace="http://schemas.microsoft.com/office/2006/metadata/properties" ma:root="true" ma:fieldsID="a914611dfb58618778f5780e5a40b614" ns2:_="">
    <xsd:import namespace="5c9723bf-e2da-41fd-b2fd-04456ba7cba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9354C1-6948-4E22-A300-1B6B822B20A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22DA326-83AA-4892-83A5-D4FC4B2F1830}">
  <ds:schemaRefs>
    <ds:schemaRef ds:uri="http://schemas.microsoft.com/sharepoint/v3/contenttype/forms"/>
  </ds:schemaRefs>
</ds:datastoreItem>
</file>

<file path=customXml/itemProps3.xml><?xml version="1.0" encoding="utf-8"?>
<ds:datastoreItem xmlns:ds="http://schemas.openxmlformats.org/officeDocument/2006/customXml" ds:itemID="{C510B6CF-2A28-4904-B43B-0AC9D1A89E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TotalTime>
  <Words>1344</Words>
  <Application>Microsoft Office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Consolas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5</cp:revision>
  <dcterms:created xsi:type="dcterms:W3CDTF">2023-09-22T07:04:52Z</dcterms:created>
  <dcterms:modified xsi:type="dcterms:W3CDTF">2024-05-01T15:26:29Z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