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9"/>
  </p:notesMasterIdLst>
  <p:sldIdLst>
    <p:sldId id="258" r:id="rId5"/>
    <p:sldId id="264" r:id="rId6"/>
    <p:sldId id="276" r:id="rId7"/>
    <p:sldId id="268" r:id="rId8"/>
  </p:sldIdLst>
  <p:sldSz cx="12192000" cy="6858000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hiG4hvKeCaX1lUESkDh+rBj1h4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4CB36E-BBEB-4280-A3F4-D10B26BD1374}">
  <a:tblStyle styleId="{E94CB36E-BBEB-4280-A3F4-D10B26BD137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C44F559-1DDA-4E26-8092-5B594B914DE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34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36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EC3A1EBC-E6CF-4A80-BCDA-22B51C17D4FD}"/>
    <pc:docChg chg="undo custSel modSld">
      <pc:chgData name="Aastha Kumar" userId="f94225b3-263d-47de-91f3-c17c89a7eef3" providerId="ADAL" clId="{EC3A1EBC-E6CF-4A80-BCDA-22B51C17D4FD}" dt="2024-05-06T15:34:32.423" v="37" actId="20577"/>
      <pc:docMkLst>
        <pc:docMk/>
      </pc:docMkLst>
      <pc:sldChg chg="modSp mod">
        <pc:chgData name="Aastha Kumar" userId="f94225b3-263d-47de-91f3-c17c89a7eef3" providerId="ADAL" clId="{EC3A1EBC-E6CF-4A80-BCDA-22B51C17D4FD}" dt="2024-05-06T15:34:32.423" v="37" actId="20577"/>
        <pc:sldMkLst>
          <pc:docMk/>
          <pc:sldMk cId="162196337" sldId="276"/>
        </pc:sldMkLst>
        <pc:spChg chg="mod">
          <ac:chgData name="Aastha Kumar" userId="f94225b3-263d-47de-91f3-c17c89a7eef3" providerId="ADAL" clId="{EC3A1EBC-E6CF-4A80-BCDA-22B51C17D4FD}" dt="2024-05-06T15:34:32.423" v="37" actId="20577"/>
          <ac:spMkLst>
            <pc:docMk/>
            <pc:sldMk cId="162196337" sldId="276"/>
            <ac:spMk id="3" creationId="{C628D26F-C258-C006-E310-F73EAC4492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bc1b43f0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8bc1b43f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31EB-A57C-5D61-68DA-974536DCB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F8650-565D-5165-16C0-23782CA43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FDF8-CDAF-FD91-86B3-B13F8B4A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3CFBB-7631-F8B7-2057-78A1BB78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40D9D-5131-6E48-0FFB-4F47E2E1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9072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FB32-C64B-0C1A-7FB3-42422030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B8DCC-D136-144A-F89F-46014B567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5FDF9-79E9-29C7-EE51-851F0DCD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EF7E8-3247-1A10-A89F-E8B1F1D6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3035F-0D89-F920-B1EC-0C5E18C3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2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CEB4B-5E5A-E069-F52A-C6E04B0E8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7F285-8145-D8D3-5A17-657807D17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C25F4-8CE3-826D-DFFC-E0665EDF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99BD0-2D88-A20A-3C3F-2638D0A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5EC5A-E637-9299-6633-1D53A50F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81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BF4E-8C7C-9FB4-B6F3-615DD094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909D-2DED-9123-9A1E-698AB1B7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0E275-A006-A8CB-3A80-AB320710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88D95-150A-239A-9066-F98B3871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C0144-DCD2-6D9E-1348-A597E82B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95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7989-F061-DF2F-81D7-595C4E261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58F1A-27F0-E01D-2455-D1C77DF5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A74FC-CE7E-5461-EED0-B13B8120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8442A-3A9A-A098-9CCA-09DC3C8F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561CA-6EA6-1387-1B38-E7952A07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20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88BF-0BC6-56E4-B2B6-51163500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1CC26-D624-D250-F98C-4BCDEE5CA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61E9A-650C-B1C5-C998-447653547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3AC75-39C2-E1C4-7611-2F935D2C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76C84-9100-EE6F-1631-28943190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B102-5839-3337-8057-32C9AE16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64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458B-949F-5533-7AC1-1399D1DC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ECB48-B3F8-4B7E-D126-B2D80E2A7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D011D-3D8A-C68C-A1C6-DBBA5468D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EC917-073C-B875-9384-1883248BB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42786-CDCA-21FD-A218-94A5854E6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25CC56-8E39-D084-7C13-A289C7F0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C5D8C-FFE4-1E17-0711-2BDF3718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F2522-4D9D-F32E-0D52-7E5D8F4F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05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878C-DD5A-1125-134C-2138AACE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69795-6F5E-47E2-93E2-25E1914D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CE0F2-E43A-93E8-819C-A136E2BE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5C5E6-CDDF-B7D7-F956-07EB9D23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7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E6BDD5-9378-3900-A4DA-B8E87279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4F23F-91E6-2893-F241-C4436D4E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B4E98-196A-B0F9-C053-31DF6ED4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7714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A6A3-3E9A-8549-C792-427ABEDF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651AD-DD6E-37E2-E5EF-0EE74CFE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A29B4-F099-416A-E840-A2DBF206E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434F8-8FF5-AB08-641D-BE36BF04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40C29-A822-8A43-2556-34089399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C9A2A-824F-18BF-9320-83053E63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17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B4DB-DE42-8D45-FF6B-7265D31C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52E25-3266-7E2B-0D3F-431C1D53B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F381F-D346-9650-A9E4-721F87AAB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87A54-F20A-4AB9-6EA9-B6D7C7B7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477D3-9A14-0610-72A6-57973AF92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8E3C1-E86C-958C-D3F7-67581D2A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8586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29D1F-0B67-685F-36DB-CAC86880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CF4AA-95E1-C586-5FCF-B1A4D756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BDBA2-F659-BEB1-2E2C-FA056CCF2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4BC8-5802-AB48-46E6-80ADF384D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35A62-A34C-1428-42DD-273B4DF1E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38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/>
          <p:nvPr/>
        </p:nvSpPr>
        <p:spPr>
          <a:xfrm>
            <a:off x="3120939" y="515631"/>
            <a:ext cx="6892412" cy="568064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BELLMAN-FORD ALGORITHM</a:t>
            </a:r>
            <a:endParaRPr sz="96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1092621" y="2357485"/>
            <a:ext cx="10377975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249887" y="1175138"/>
            <a:ext cx="11742088" cy="437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1800"/>
            </a:pPr>
            <a:r>
              <a:rPr lang="en-I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 Single Source Shortest Paths: The Bellman-Ford algorithm is a dynamic programming approach to find the shortest path from a source vertex to all other vertices in a weighted, directed graph.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1800"/>
            </a:pPr>
            <a:r>
              <a:rPr lang="en-I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2.Negative Edge Weights: Unlike Dijkstra's algorithm, Bellman-Ford can handle graphs with negative edge weights. 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Arial"/>
              </a:rPr>
              <a:t>3.Iterative Relaxation: The algorithm works by iteratively relaxing (updating) the estimated shortest distances to vertices. It repeats this relaxation process for n-1 times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Arial"/>
              </a:rPr>
              <a:t>4.Detection of Negative Cycles: If, after n-1 iterations, there are still relaxations that can be made, it indicates the existence of a negative weight cycle.</a:t>
            </a:r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249887" y="5324489"/>
            <a:ext cx="1169222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 Complexity: O(VE) where V is the number of vertices and E is the number of edges.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Space Complexity: O(V) for the `</a:t>
            </a:r>
            <a:r>
              <a:rPr lang="en-IN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dist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` array.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0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0"/>
          <p:cNvSpPr/>
          <p:nvPr/>
        </p:nvSpPr>
        <p:spPr>
          <a:xfrm>
            <a:off x="3120939" y="515631"/>
            <a:ext cx="6892412" cy="568064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BELLMAN-FORD ALGORITHM</a:t>
            </a:r>
            <a:endParaRPr sz="96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0"/>
          <p:cNvSpPr txBox="1"/>
          <p:nvPr/>
        </p:nvSpPr>
        <p:spPr>
          <a:xfrm>
            <a:off x="1092621" y="2357485"/>
            <a:ext cx="10377975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266574" y="828889"/>
            <a:ext cx="40104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PSEUDOCODE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 txBox="1"/>
          <p:nvPr/>
        </p:nvSpPr>
        <p:spPr>
          <a:xfrm>
            <a:off x="1018243" y="1131136"/>
            <a:ext cx="10155514" cy="544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BellmanFord(graph, source):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Initialize dist[] with infinity values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Set dist[source] to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Repeat V-1 times: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For each edge (u, v) with weight w: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if dist[u] + w &lt; dist[v]: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dist[v] = dist[u] + 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Check for negative weight cycles: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For each edge (u, v) with weight w: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if dist[u] + w &lt; dist[v]: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Print "Graph contains negative weight cycle"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return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 the shortest distances from the source vertex to all other vertices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28D26F-C258-C006-E310-F73EAC449244}"/>
              </a:ext>
            </a:extLst>
          </p:cNvPr>
          <p:cNvSpPr txBox="1"/>
          <p:nvPr/>
        </p:nvSpPr>
        <p:spPr>
          <a:xfrm>
            <a:off x="95250" y="117693"/>
            <a:ext cx="12096750" cy="378565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IN" sz="1600" dirty="0"/>
              <a:t>import </a:t>
            </a:r>
            <a:r>
              <a:rPr lang="en-IN" sz="1600" dirty="0" err="1"/>
              <a:t>java.util</a:t>
            </a:r>
            <a:r>
              <a:rPr lang="en-IN" sz="1600" dirty="0"/>
              <a:t>.*;</a:t>
            </a:r>
          </a:p>
          <a:p>
            <a:r>
              <a:rPr lang="en-IN" sz="1600" dirty="0"/>
              <a:t>public class Main {</a:t>
            </a:r>
          </a:p>
          <a:p>
            <a:r>
              <a:rPr lang="en-IN" sz="1600" dirty="0"/>
              <a:t>    public static void main(String[] </a:t>
            </a:r>
            <a:r>
              <a:rPr lang="en-IN" sz="1600" dirty="0" err="1"/>
              <a:t>args</a:t>
            </a:r>
            <a:r>
              <a:rPr lang="en-IN" sz="1600" dirty="0"/>
              <a:t>) {</a:t>
            </a:r>
          </a:p>
          <a:p>
            <a:r>
              <a:rPr lang="en-IN" sz="1600" dirty="0"/>
              <a:t>        Scanner </a:t>
            </a:r>
            <a:r>
              <a:rPr lang="en-IN" sz="1600" dirty="0" err="1"/>
              <a:t>scanner</a:t>
            </a:r>
            <a:r>
              <a:rPr lang="en-IN" sz="1600" dirty="0"/>
              <a:t> = new Scanner(System.in);</a:t>
            </a:r>
          </a:p>
          <a:p>
            <a:r>
              <a:rPr lang="en-IN" sz="1600" dirty="0"/>
              <a:t>        int V = </a:t>
            </a:r>
            <a:r>
              <a:rPr lang="en-IN" sz="1600" dirty="0" err="1"/>
              <a:t>scanner.nextInt</a:t>
            </a:r>
            <a:r>
              <a:rPr lang="en-IN" sz="1600" dirty="0"/>
              <a:t>(); int E = </a:t>
            </a:r>
            <a:r>
              <a:rPr lang="en-IN" sz="1600" dirty="0" err="1"/>
              <a:t>scanner.nextInt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int[] distance = new int[V];</a:t>
            </a:r>
          </a:p>
          <a:p>
            <a:r>
              <a:rPr lang="en-IN" sz="1600" dirty="0"/>
              <a:t>        </a:t>
            </a:r>
            <a:r>
              <a:rPr lang="en-IN" sz="1600" dirty="0" err="1">
                <a:highlight>
                  <a:srgbClr val="FFFF00"/>
                </a:highlight>
              </a:rPr>
              <a:t>Arrays.fill</a:t>
            </a:r>
            <a:r>
              <a:rPr lang="en-IN" sz="1600" dirty="0">
                <a:highlight>
                  <a:srgbClr val="FFFF00"/>
                </a:highlight>
              </a:rPr>
              <a:t>(distance, </a:t>
            </a:r>
            <a:r>
              <a:rPr lang="en-IN" sz="1600" dirty="0" err="1">
                <a:highlight>
                  <a:srgbClr val="FFFF00"/>
                </a:highlight>
              </a:rPr>
              <a:t>Integer.MAX_VALUE</a:t>
            </a:r>
            <a:r>
              <a:rPr lang="en-IN" sz="1600" dirty="0">
                <a:highlight>
                  <a:srgbClr val="FFFF00"/>
                </a:highlight>
              </a:rPr>
              <a:t>);</a:t>
            </a:r>
          </a:p>
          <a:p>
            <a:r>
              <a:rPr lang="en-IN" sz="1600" dirty="0">
                <a:highlight>
                  <a:srgbClr val="FFFF00"/>
                </a:highlight>
              </a:rPr>
              <a:t>        distance[0] = 0;</a:t>
            </a:r>
          </a:p>
          <a:p>
            <a:r>
              <a:rPr lang="en-IN" sz="1600" dirty="0"/>
              <a:t>        for (int </a:t>
            </a:r>
            <a:r>
              <a:rPr lang="en-IN" sz="1600" dirty="0" err="1"/>
              <a:t>i</a:t>
            </a:r>
            <a:r>
              <a:rPr lang="en-IN" sz="1600" dirty="0"/>
              <a:t> = 0; </a:t>
            </a:r>
            <a:r>
              <a:rPr lang="en-IN" sz="1600" dirty="0" err="1"/>
              <a:t>i</a:t>
            </a:r>
            <a:r>
              <a:rPr lang="en-IN" sz="1600" dirty="0"/>
              <a:t> &lt; E; </a:t>
            </a:r>
            <a:r>
              <a:rPr lang="en-IN" sz="1600" dirty="0" err="1"/>
              <a:t>i</a:t>
            </a:r>
            <a:r>
              <a:rPr lang="en-IN" sz="1600" dirty="0"/>
              <a:t>++) {</a:t>
            </a:r>
          </a:p>
          <a:p>
            <a:r>
              <a:rPr lang="en-IN" sz="1600" dirty="0"/>
              <a:t>            int u = </a:t>
            </a:r>
            <a:r>
              <a:rPr lang="en-IN" sz="1600" dirty="0" err="1"/>
              <a:t>scanner.nextInt</a:t>
            </a:r>
            <a:r>
              <a:rPr lang="en-IN" sz="1600" dirty="0"/>
              <a:t>(); int v = </a:t>
            </a:r>
            <a:r>
              <a:rPr lang="en-IN" sz="1600" dirty="0" err="1"/>
              <a:t>scanner.nextInt</a:t>
            </a:r>
            <a:r>
              <a:rPr lang="en-IN" sz="1600" dirty="0"/>
              <a:t>(); int w = </a:t>
            </a:r>
            <a:r>
              <a:rPr lang="en-IN" sz="1600" dirty="0" err="1"/>
              <a:t>scanner.nextInt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    if (distance[u] != </a:t>
            </a:r>
            <a:r>
              <a:rPr lang="en-IN" sz="1600" dirty="0" err="1"/>
              <a:t>Integer.MAX_VALUE</a:t>
            </a:r>
            <a:r>
              <a:rPr lang="en-IN" sz="1600" dirty="0"/>
              <a:t> &amp;&amp; distance[u] + w &lt; distance[v])  distance[v] = distance[u] + w;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    for (int </a:t>
            </a:r>
            <a:r>
              <a:rPr lang="en-IN" sz="1600" dirty="0" err="1"/>
              <a:t>i</a:t>
            </a:r>
            <a:r>
              <a:rPr lang="en-IN" sz="1600" dirty="0"/>
              <a:t> = 0; </a:t>
            </a:r>
            <a:r>
              <a:rPr lang="en-IN" sz="1600" dirty="0" err="1"/>
              <a:t>i</a:t>
            </a:r>
            <a:r>
              <a:rPr lang="en-IN" sz="1600" dirty="0"/>
              <a:t> &lt; V; </a:t>
            </a:r>
            <a:r>
              <a:rPr lang="en-IN" sz="1600" dirty="0" err="1"/>
              <a:t>i</a:t>
            </a:r>
            <a:r>
              <a:rPr lang="en-IN" sz="1600" dirty="0"/>
              <a:t>++)             </a:t>
            </a:r>
            <a:r>
              <a:rPr lang="en-IN" sz="1600" dirty="0" err="1"/>
              <a:t>System.out.println</a:t>
            </a:r>
            <a:r>
              <a:rPr lang="en-IN" sz="1600" dirty="0"/>
              <a:t>("Vertex " + </a:t>
            </a:r>
            <a:r>
              <a:rPr lang="en-IN" sz="1600" dirty="0" err="1"/>
              <a:t>i</a:t>
            </a:r>
            <a:r>
              <a:rPr lang="en-IN" sz="1600" dirty="0"/>
              <a:t> + ": " + distance[</a:t>
            </a:r>
            <a:r>
              <a:rPr lang="en-IN" sz="1600" dirty="0" err="1"/>
              <a:t>i</a:t>
            </a:r>
            <a:r>
              <a:rPr lang="en-IN" sz="1600" dirty="0"/>
              <a:t>]);</a:t>
            </a:r>
          </a:p>
          <a:p>
            <a:r>
              <a:rPr lang="en-IN" sz="1600"/>
              <a:t>     </a:t>
            </a:r>
            <a:r>
              <a:rPr lang="en-IN" sz="1600" dirty="0"/>
              <a:t>}</a:t>
            </a:r>
          </a:p>
          <a:p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19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g28bc1b43f04_0_0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0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28bc1b43f04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3" cy="9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28bc1b43f04_0_0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28bc1b43f04_0_0"/>
          <p:cNvSpPr/>
          <p:nvPr/>
        </p:nvSpPr>
        <p:spPr>
          <a:xfrm>
            <a:off x="3383439" y="110931"/>
            <a:ext cx="6892500" cy="56820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BELLMAN-FORD ALGORITHM</a:t>
            </a:r>
            <a:endParaRPr sz="96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g28bc1b43f04_0_0"/>
          <p:cNvSpPr txBox="1"/>
          <p:nvPr/>
        </p:nvSpPr>
        <p:spPr>
          <a:xfrm>
            <a:off x="382044" y="881475"/>
            <a:ext cx="682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DIJKSTRA’S ALGORITHM VS BELLMAN FORD ALGORITHM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28bc1b43f04_0_0"/>
          <p:cNvSpPr txBox="1"/>
          <p:nvPr/>
        </p:nvSpPr>
        <p:spPr>
          <a:xfrm>
            <a:off x="1315082" y="2705114"/>
            <a:ext cx="1015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9" name="Google Shape;219;g28bc1b43f04_0_0"/>
          <p:cNvGraphicFramePr/>
          <p:nvPr/>
        </p:nvGraphicFramePr>
        <p:xfrm>
          <a:off x="952500" y="1484025"/>
          <a:ext cx="10287000" cy="5196282"/>
        </p:xfrm>
        <a:graphic>
          <a:graphicData uri="http://schemas.openxmlformats.org/drawingml/2006/table">
            <a:tbl>
              <a:tblPr>
                <a:noFill/>
                <a:tableStyleId>{9C44F559-1DDA-4E26-8092-5B594B914DE3}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Aspect</a:t>
                      </a:r>
                      <a:endParaRPr sz="1600" u="none" strike="noStrike" cap="non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28575" marR="28575" marT="91425" marB="91425" anchor="b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Dijkstra's Algorithm</a:t>
                      </a:r>
                      <a:endParaRPr sz="1600" u="none" strike="noStrike" cap="non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28575" marR="28575" marT="91425" marB="91425" anchor="b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Bellman-Ford Algorithm</a:t>
                      </a:r>
                      <a:endParaRPr sz="1600" u="none" strike="noStrike" cap="non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b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1" u="none" strike="noStrike" cap="none">
                          <a:solidFill>
                            <a:srgbClr val="FF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Edge Weight</a:t>
                      </a:r>
                      <a:endParaRPr sz="1600" b="1" u="none" strike="noStrike" cap="none">
                        <a:solidFill>
                          <a:srgbClr val="FF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28575" marR="28575" marT="91425" marB="91425" anchor="b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Non-negative edge weights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28575" marR="28575" marT="91425" marB="91425" anchor="b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Negative edge weights are allowed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b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1" u="none" strike="noStrike" cap="none">
                          <a:solidFill>
                            <a:srgbClr val="FF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Optimality</a:t>
                      </a:r>
                      <a:endParaRPr sz="1600" b="1" u="none" strike="noStrike" cap="none">
                        <a:solidFill>
                          <a:srgbClr val="FF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28575" marR="28575" marT="91425" marB="91425" anchor="b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Provides shortest paths with non-negative edge weights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28575" marR="28575" marT="91425" marB="91425" anchor="b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Can handle negative edge weights and detect negative weight cycles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b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1" u="none" strike="noStrike" cap="none">
                          <a:solidFill>
                            <a:srgbClr val="FF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 Structures</a:t>
                      </a:r>
                      <a:endParaRPr sz="1600" b="1" u="none" strike="noStrike" cap="none">
                        <a:solidFill>
                          <a:srgbClr val="FF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28575" marR="28575" marT="91425" marB="91425" anchor="b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Typically uses priority queue with a minimum key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28575" marR="28575" marT="91425" marB="91425" anchor="b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Uses an array to store distances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b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1" u="none" strike="noStrike" cap="none">
                          <a:solidFill>
                            <a:srgbClr val="FF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Suitable For</a:t>
                      </a:r>
                      <a:endParaRPr sz="1600" b="1" u="none" strike="noStrike" cap="none">
                        <a:solidFill>
                          <a:srgbClr val="FF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28575" marR="28575" marT="91425" marB="91425" anchor="b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Suitable for graphs with non-negative edge weights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28575" marR="28575" marT="91425" marB="91425" anchor="b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Suitable for graphs with negative edge weights or cycles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b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1" u="none" strike="noStrike" cap="none">
                          <a:solidFill>
                            <a:srgbClr val="FF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Common Usage</a:t>
                      </a:r>
                      <a:endParaRPr sz="1600" b="1" u="none" strike="noStrike" cap="none">
                        <a:solidFill>
                          <a:srgbClr val="FF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28575" marR="28575" marT="91425" marB="91425" anchor="b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Used for finding shortest paths in non-negative weighted graphs, e.g., road networks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28575" marR="28575" marT="91425" marB="91425" anchor="b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Used when negative weights or cycles may be present, e.g., network routing with possible packet delays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b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84FE8244824F8DA304D1666BE595" ma:contentTypeVersion="6" ma:contentTypeDescription="Create a new document." ma:contentTypeScope="" ma:versionID="afbf432bb8bf20b866746352fa91f77e">
  <xsd:schema xmlns:xsd="http://www.w3.org/2001/XMLSchema" xmlns:xs="http://www.w3.org/2001/XMLSchema" xmlns:p="http://schemas.microsoft.com/office/2006/metadata/properties" xmlns:ns2="5c9723bf-e2da-41fd-b2fd-04456ba7cba0" xmlns:ns3="1a80a837-91c1-4480-9cf9-33b82e620694" targetNamespace="http://schemas.microsoft.com/office/2006/metadata/properties" ma:root="true" ma:fieldsID="94af8324b03f66d257b2f85875bcc144" ns2:_="" ns3:_="">
    <xsd:import namespace="5c9723bf-e2da-41fd-b2fd-04456ba7cba0"/>
    <xsd:import namespace="1a80a837-91c1-4480-9cf9-33b82e6206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723bf-e2da-41fd-b2fd-04456ba7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0a837-91c1-4480-9cf9-33b82e6206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4C979E-E255-4E55-A630-6E11E57377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5F2B43-7046-4D5E-B93C-00442B9D0B6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7678240-CEF3-48D5-BE6F-2382C7C1AE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723bf-e2da-41fd-b2fd-04456ba7cba0"/>
    <ds:schemaRef ds:uri="1a80a837-91c1-4480-9cf9-33b82e6206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578</Words>
  <Application>Microsoft Office PowerPoint</Application>
  <PresentationFormat>Widescreen</PresentationFormat>
  <Paragraphs>57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Times New Roman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poojaramaraj71@gmail.com</dc:creator>
  <cp:lastModifiedBy>Aastha Kumar</cp:lastModifiedBy>
  <cp:revision>1</cp:revision>
  <dcterms:created xsi:type="dcterms:W3CDTF">2023-09-22T07:04:52Z</dcterms:created>
  <dcterms:modified xsi:type="dcterms:W3CDTF">2024-05-06T15:34:33Z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0x010100F8D084FE8244824F8DA304D1666BE595</vt:lpwstr>
  </property>
</Properties>
</file>