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9" r:id="rId5"/>
    <p:sldId id="286" r:id="rId6"/>
    <p:sldId id="271" r:id="rId7"/>
    <p:sldId id="273" r:id="rId8"/>
    <p:sldId id="280" r:id="rId9"/>
    <p:sldId id="287" r:id="rId10"/>
    <p:sldId id="284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GKtN2XLzIQMq5/rVoyVOskWn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08485-4755-4A1D-BB40-E9A8748268D5}">
  <a:tblStyle styleId="{16008485-4755-4A1D-BB40-E9A8748268D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2" autoAdjust="0"/>
  </p:normalViewPr>
  <p:slideViewPr>
    <p:cSldViewPr snapToGrid="0">
      <p:cViewPr varScale="1">
        <p:scale>
          <a:sx n="89" d="100"/>
          <a:sy n="89" d="100"/>
        </p:scale>
        <p:origin x="6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3" Type="http://schemas.openxmlformats.org/officeDocument/2006/relationships/customXml" Target="../customXml/item3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4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C7F09C81-4BCD-43AD-A625-8D2876B30B9D}"/>
    <pc:docChg chg="modSld">
      <pc:chgData name="Aastha Kumar" userId="f94225b3-263d-47de-91f3-c17c89a7eef3" providerId="ADAL" clId="{C7F09C81-4BCD-43AD-A625-8D2876B30B9D}" dt="2024-05-06T08:44:05.702" v="42" actId="1076"/>
      <pc:docMkLst>
        <pc:docMk/>
      </pc:docMkLst>
      <pc:sldChg chg="modSp mod">
        <pc:chgData name="Aastha Kumar" userId="f94225b3-263d-47de-91f3-c17c89a7eef3" providerId="ADAL" clId="{C7F09C81-4BCD-43AD-A625-8D2876B30B9D}" dt="2024-05-06T08:44:05.702" v="42" actId="1076"/>
        <pc:sldMkLst>
          <pc:docMk/>
          <pc:sldMk cId="1224361940" sldId="286"/>
        </pc:sldMkLst>
        <pc:spChg chg="mod">
          <ac:chgData name="Aastha Kumar" userId="f94225b3-263d-47de-91f3-c17c89a7eef3" providerId="ADAL" clId="{C7F09C81-4BCD-43AD-A625-8D2876B30B9D}" dt="2024-05-06T08:44:05.702" v="42" actId="1076"/>
          <ac:spMkLst>
            <pc:docMk/>
            <pc:sldMk cId="1224361940" sldId="286"/>
            <ac:spMk id="3" creationId="{06F2AB2E-53C2-E684-A51A-2537E6B957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919a8bea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4919a8bea1_0_9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919a8bea1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4919a8bea1_0_45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99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919a8bea1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24919a8bea1_0_6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6ff1b556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286ff1b556d_0_9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919a8bea1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24919a8bea1_0_67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919a8bea1_0_90"/>
          <p:cNvSpPr/>
          <p:nvPr/>
        </p:nvSpPr>
        <p:spPr>
          <a:xfrm>
            <a:off x="2745000" y="84188"/>
            <a:ext cx="4026300" cy="440400"/>
          </a:xfrm>
          <a:prstGeom prst="roundRect">
            <a:avLst>
              <a:gd name="adj" fmla="val 16667"/>
            </a:avLst>
          </a:prstGeom>
          <a:solidFill>
            <a:srgbClr val="04C3E2">
              <a:alpha val="2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Breadth-First Search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g24919a8bea1_0_90"/>
          <p:cNvSpPr/>
          <p:nvPr/>
        </p:nvSpPr>
        <p:spPr>
          <a:xfrm>
            <a:off x="555120" y="916047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4919a8bea1_0_90"/>
          <p:cNvSpPr/>
          <p:nvPr/>
        </p:nvSpPr>
        <p:spPr>
          <a:xfrm>
            <a:off x="107156" y="969903"/>
            <a:ext cx="8972550" cy="3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 by putting any one of the graph's vertices at the back of a queue.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Take the front item of the queue and add it to the visited list.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a list of that vertex's adjacent nodes. Add the ones which are not in the visited list to the back of the queue.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Keep repeating steps 2 and 3 until the queue is empty.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graph might have two different disconnected parts so to make sure that we cover every vertex, we can also run the BFS algorithm on every node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400"/>
            </a:pPr>
            <a:r>
              <a:rPr lang="en-US" sz="1600" u="sng" dirty="0">
                <a:latin typeface="Consolas"/>
                <a:ea typeface="Consolas"/>
                <a:cs typeface="Consolas"/>
                <a:sym typeface="Consolas"/>
              </a:rPr>
              <a:t>Time Complexity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: O(V + E)</a:t>
            </a:r>
          </a:p>
          <a:p>
            <a:pPr lvl="0">
              <a:buSzPts val="1400"/>
            </a:pPr>
            <a:r>
              <a:rPr lang="en-US" sz="1600" u="sng" dirty="0">
                <a:latin typeface="Consolas"/>
                <a:ea typeface="Consolas"/>
                <a:cs typeface="Consolas"/>
                <a:sym typeface="Consolas"/>
              </a:rPr>
              <a:t>Space Complexity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: O(V)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3" name="Google Shape;83;g24919a8bea1_0_9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2676293" cy="74279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4919a8bea1_0_90"/>
          <p:cNvSpPr txBox="1"/>
          <p:nvPr/>
        </p:nvSpPr>
        <p:spPr>
          <a:xfrm>
            <a:off x="169424" y="626602"/>
            <a:ext cx="45887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endParaRPr sz="14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24919a8bea1_0_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0120" y="205762"/>
            <a:ext cx="767109" cy="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2AB2E-53C2-E684-A51A-2537E6B95752}"/>
              </a:ext>
            </a:extLst>
          </p:cNvPr>
          <p:cNvSpPr txBox="1"/>
          <p:nvPr/>
        </p:nvSpPr>
        <p:spPr>
          <a:xfrm>
            <a:off x="144000" y="157520"/>
            <a:ext cx="8856000" cy="498598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1200" dirty="0"/>
              <a:t>public class Main {</a:t>
            </a:r>
          </a:p>
          <a:p>
            <a:r>
              <a:rPr lang="en-IN" sz="1200" dirty="0"/>
              <a:t>    static void BFS(int[][] graph, int start) {</a:t>
            </a:r>
          </a:p>
          <a:p>
            <a:r>
              <a:rPr lang="en-IN" sz="1200" dirty="0"/>
              <a:t>        Queue&lt;Integer&gt; queue = new LinkedList&lt;&gt;();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boolean</a:t>
            </a:r>
            <a:r>
              <a:rPr lang="en-IN" sz="1200" dirty="0"/>
              <a:t>[] visited = new </a:t>
            </a:r>
            <a:r>
              <a:rPr lang="en-IN" sz="1200" dirty="0" err="1"/>
              <a:t>boolean</a:t>
            </a:r>
            <a:r>
              <a:rPr lang="en-IN" sz="1200" dirty="0"/>
              <a:t>[</a:t>
            </a:r>
            <a:r>
              <a:rPr lang="en-IN" sz="1200" dirty="0" err="1"/>
              <a:t>graph.length</a:t>
            </a:r>
            <a:r>
              <a:rPr lang="en-IN" sz="1200" dirty="0"/>
              <a:t>];        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queue.offer</a:t>
            </a:r>
            <a:r>
              <a:rPr lang="en-IN" sz="1200" dirty="0"/>
              <a:t>(start);        visited[start] = true;        </a:t>
            </a:r>
          </a:p>
          <a:p>
            <a:r>
              <a:rPr lang="en-IN" sz="1200" dirty="0"/>
              <a:t>        while (!</a:t>
            </a:r>
            <a:r>
              <a:rPr lang="en-IN" sz="1200" dirty="0" err="1"/>
              <a:t>queue.isEmpty</a:t>
            </a:r>
            <a:r>
              <a:rPr lang="en-IN" sz="1200" dirty="0"/>
              <a:t>()) {</a:t>
            </a:r>
          </a:p>
          <a:p>
            <a:r>
              <a:rPr lang="en-IN" sz="1200" dirty="0"/>
              <a:t>            int node = </a:t>
            </a:r>
            <a:r>
              <a:rPr lang="en-IN" sz="1200" dirty="0" err="1"/>
              <a:t>queue.poll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</a:t>
            </a:r>
            <a:r>
              <a:rPr lang="en-IN" sz="1200" dirty="0"/>
              <a:t>(node + " ");            </a:t>
            </a:r>
          </a:p>
          <a:p>
            <a:r>
              <a:rPr lang="en-IN" sz="1200" dirty="0"/>
              <a:t>            for (int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 </a:t>
            </a:r>
            <a:r>
              <a:rPr lang="en-IN" sz="1200" dirty="0" err="1"/>
              <a:t>graph.length</a:t>
            </a:r>
            <a:r>
              <a:rPr lang="en-IN" sz="1200" dirty="0"/>
              <a:t>; </a:t>
            </a:r>
            <a:r>
              <a:rPr lang="en-IN" sz="1200" dirty="0" err="1"/>
              <a:t>i</a:t>
            </a:r>
            <a:r>
              <a:rPr lang="en-IN" sz="1200" dirty="0"/>
              <a:t>++) {</a:t>
            </a:r>
          </a:p>
          <a:p>
            <a:r>
              <a:rPr lang="en-IN" sz="1200" dirty="0"/>
              <a:t>                if (graph[node][</a:t>
            </a:r>
            <a:r>
              <a:rPr lang="en-IN" sz="1200" dirty="0" err="1"/>
              <a:t>i</a:t>
            </a:r>
            <a:r>
              <a:rPr lang="en-IN" sz="1200" dirty="0"/>
              <a:t>] == 1 &amp;&amp; !visited[</a:t>
            </a:r>
            <a:r>
              <a:rPr lang="en-IN" sz="1200" dirty="0" err="1"/>
              <a:t>i</a:t>
            </a:r>
            <a:r>
              <a:rPr lang="en-IN" sz="1200" dirty="0"/>
              <a:t>]) {</a:t>
            </a:r>
          </a:p>
          <a:p>
            <a:r>
              <a:rPr lang="en-IN" sz="1200" dirty="0"/>
              <a:t>                    </a:t>
            </a:r>
            <a:r>
              <a:rPr lang="en-IN" sz="1200" dirty="0" err="1"/>
              <a:t>queue.offer</a:t>
            </a:r>
            <a:r>
              <a:rPr lang="en-IN" sz="1200" dirty="0"/>
              <a:t>(</a:t>
            </a:r>
            <a:r>
              <a:rPr lang="en-IN" sz="1200" dirty="0" err="1"/>
              <a:t>i</a:t>
            </a:r>
            <a:r>
              <a:rPr lang="en-IN" sz="1200" dirty="0"/>
              <a:t>);          visited[</a:t>
            </a:r>
            <a:r>
              <a:rPr lang="en-IN" sz="1200" dirty="0" err="1"/>
              <a:t>i</a:t>
            </a:r>
            <a:r>
              <a:rPr lang="en-IN" sz="1200" dirty="0"/>
              <a:t>] = true;</a:t>
            </a:r>
          </a:p>
          <a:p>
            <a:r>
              <a:rPr lang="en-IN" sz="1200" dirty="0"/>
              <a:t>                }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r>
              <a:rPr lang="en-IN" sz="1200" dirty="0"/>
              <a:t>Scanner </a:t>
            </a:r>
            <a:r>
              <a:rPr lang="en-IN" sz="1200" dirty="0" err="1"/>
              <a:t>sc</a:t>
            </a:r>
            <a:r>
              <a:rPr lang="en-IN" sz="1200" dirty="0"/>
              <a:t>= new Scanner(System.in);        </a:t>
            </a:r>
          </a:p>
          <a:p>
            <a:r>
              <a:rPr lang="en-IN" sz="1200" dirty="0"/>
              <a:t>int V = </a:t>
            </a:r>
            <a:r>
              <a:rPr lang="en-IN" sz="1200" dirty="0" err="1"/>
              <a:t>sc.nextInt</a:t>
            </a:r>
            <a:r>
              <a:rPr lang="en-IN" sz="1200" dirty="0"/>
              <a:t>();        </a:t>
            </a:r>
          </a:p>
          <a:p>
            <a:r>
              <a:rPr lang="en-IN" sz="1200" dirty="0"/>
              <a:t>int[][] graph = new int[V][V];</a:t>
            </a:r>
          </a:p>
          <a:p>
            <a:r>
              <a:rPr lang="en-IN" sz="1200" dirty="0"/>
              <a:t>for (int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 V; </a:t>
            </a:r>
            <a:r>
              <a:rPr lang="en-IN" sz="1200" dirty="0" err="1"/>
              <a:t>i</a:t>
            </a:r>
            <a:r>
              <a:rPr lang="en-IN" sz="1200" dirty="0"/>
              <a:t>++) {</a:t>
            </a:r>
          </a:p>
          <a:p>
            <a:r>
              <a:rPr lang="en-IN" sz="1200" dirty="0"/>
              <a:t>            for (int j = 0; j &lt; V; </a:t>
            </a:r>
            <a:r>
              <a:rPr lang="en-IN" sz="1200" dirty="0" err="1"/>
              <a:t>j++</a:t>
            </a:r>
            <a:r>
              <a:rPr lang="en-IN" sz="1200" dirty="0"/>
              <a:t>) graph[</a:t>
            </a:r>
            <a:r>
              <a:rPr lang="en-IN" sz="1200" dirty="0" err="1"/>
              <a:t>i</a:t>
            </a:r>
            <a:r>
              <a:rPr lang="en-IN" sz="1200" dirty="0"/>
              <a:t>][j] = </a:t>
            </a:r>
            <a:r>
              <a:rPr lang="en-IN" sz="1200" dirty="0" err="1"/>
              <a:t>sc.nextInt</a:t>
            </a:r>
            <a:r>
              <a:rPr lang="en-IN" sz="1200" dirty="0"/>
              <a:t>();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int start = </a:t>
            </a:r>
            <a:r>
              <a:rPr lang="en-IN" sz="1200" dirty="0" err="1"/>
              <a:t>sc.nextInt</a:t>
            </a:r>
            <a:r>
              <a:rPr lang="en-IN" sz="1200" dirty="0"/>
              <a:t>();</a:t>
            </a:r>
          </a:p>
          <a:p>
            <a:r>
              <a:rPr lang="en-IN" sz="1200" dirty="0"/>
              <a:t>BFS(graph, start);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3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919a8bea1_0_455"/>
          <p:cNvSpPr/>
          <p:nvPr/>
        </p:nvSpPr>
        <p:spPr>
          <a:xfrm>
            <a:off x="2745000" y="84188"/>
            <a:ext cx="4026300" cy="440400"/>
          </a:xfrm>
          <a:prstGeom prst="roundRect">
            <a:avLst>
              <a:gd name="adj" fmla="val 16667"/>
            </a:avLst>
          </a:prstGeom>
          <a:solidFill>
            <a:srgbClr val="04C3E2">
              <a:alpha val="2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4919a8bea1_0_455"/>
          <p:cNvSpPr/>
          <p:nvPr/>
        </p:nvSpPr>
        <p:spPr>
          <a:xfrm>
            <a:off x="555120" y="916047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4919a8bea1_0_455"/>
          <p:cNvSpPr/>
          <p:nvPr/>
        </p:nvSpPr>
        <p:spPr>
          <a:xfrm>
            <a:off x="421380" y="743415"/>
            <a:ext cx="8167500" cy="355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Applications of BFS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BFS can be used to find the neighboring locations from a given source location.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 a peer-to-peer network, BFS algorithm can be used as a traversal method to find all the neighboring nodes.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BFS can be used in web crawlers to create web page indexes where, every web page is considered as a node in the graph.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BFS is used to determine the shortest path and minimum spanning tree.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BFS is also used in Cheney's technique to duplicate the garbage collection.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 can be used in Ford-Fulkerson method to compute the maximum flow in a flow network.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 can be used in cycle detection in an undirected graph and also in navigation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g24919a8bea1_0_455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2676293" cy="74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4919a8bea1_0_455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4216" y="4505657"/>
            <a:ext cx="2439784" cy="63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4919a8bea1_0_4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0120" y="198328"/>
            <a:ext cx="767109" cy="82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8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919a8bea1_0_635"/>
          <p:cNvSpPr/>
          <p:nvPr/>
        </p:nvSpPr>
        <p:spPr>
          <a:xfrm>
            <a:off x="2745000" y="84188"/>
            <a:ext cx="4026300" cy="440400"/>
          </a:xfrm>
          <a:prstGeom prst="roundRect">
            <a:avLst>
              <a:gd name="adj" fmla="val 16667"/>
            </a:avLst>
          </a:prstGeom>
          <a:solidFill>
            <a:srgbClr val="04C3E2">
              <a:alpha val="2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4919a8bea1_0_635"/>
          <p:cNvSpPr/>
          <p:nvPr/>
        </p:nvSpPr>
        <p:spPr>
          <a:xfrm>
            <a:off x="555120" y="916047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4919a8bea1_0_635"/>
          <p:cNvSpPr/>
          <p:nvPr/>
        </p:nvSpPr>
        <p:spPr>
          <a:xfrm>
            <a:off x="171450" y="806352"/>
            <a:ext cx="89154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 by putting any one of the graph's vertices on top of a stack.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Take the top item of the stack and add it to the visited list.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a list of that vertex's adjacent nodes. Add the ones which aren't in the visited list to the top of the stack.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73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Keep repeating steps 2 and 3 until the stack is empty.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sng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Complexity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O(V + 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sng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 Complexity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O(V)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0" name="Google Shape;240;g24919a8bea1_0_635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2676293" cy="74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4919a8bea1_0_635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4216" y="4505657"/>
            <a:ext cx="2439784" cy="63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4919a8bea1_0_6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0120" y="198328"/>
            <a:ext cx="767109" cy="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6ff1b556d_0_99"/>
          <p:cNvSpPr/>
          <p:nvPr/>
        </p:nvSpPr>
        <p:spPr>
          <a:xfrm>
            <a:off x="2745000" y="84188"/>
            <a:ext cx="4026300" cy="440400"/>
          </a:xfrm>
          <a:prstGeom prst="roundRect">
            <a:avLst>
              <a:gd name="adj" fmla="val 16667"/>
            </a:avLst>
          </a:prstGeom>
          <a:solidFill>
            <a:srgbClr val="04C3E2">
              <a:alpha val="2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86ff1b556d_0_99"/>
          <p:cNvSpPr/>
          <p:nvPr/>
        </p:nvSpPr>
        <p:spPr>
          <a:xfrm>
            <a:off x="555120" y="916047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86ff1b556d_0_99"/>
          <p:cNvSpPr/>
          <p:nvPr/>
        </p:nvSpPr>
        <p:spPr>
          <a:xfrm>
            <a:off x="554990" y="806352"/>
            <a:ext cx="76314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Pseudocode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DFS(G, u)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u.visited = true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each v ∈ G.Adj[u]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v.visited == false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DFS(G,v)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init() {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each u ∈ G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u.visited = false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For each u ∈ G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DFS(G, u)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6" name="Google Shape;316;g286ff1b556d_0_9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2676293" cy="74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86ff1b556d_0_99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4216" y="4505657"/>
            <a:ext cx="2439784" cy="63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86ff1b556d_0_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0120" y="198328"/>
            <a:ext cx="767109" cy="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B6FD4C-0A24-2C53-F3BB-69171C412136}"/>
              </a:ext>
            </a:extLst>
          </p:cNvPr>
          <p:cNvSpPr txBox="1"/>
          <p:nvPr/>
        </p:nvSpPr>
        <p:spPr>
          <a:xfrm>
            <a:off x="417909" y="263426"/>
            <a:ext cx="830818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public class Main {</a:t>
            </a:r>
          </a:p>
          <a:p>
            <a:r>
              <a:rPr lang="en-IN" sz="1200" dirty="0"/>
              <a:t>    static void DFS(int[][] graph, int start, </a:t>
            </a:r>
            <a:r>
              <a:rPr lang="en-IN" sz="1200" dirty="0" err="1"/>
              <a:t>boolean</a:t>
            </a:r>
            <a:r>
              <a:rPr lang="en-IN" sz="1200" dirty="0"/>
              <a:t>[] visited) {</a:t>
            </a:r>
          </a:p>
          <a:p>
            <a:r>
              <a:rPr lang="en-IN" sz="1200" dirty="0"/>
              <a:t>        visited[start] = true;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</a:t>
            </a:r>
            <a:r>
              <a:rPr lang="en-IN" sz="1200" dirty="0"/>
              <a:t>(start + " ");</a:t>
            </a:r>
          </a:p>
          <a:p>
            <a:endParaRPr lang="en-IN" sz="1200" dirty="0"/>
          </a:p>
          <a:p>
            <a:r>
              <a:rPr lang="en-IN" sz="1200" dirty="0"/>
              <a:t>        for (int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 </a:t>
            </a:r>
            <a:r>
              <a:rPr lang="en-IN" sz="1200" dirty="0" err="1"/>
              <a:t>graph.length</a:t>
            </a:r>
            <a:r>
              <a:rPr lang="en-IN" sz="1200" dirty="0"/>
              <a:t>; </a:t>
            </a:r>
            <a:r>
              <a:rPr lang="en-IN" sz="1200" dirty="0" err="1"/>
              <a:t>i</a:t>
            </a:r>
            <a:r>
              <a:rPr lang="en-IN" sz="1200" dirty="0"/>
              <a:t>++) {</a:t>
            </a:r>
          </a:p>
          <a:p>
            <a:r>
              <a:rPr lang="en-IN" sz="1200" dirty="0"/>
              <a:t>            if (graph[start][</a:t>
            </a:r>
            <a:r>
              <a:rPr lang="en-IN" sz="1200" dirty="0" err="1"/>
              <a:t>i</a:t>
            </a:r>
            <a:r>
              <a:rPr lang="en-IN" sz="1200" dirty="0"/>
              <a:t>] == 1 &amp;&amp; !visited[</a:t>
            </a:r>
            <a:r>
              <a:rPr lang="en-IN" sz="1200" dirty="0" err="1"/>
              <a:t>i</a:t>
            </a:r>
            <a:r>
              <a:rPr lang="en-IN" sz="1200" dirty="0"/>
              <a:t>]) {</a:t>
            </a:r>
          </a:p>
          <a:p>
            <a:r>
              <a:rPr lang="en-IN" sz="1200" dirty="0"/>
              <a:t>                DFS(graph, </a:t>
            </a:r>
            <a:r>
              <a:rPr lang="en-IN" sz="1200" dirty="0" err="1"/>
              <a:t>i</a:t>
            </a:r>
            <a:r>
              <a:rPr lang="en-IN" sz="1200" dirty="0"/>
              <a:t>, visited);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Scanner </a:t>
            </a:r>
            <a:r>
              <a:rPr lang="en-IN" sz="1200" dirty="0" err="1"/>
              <a:t>sc</a:t>
            </a:r>
            <a:r>
              <a:rPr lang="en-IN" sz="1200" dirty="0"/>
              <a:t> = new Scanner(System.in);</a:t>
            </a:r>
          </a:p>
          <a:p>
            <a:r>
              <a:rPr lang="en-IN" sz="1200" dirty="0"/>
              <a:t>         int V = </a:t>
            </a:r>
            <a:r>
              <a:rPr lang="en-IN" sz="1200" dirty="0" err="1"/>
              <a:t>sc.nextInt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int[][] graph = new int[V][V];</a:t>
            </a:r>
          </a:p>
          <a:p>
            <a:r>
              <a:rPr lang="en-IN" sz="1200" dirty="0"/>
              <a:t>        for (int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 V; </a:t>
            </a:r>
            <a:r>
              <a:rPr lang="en-IN" sz="1200" dirty="0" err="1"/>
              <a:t>i</a:t>
            </a:r>
            <a:r>
              <a:rPr lang="en-IN" sz="1200" dirty="0"/>
              <a:t>++) {</a:t>
            </a:r>
          </a:p>
          <a:p>
            <a:r>
              <a:rPr lang="en-IN" sz="1200" dirty="0"/>
              <a:t>            for (int j = 0; j &lt; V; </a:t>
            </a:r>
            <a:r>
              <a:rPr lang="en-IN" sz="1200" dirty="0" err="1"/>
              <a:t>j++</a:t>
            </a:r>
            <a:r>
              <a:rPr lang="en-IN" sz="1200" dirty="0"/>
              <a:t>) graph[</a:t>
            </a:r>
            <a:r>
              <a:rPr lang="en-IN" sz="1200" dirty="0" err="1"/>
              <a:t>i</a:t>
            </a:r>
            <a:r>
              <a:rPr lang="en-IN" sz="1200" dirty="0"/>
              <a:t>][j] = </a:t>
            </a:r>
            <a:r>
              <a:rPr lang="en-IN" sz="1200" dirty="0" err="1"/>
              <a:t>sc.nextInt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  int start = </a:t>
            </a:r>
            <a:r>
              <a:rPr lang="en-IN" sz="1200" dirty="0" err="1"/>
              <a:t>sc.nextInt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boolean</a:t>
            </a:r>
            <a:r>
              <a:rPr lang="en-IN" sz="1200" dirty="0"/>
              <a:t>[] visited = new </a:t>
            </a:r>
            <a:r>
              <a:rPr lang="en-IN" sz="1200" dirty="0" err="1"/>
              <a:t>boolean</a:t>
            </a:r>
            <a:r>
              <a:rPr lang="en-IN" sz="1200" dirty="0"/>
              <a:t>[V];</a:t>
            </a:r>
          </a:p>
          <a:p>
            <a:r>
              <a:rPr lang="en-IN" sz="1200" dirty="0"/>
              <a:t>        DFS(graph, start, visited);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2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919a8bea1_0_672"/>
          <p:cNvSpPr/>
          <p:nvPr/>
        </p:nvSpPr>
        <p:spPr>
          <a:xfrm>
            <a:off x="2745000" y="84188"/>
            <a:ext cx="4026300" cy="440400"/>
          </a:xfrm>
          <a:prstGeom prst="roundRect">
            <a:avLst>
              <a:gd name="adj" fmla="val 16667"/>
            </a:avLst>
          </a:prstGeom>
          <a:solidFill>
            <a:srgbClr val="04C3E2">
              <a:alpha val="2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g24919a8bea1_0_672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4216" y="4505657"/>
            <a:ext cx="2439784" cy="63784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4919a8bea1_0_672"/>
          <p:cNvSpPr/>
          <p:nvPr/>
        </p:nvSpPr>
        <p:spPr>
          <a:xfrm>
            <a:off x="555120" y="916047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4919a8bea1_0_672"/>
          <p:cNvSpPr/>
          <p:nvPr/>
        </p:nvSpPr>
        <p:spPr>
          <a:xfrm>
            <a:off x="554990" y="806352"/>
            <a:ext cx="8167500" cy="3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Applications of DFS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an unweighted graph, DFS traversal of the graph produces the minimum spanning tree.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 can be used to detect a cycle in the graph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 can specialize the DFS algorithm to find a path between the two given vertices u and z.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 can be used in topological sorting. Topological Sorting is mainly used for scheduling jobs from the given dependencies among jobs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 can be used to test if a graph is bipartite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 can be used to finding Strongly connected components of a graph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46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 can be used to solving puzzles with only one solution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7" name="Google Shape;357;g24919a8bea1_0_672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0" y="624"/>
            <a:ext cx="2676293" cy="74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4919a8bea1_0_6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0120" y="198328"/>
            <a:ext cx="767109" cy="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0FF87-5F75-41D3-BC0F-F19DBD4A0D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D4DE9-5FA4-4222-A623-42E68236BD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34A325-43BE-46D5-A071-E9BB3176D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939</Words>
  <Application>Microsoft Office PowerPoint</Application>
  <PresentationFormat>On-screen Show (16:9)</PresentationFormat>
  <Paragraphs>135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Noto Sans Symbols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RAMASAMY</dc:creator>
  <cp:lastModifiedBy>Aastha Kumar</cp:lastModifiedBy>
  <cp:revision>1</cp:revision>
  <dcterms:modified xsi:type="dcterms:W3CDTF">2024-05-06T08:44:24Z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