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0" r:id="rId18"/>
    <p:sldId id="281" r:id="rId19"/>
    <p:sldId id="282" r:id="rId20"/>
    <p:sldId id="283" r:id="rId21"/>
    <p:sldId id="284" r:id="rId22"/>
    <p:sldId id="285" r:id="rId23"/>
    <p:sldId id="286" r:id="rId24"/>
    <p:sldId id="287" r:id="rId25"/>
    <p:sldId id="288" r:id="rId26"/>
  </p:sldIdLst>
  <p:sldSz cx="12192000" cy="6858000"/>
  <p:notesSz cx="6858000" cy="9144000"/>
  <p:embeddedFontLst>
    <p:embeddedFont>
      <p:font typeface="Consolas" panose="020B060902020403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sIpo6TPiiVjWwYIZuzWfDeQle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215BB2-3ADF-402D-94AF-133E7ED47634}">
  <a:tblStyle styleId="{4F215BB2-3ADF-402D-94AF-133E7ED4763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52"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059C3EEC-36B6-4599-8FFA-F8D683DA0D22}"/>
    <pc:docChg chg="delSld">
      <pc:chgData name="Aastha Kumar" userId="f94225b3-263d-47de-91f3-c17c89a7eef3" providerId="ADAL" clId="{059C3EEC-36B6-4599-8FFA-F8D683DA0D22}" dt="2024-05-01T15:36:52.114" v="0" actId="47"/>
      <pc:docMkLst>
        <pc:docMk/>
      </pc:docMkLst>
      <pc:sldChg chg="del">
        <pc:chgData name="Aastha Kumar" userId="f94225b3-263d-47de-91f3-c17c89a7eef3" providerId="ADAL" clId="{059C3EEC-36B6-4599-8FFA-F8D683DA0D22}" dt="2024-05-01T15:36:52.114" v="0" actId="47"/>
        <pc:sldMkLst>
          <pc:docMk/>
          <pc:sldMk cId="0" sldId="271"/>
        </pc:sldMkLst>
      </pc:sldChg>
      <pc:sldChg chg="del">
        <pc:chgData name="Aastha Kumar" userId="f94225b3-263d-47de-91f3-c17c89a7eef3" providerId="ADAL" clId="{059C3EEC-36B6-4599-8FFA-F8D683DA0D22}" dt="2024-05-01T15:36:52.114" v="0" actId="47"/>
        <pc:sldMkLst>
          <pc:docMk/>
          <pc:sldMk cId="0" sldId="272"/>
        </pc:sldMkLst>
      </pc:sldChg>
      <pc:sldChg chg="del">
        <pc:chgData name="Aastha Kumar" userId="f94225b3-263d-47de-91f3-c17c89a7eef3" providerId="ADAL" clId="{059C3EEC-36B6-4599-8FFA-F8D683DA0D22}" dt="2024-05-01T15:36:52.114" v="0" actId="47"/>
        <pc:sldMkLst>
          <pc:docMk/>
          <pc:sldMk cId="0" sldId="273"/>
        </pc:sldMkLst>
      </pc:sldChg>
      <pc:sldChg chg="del">
        <pc:chgData name="Aastha Kumar" userId="f94225b3-263d-47de-91f3-c17c89a7eef3" providerId="ADAL" clId="{059C3EEC-36B6-4599-8FFA-F8D683DA0D22}" dt="2024-05-01T15:36:52.114" v="0" actId="47"/>
        <pc:sldMkLst>
          <pc:docMk/>
          <pc:sldMk cId="0" sldId="274"/>
        </pc:sldMkLst>
      </pc:sldChg>
      <pc:sldChg chg="del">
        <pc:chgData name="Aastha Kumar" userId="f94225b3-263d-47de-91f3-c17c89a7eef3" providerId="ADAL" clId="{059C3EEC-36B6-4599-8FFA-F8D683DA0D22}" dt="2024-05-01T15:36:52.114" v="0" actId="47"/>
        <pc:sldMkLst>
          <pc:docMk/>
          <pc:sldMk cId="0" sldId="275"/>
        </pc:sldMkLst>
      </pc:sldChg>
      <pc:sldChg chg="del">
        <pc:chgData name="Aastha Kumar" userId="f94225b3-263d-47de-91f3-c17c89a7eef3" providerId="ADAL" clId="{059C3EEC-36B6-4599-8FFA-F8D683DA0D22}" dt="2024-05-01T15:36:52.114" v="0" actId="47"/>
        <pc:sldMkLst>
          <pc:docMk/>
          <pc:sldMk cId="0" sldId="276"/>
        </pc:sldMkLst>
      </pc:sldChg>
      <pc:sldChg chg="del">
        <pc:chgData name="Aastha Kumar" userId="f94225b3-263d-47de-91f3-c17c89a7eef3" providerId="ADAL" clId="{059C3EEC-36B6-4599-8FFA-F8D683DA0D22}" dt="2024-05-01T15:36:52.114" v="0" actId="47"/>
        <pc:sldMkLst>
          <pc:docMk/>
          <pc:sldMk cId="0" sldId="277"/>
        </pc:sldMkLst>
      </pc:sldChg>
      <pc:sldChg chg="del">
        <pc:chgData name="Aastha Kumar" userId="f94225b3-263d-47de-91f3-c17c89a7eef3" providerId="ADAL" clId="{059C3EEC-36B6-4599-8FFA-F8D683DA0D22}" dt="2024-05-01T15:36:52.114" v="0" actId="47"/>
        <pc:sldMkLst>
          <pc:docMk/>
          <pc:sldMk cId="0" sldId="278"/>
        </pc:sldMkLst>
      </pc:sldChg>
      <pc:sldChg chg="del">
        <pc:chgData name="Aastha Kumar" userId="f94225b3-263d-47de-91f3-c17c89a7eef3" providerId="ADAL" clId="{059C3EEC-36B6-4599-8FFA-F8D683DA0D22}" dt="2024-05-01T15:36:52.114" v="0" actId="47"/>
        <pc:sldMkLst>
          <pc:docMk/>
          <pc:sldMk cId="0" sldId="279"/>
        </pc:sldMkLst>
      </pc:sldChg>
    </pc:docChg>
  </pc:docChgLst>
  <pc:docChgLst>
    <pc:chgData name="Riddhesh Karnik" userId="S::riddhesh.karnik2021@vitstudent.ac.in::b599d255-e3b8-4d24-9962-0d7149e2a25d" providerId="AD" clId="Web-{28D6475C-BE04-4A19-9EC8-62BE95E69D9A}"/>
    <pc:docChg chg="modSld">
      <pc:chgData name="Riddhesh Karnik" userId="S::riddhesh.karnik2021@vitstudent.ac.in::b599d255-e3b8-4d24-9962-0d7149e2a25d" providerId="AD" clId="Web-{28D6475C-BE04-4A19-9EC8-62BE95E69D9A}" dt="2024-03-22T10:40:40.867" v="0" actId="1076"/>
      <pc:docMkLst>
        <pc:docMk/>
      </pc:docMkLst>
      <pc:sldChg chg="modSp">
        <pc:chgData name="Riddhesh Karnik" userId="S::riddhesh.karnik2021@vitstudent.ac.in::b599d255-e3b8-4d24-9962-0d7149e2a25d" providerId="AD" clId="Web-{28D6475C-BE04-4A19-9EC8-62BE95E69D9A}" dt="2024-03-22T10:40:40.867" v="0" actId="1076"/>
        <pc:sldMkLst>
          <pc:docMk/>
          <pc:sldMk cId="0" sldId="256"/>
        </pc:sldMkLst>
        <pc:picChg chg="mod">
          <ac:chgData name="Riddhesh Karnik" userId="S::riddhesh.karnik2021@vitstudent.ac.in::b599d255-e3b8-4d24-9962-0d7149e2a25d" providerId="AD" clId="Web-{28D6475C-BE04-4A19-9EC8-62BE95E69D9A}" dt="2024-03-22T10:40:40.867" v="0" actId="1076"/>
          <ac:picMkLst>
            <pc:docMk/>
            <pc:sldMk cId="0" sldId="256"/>
            <ac:picMk id="9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6"/>
          <p:cNvSpPr>
            <a:spLocks noGrp="1"/>
          </p:cNvSpPr>
          <p:nvPr>
            <p:ph type="pic" idx="2"/>
          </p:nvPr>
        </p:nvSpPr>
        <p:spPr>
          <a:xfrm>
            <a:off x="5183188" y="987425"/>
            <a:ext cx="6172200" cy="4873625"/>
          </a:xfrm>
          <a:prstGeom prst="rect">
            <a:avLst/>
          </a:prstGeom>
          <a:noFill/>
          <a:ln>
            <a:noFill/>
          </a:ln>
        </p:spPr>
      </p:sp>
      <p:sp>
        <p:nvSpPr>
          <p:cNvPr id="72" name="Google Shape;72;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04" name="Google Shape;10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05" name="Google Shape;10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06" name="Google Shape;106;p4"/>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i="0" u="none" strike="noStrike" cap="none">
                <a:solidFill>
                  <a:schemeClr val="lt1"/>
                </a:solidFill>
                <a:latin typeface="Times New Roman"/>
                <a:ea typeface="Times New Roman"/>
                <a:cs typeface="Times New Roman"/>
                <a:sym typeface="Times New Roman"/>
              </a:rPr>
              <a:t>BINOMIAL HEAP</a:t>
            </a:r>
            <a:endParaRPr/>
          </a:p>
        </p:txBody>
      </p:sp>
      <p:sp>
        <p:nvSpPr>
          <p:cNvPr id="107" name="Google Shape;107;p4"/>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b="0" i="0" u="none" strike="noStrike" cap="none">
              <a:solidFill>
                <a:schemeClr val="dk1"/>
              </a:solidFill>
              <a:latin typeface="Consolas"/>
              <a:ea typeface="Consolas"/>
              <a:cs typeface="Consolas"/>
              <a:sym typeface="Consolas"/>
            </a:endParaRPr>
          </a:p>
        </p:txBody>
      </p:sp>
      <p:sp>
        <p:nvSpPr>
          <p:cNvPr id="108" name="Google Shape;108;p4"/>
          <p:cNvSpPr txBox="1"/>
          <p:nvPr/>
        </p:nvSpPr>
        <p:spPr>
          <a:xfrm>
            <a:off x="293763" y="1515578"/>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cap="none">
                <a:solidFill>
                  <a:srgbClr val="002060"/>
                </a:solidFill>
                <a:latin typeface="Consolas"/>
                <a:ea typeface="Consolas"/>
                <a:cs typeface="Consolas"/>
                <a:sym typeface="Consolas"/>
              </a:rPr>
              <a:t>EXPLANATION</a:t>
            </a:r>
            <a:endParaRPr/>
          </a:p>
        </p:txBody>
      </p:sp>
      <p:sp>
        <p:nvSpPr>
          <p:cNvPr id="109" name="Google Shape;109;p4"/>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10" name="Google Shape;110;p4"/>
          <p:cNvSpPr txBox="1"/>
          <p:nvPr/>
        </p:nvSpPr>
        <p:spPr>
          <a:xfrm>
            <a:off x="1055001" y="1974909"/>
            <a:ext cx="10551211" cy="3200876"/>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Consolas"/>
              <a:ea typeface="Consolas"/>
              <a:cs typeface="Consolas"/>
              <a:sym typeface="Consolas"/>
            </a:endParaRPr>
          </a:p>
          <a:p>
            <a:pPr marL="285750" marR="0" lvl="0" indent="-285750" algn="l"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Consolas"/>
                <a:ea typeface="Consolas"/>
                <a:cs typeface="Consolas"/>
                <a:sym typeface="Consolas"/>
              </a:rPr>
              <a:t>Binomial Heap is an extension of Binary Heap </a:t>
            </a: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rgbClr val="000000"/>
              </a:solidFill>
              <a:latin typeface="Consolas"/>
              <a:ea typeface="Consolas"/>
              <a:cs typeface="Consolas"/>
              <a:sym typeface="Consolas"/>
            </a:endParaRPr>
          </a:p>
          <a:p>
            <a:pPr marL="285750" marR="0" lvl="0" indent="-285750" algn="l"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Consolas"/>
                <a:ea typeface="Consolas"/>
                <a:cs typeface="Consolas"/>
                <a:sym typeface="Consolas"/>
              </a:rPr>
              <a:t>It provides faster union or merge operation together with other operations provided by Binary Heap.</a:t>
            </a: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rgbClr val="000000"/>
              </a:solidFill>
              <a:latin typeface="Consolas"/>
              <a:ea typeface="Consolas"/>
              <a:cs typeface="Consolas"/>
              <a:sym typeface="Consolas"/>
            </a:endParaRPr>
          </a:p>
          <a:p>
            <a:pPr marL="285750" marR="0" lvl="0" indent="-285750" algn="l"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Consolas"/>
                <a:ea typeface="Consolas"/>
                <a:cs typeface="Consolas"/>
                <a:sym typeface="Consolas"/>
              </a:rPr>
              <a:t>Binary heap is used to implement priority queue, as seen in the previous sections</a:t>
            </a: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rgbClr val="000000"/>
              </a:solidFill>
              <a:latin typeface="Consolas"/>
              <a:ea typeface="Consolas"/>
              <a:cs typeface="Consolas"/>
              <a:sym typeface="Consolas"/>
            </a:endParaRPr>
          </a:p>
          <a:p>
            <a:pPr marL="0" marR="0" lvl="0" indent="0" algn="ctr" rtl="0">
              <a:lnSpc>
                <a:spcPct val="100000"/>
              </a:lnSpc>
              <a:spcBef>
                <a:spcPts val="0"/>
              </a:spcBef>
              <a:spcAft>
                <a:spcPts val="0"/>
              </a:spcAft>
              <a:buNone/>
            </a:pPr>
            <a:r>
              <a:rPr lang="en-IN" sz="1800" b="1" i="1" u="none" strike="noStrike" cap="none">
                <a:solidFill>
                  <a:srgbClr val="000000"/>
                </a:solidFill>
                <a:latin typeface="Consolas"/>
                <a:ea typeface="Consolas"/>
                <a:cs typeface="Consolas"/>
                <a:sym typeface="Consolas"/>
              </a:rPr>
              <a:t>“A Binomial Heap is a collection of Binomial Trees” </a:t>
            </a:r>
            <a:endParaRPr/>
          </a:p>
          <a:p>
            <a:pPr marL="342900" marR="0" lvl="0" indent="-215900" algn="l" rtl="0">
              <a:lnSpc>
                <a:spcPct val="100000"/>
              </a:lnSpc>
              <a:spcBef>
                <a:spcPts val="0"/>
              </a:spcBef>
              <a:spcAft>
                <a:spcPts val="0"/>
              </a:spcAft>
              <a:buClr>
                <a:schemeClr val="dk1"/>
              </a:buClr>
              <a:buSzPts val="2000"/>
              <a:buFont typeface="Noto Sans Symbols"/>
              <a:buNone/>
            </a:pPr>
            <a:endParaRPr sz="2000" b="0" i="0" u="none" strike="noStrike" cap="none">
              <a:solidFill>
                <a:srgbClr val="00000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pic>
        <p:nvPicPr>
          <p:cNvPr id="214" name="Google Shape;214;p1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15" name="Google Shape;215;p1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16" name="Google Shape;216;p1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17" name="Google Shape;217;p13"/>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218" name="Google Shape;218;p13"/>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19" name="Google Shape;219;p13"/>
          <p:cNvSpPr txBox="1"/>
          <p:nvPr/>
        </p:nvSpPr>
        <p:spPr>
          <a:xfrm>
            <a:off x="283930" y="1230631"/>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OPERATIONS</a:t>
            </a:r>
            <a:endParaRPr/>
          </a:p>
        </p:txBody>
      </p:sp>
      <p:sp>
        <p:nvSpPr>
          <p:cNvPr id="220" name="Google Shape;220;p13"/>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221" name="Google Shape;221;p13"/>
          <p:cNvSpPr txBox="1"/>
          <p:nvPr/>
        </p:nvSpPr>
        <p:spPr>
          <a:xfrm>
            <a:off x="1045744" y="1598703"/>
            <a:ext cx="10060406" cy="3891193"/>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Union OperationGiven two Binomial Heaps H1 and H2, union(H1, H2) creates a single Binomial Heap.</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 first step is to simply merge the two Heaps in non-decreasing order of degrees.After the simple merge, we need to make sure that there is at most one Binomial Tree of any order.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To do this, we need to combine Binomial Trees of the same order. We traverse the list of merged roots, we keep track of three-pointers, prev, x and next-x.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pic>
        <p:nvPicPr>
          <p:cNvPr id="226" name="Google Shape;226;p1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27" name="Google Shape;227;p1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28" name="Google Shape;228;p1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29" name="Google Shape;229;p14"/>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230" name="Google Shape;230;p14"/>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31" name="Google Shape;231;p14"/>
          <p:cNvSpPr txBox="1"/>
          <p:nvPr/>
        </p:nvSpPr>
        <p:spPr>
          <a:xfrm>
            <a:off x="283930" y="1230631"/>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OPERATIONS</a:t>
            </a:r>
            <a:endParaRPr/>
          </a:p>
        </p:txBody>
      </p:sp>
      <p:sp>
        <p:nvSpPr>
          <p:cNvPr id="232" name="Google Shape;232;p14"/>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233" name="Google Shape;233;p14"/>
          <p:cNvSpPr txBox="1"/>
          <p:nvPr/>
        </p:nvSpPr>
        <p:spPr>
          <a:xfrm>
            <a:off x="1045744" y="1598703"/>
            <a:ext cx="10060406" cy="4445191"/>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There can be following 4 cases when we traverse the list of roots.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Orders of x and next-x are not same, we simply move ahead.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In following 3 cases orders of x and next-x are same.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If the order of next-next-x is also same, move ahead.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If the key of x is smaller than or equal to the key of next-x, then make next-x as a child of x by linking it with x.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If the key of x is greater, then make x as the child of next. 4</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2"/>
                                        </p:tgtEl>
                                        <p:attrNameLst>
                                          <p:attrName>style.visibility</p:attrName>
                                        </p:attrNameLst>
                                      </p:cBhvr>
                                      <p:to>
                                        <p:strVal val="visible"/>
                                      </p:to>
                                    </p:set>
                                    <p:animEffect transition="in" filter="fade">
                                      <p:cBhvr>
                                        <p:cTn id="12"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pic>
        <p:nvPicPr>
          <p:cNvPr id="238" name="Google Shape;238;p1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39" name="Google Shape;239;p15"/>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40" name="Google Shape;240;p15"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41" name="Google Shape;241;p15"/>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242" name="Google Shape;242;p15"/>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43" name="Google Shape;243;p15"/>
          <p:cNvSpPr txBox="1"/>
          <p:nvPr/>
        </p:nvSpPr>
        <p:spPr>
          <a:xfrm>
            <a:off x="283930" y="1230631"/>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RESULT</a:t>
            </a:r>
            <a:endParaRPr/>
          </a:p>
        </p:txBody>
      </p:sp>
      <p:pic>
        <p:nvPicPr>
          <p:cNvPr id="244" name="Google Shape;244;p15"/>
          <p:cNvPicPr preferRelativeResize="0"/>
          <p:nvPr/>
        </p:nvPicPr>
        <p:blipFill rotWithShape="1">
          <a:blip r:embed="rId6">
            <a:alphaModFix/>
          </a:blip>
          <a:srcRect/>
          <a:stretch/>
        </p:blipFill>
        <p:spPr>
          <a:xfrm>
            <a:off x="2772698" y="1671484"/>
            <a:ext cx="7098890" cy="467088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pic>
        <p:nvPicPr>
          <p:cNvPr id="249" name="Google Shape;249;p1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50" name="Google Shape;250;p1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51" name="Google Shape;251;p1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52" name="Google Shape;252;p16"/>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pic>
        <p:nvPicPr>
          <p:cNvPr id="253" name="Google Shape;253;p16"/>
          <p:cNvPicPr preferRelativeResize="0"/>
          <p:nvPr/>
        </p:nvPicPr>
        <p:blipFill rotWithShape="1">
          <a:blip r:embed="rId6">
            <a:alphaModFix/>
          </a:blip>
          <a:srcRect/>
          <a:stretch/>
        </p:blipFill>
        <p:spPr>
          <a:xfrm>
            <a:off x="2733368" y="1598703"/>
            <a:ext cx="7515957" cy="474836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254" name="Google Shape;254;p16"/>
          <p:cNvSpPr txBox="1"/>
          <p:nvPr/>
        </p:nvSpPr>
        <p:spPr>
          <a:xfrm>
            <a:off x="283930" y="1230631"/>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RESULT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5"/>
        <p:cNvGrpSpPr/>
        <p:nvPr/>
      </p:nvGrpSpPr>
      <p:grpSpPr>
        <a:xfrm>
          <a:off x="0" y="0"/>
          <a:ext cx="0" cy="0"/>
          <a:chOff x="0" y="0"/>
          <a:chExt cx="0" cy="0"/>
        </a:xfrm>
      </p:grpSpPr>
      <p:pic>
        <p:nvPicPr>
          <p:cNvPr id="366" name="Google Shape;366;p2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67" name="Google Shape;367;p2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68" name="Google Shape;368;p2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69" name="Google Shape;369;p26"/>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70" name="Google Shape;370;p26"/>
          <p:cNvSpPr txBox="1">
            <a:spLocks noGrp="1"/>
          </p:cNvSpPr>
          <p:nvPr>
            <p:ph type="body" idx="1"/>
          </p:nvPr>
        </p:nvSpPr>
        <p:spPr>
          <a:xfrm>
            <a:off x="404326" y="2060794"/>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1.What is Binomial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71" name="Google Shape;371;p26"/>
          <p:cNvSpPr txBox="1"/>
          <p:nvPr/>
        </p:nvSpPr>
        <p:spPr>
          <a:xfrm>
            <a:off x="1016843" y="2870848"/>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Answer: A binomial heap is a type of data structure used to maintain a collection of elements, typically with a focus on efficient priority queue operations. It is a collection of binomial trees where each tree follows the min-heap property.</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10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5"/>
        <p:cNvGrpSpPr/>
        <p:nvPr/>
      </p:nvGrpSpPr>
      <p:grpSpPr>
        <a:xfrm>
          <a:off x="0" y="0"/>
          <a:ext cx="0" cy="0"/>
          <a:chOff x="0" y="0"/>
          <a:chExt cx="0" cy="0"/>
        </a:xfrm>
      </p:grpSpPr>
      <p:pic>
        <p:nvPicPr>
          <p:cNvPr id="376" name="Google Shape;376;p2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77" name="Google Shape;377;p2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78" name="Google Shape;378;p2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79" name="Google Shape;379;p27"/>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80" name="Google Shape;380;p27"/>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2. What are the key operations in a Binomial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81" name="Google Shape;381;p27"/>
          <p:cNvSpPr txBox="1"/>
          <p:nvPr/>
        </p:nvSpPr>
        <p:spPr>
          <a:xfrm>
            <a:off x="404327" y="1951629"/>
            <a:ext cx="11787674" cy="431329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The key operations in a binomial heap are:</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insert(H, k): Inserts a key 'k' into the binomial heap 'H'.</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getMin(H): Finds the minimum key in the binomial heap 'H'.</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extractMin(H): Removes and returns the minimum key from the binomial heap 'H'.</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delete(H): Deletes a specific element from the binomial heap.</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decreaseKey(H): Decreases the key of a specific element in the binomial heap.</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union(H1, H2): Combines two binomial heaps into one.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5"/>
        <p:cNvGrpSpPr/>
        <p:nvPr/>
      </p:nvGrpSpPr>
      <p:grpSpPr>
        <a:xfrm>
          <a:off x="0" y="0"/>
          <a:ext cx="0" cy="0"/>
          <a:chOff x="0" y="0"/>
          <a:chExt cx="0" cy="0"/>
        </a:xfrm>
      </p:grpSpPr>
      <p:pic>
        <p:nvPicPr>
          <p:cNvPr id="386" name="Google Shape;386;p2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87" name="Google Shape;387;p2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88" name="Google Shape;388;p2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89" name="Google Shape;389;p28"/>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90" name="Google Shape;390;p28"/>
          <p:cNvSpPr txBox="1">
            <a:spLocks noGrp="1"/>
          </p:cNvSpPr>
          <p:nvPr>
            <p:ph type="body" idx="1"/>
          </p:nvPr>
        </p:nvSpPr>
        <p:spPr>
          <a:xfrm>
            <a:off x="590550" y="1626067"/>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3. How does the insert operation work in a Binomial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91" name="Google Shape;391;p28"/>
          <p:cNvSpPr txBox="1"/>
          <p:nvPr/>
        </p:nvSpPr>
        <p:spPr>
          <a:xfrm>
            <a:off x="1183991" y="2405054"/>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Answer: The insert operation in a binomial heap creates a new binomial heap with a single key 'k' and then uses the union operation to merge it with the existing binomial heap.</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10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pic>
        <p:nvPicPr>
          <p:cNvPr id="396" name="Google Shape;396;p2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97" name="Google Shape;397;p29"/>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98" name="Google Shape;398;p2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99" name="Google Shape;399;p29"/>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400" name="Google Shape;400;p29"/>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4. What is the purpose of the union operation in a Binomial Heap?</a:t>
            </a:r>
            <a:endParaRPr/>
          </a:p>
          <a:p>
            <a:pPr marL="0" lvl="0" indent="0" algn="l" rtl="0">
              <a:lnSpc>
                <a:spcPct val="150000"/>
              </a:lnSpc>
              <a:spcBef>
                <a:spcPts val="1000"/>
              </a:spcBef>
              <a:spcAft>
                <a:spcPts val="0"/>
              </a:spcAft>
              <a:buClr>
                <a:srgbClr val="FF0000"/>
              </a:buClr>
              <a:buSzPts val="2000"/>
              <a:buNone/>
            </a:pPr>
            <a:r>
              <a:rPr lang="en-IN" sz="2000" i="1">
                <a:solidFill>
                  <a:srgbClr val="FF0000"/>
                </a:solidFill>
                <a:latin typeface="Consolas"/>
                <a:ea typeface="Consolas"/>
                <a:cs typeface="Consolas"/>
                <a:sym typeface="Consolas"/>
              </a:rPr>
              <a:t>  </a:t>
            </a:r>
            <a:endParaRPr/>
          </a:p>
        </p:txBody>
      </p:sp>
      <p:sp>
        <p:nvSpPr>
          <p:cNvPr id="401" name="Google Shape;401;p29"/>
          <p:cNvSpPr txBox="1"/>
          <p:nvPr/>
        </p:nvSpPr>
        <p:spPr>
          <a:xfrm>
            <a:off x="1016843" y="2798453"/>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The union operation is used to combine two binomial heaps into one. It involves merging the two heaps in non-decreasing order of their degrees and then combining binomial trees of the same degree to ensure that there is at most one binomial tree of any order in the heap.</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10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pic>
        <p:nvPicPr>
          <p:cNvPr id="406" name="Google Shape;406;p3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407" name="Google Shape;407;p3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408" name="Google Shape;408;p3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409" name="Google Shape;409;p30"/>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410" name="Google Shape;410;p30"/>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5. How does the decreaseKey operation work in a Binomial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411" name="Google Shape;411;p30"/>
          <p:cNvSpPr txBox="1"/>
          <p:nvPr/>
        </p:nvSpPr>
        <p:spPr>
          <a:xfrm>
            <a:off x="1016843" y="2798453"/>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Answer: The decreaseKey operation compares the decreased key with its parent and swaps keys recursively until it reaches a node whose parent has a smaller key or the root node.</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417" name="Google Shape;417;p31"/>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418" name="Google Shape;418;p31"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419" name="Google Shape;419;p31"/>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420" name="Google Shape;420;p31"/>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6. What is the Min Heap property, and how does it apply to a Binomial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421" name="Google Shape;421;p31"/>
          <p:cNvSpPr txBox="1"/>
          <p:nvPr/>
        </p:nvSpPr>
        <p:spPr>
          <a:xfrm>
            <a:off x="1016843" y="2798453"/>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Answer: The Min Heap property states that the key of a node is greater than or equal to the key of its parent. In a binomial heap, each binomial tree follows the Min Heap property, and the root of the entire heap is the minimum key among all the trees.</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10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pic>
        <p:nvPicPr>
          <p:cNvPr id="115" name="Google Shape;115;p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6" name="Google Shape;116;p5"/>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7" name="Google Shape;117;p5"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8" name="Google Shape;118;p5"/>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119" name="Google Shape;119;p5"/>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20" name="Google Shape;120;p5"/>
          <p:cNvSpPr txBox="1"/>
          <p:nvPr/>
        </p:nvSpPr>
        <p:spPr>
          <a:xfrm>
            <a:off x="293763" y="1515578"/>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EXPLANATION</a:t>
            </a:r>
            <a:endParaRPr/>
          </a:p>
        </p:txBody>
      </p:sp>
      <p:sp>
        <p:nvSpPr>
          <p:cNvPr id="121" name="Google Shape;121;p5"/>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22" name="Google Shape;122;p5"/>
          <p:cNvSpPr txBox="1"/>
          <p:nvPr/>
        </p:nvSpPr>
        <p:spPr>
          <a:xfrm>
            <a:off x="1055001" y="1974909"/>
            <a:ext cx="7823527" cy="3891193"/>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A binomial Heap is a collection of Binomial Trees.</a:t>
            </a:r>
            <a:endParaRPr/>
          </a:p>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A binomial tree Bk is an ordered tree defined recursively. </a:t>
            </a:r>
            <a:endParaRPr/>
          </a:p>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A binomial Tree B0 is consists of a single node.</a:t>
            </a:r>
            <a:endParaRPr/>
          </a:p>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A binomial tree Bk is consisting of k binomial trees Bk-1 that are linked together</a:t>
            </a:r>
            <a:endParaRPr/>
          </a:p>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The root of one is the left most child of the root of the other				</a:t>
            </a:r>
            <a:endParaRPr sz="1800">
              <a:solidFill>
                <a:schemeClr val="dk1"/>
              </a:solidFill>
              <a:latin typeface="Consolas"/>
              <a:ea typeface="Consolas"/>
              <a:cs typeface="Consolas"/>
              <a:sym typeface="Consolas"/>
            </a:endParaRPr>
          </a:p>
        </p:txBody>
      </p:sp>
      <p:pic>
        <p:nvPicPr>
          <p:cNvPr id="123" name="Google Shape;123;p5"/>
          <p:cNvPicPr preferRelativeResize="0"/>
          <p:nvPr/>
        </p:nvPicPr>
        <p:blipFill rotWithShape="1">
          <a:blip r:embed="rId6">
            <a:alphaModFix/>
          </a:blip>
          <a:srcRect/>
          <a:stretch/>
        </p:blipFill>
        <p:spPr>
          <a:xfrm>
            <a:off x="8772187" y="2429536"/>
            <a:ext cx="2762250" cy="253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5"/>
        <p:cNvGrpSpPr/>
        <p:nvPr/>
      </p:nvGrpSpPr>
      <p:grpSpPr>
        <a:xfrm>
          <a:off x="0" y="0"/>
          <a:ext cx="0" cy="0"/>
          <a:chOff x="0" y="0"/>
          <a:chExt cx="0" cy="0"/>
        </a:xfrm>
      </p:grpSpPr>
      <p:pic>
        <p:nvPicPr>
          <p:cNvPr id="426" name="Google Shape;426;p3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427" name="Google Shape;427;p3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428" name="Google Shape;428;p3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429" name="Google Shape;429;p32"/>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430" name="Google Shape;430;p32"/>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7. Explain the process of extracting the minimum key in a Binomial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431" name="Google Shape;431;p32"/>
          <p:cNvSpPr txBox="1"/>
          <p:nvPr/>
        </p:nvSpPr>
        <p:spPr>
          <a:xfrm>
            <a:off x="1016843" y="2798453"/>
            <a:ext cx="10589369" cy="369774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Answer: To extract the minimum key in a binomial heap, we first call the getMin operation to find the minimum key binomial tree. Then, we remove the node with the minimum key and create a new binomial heap by connecting all the subtrees of the removed node. Finally, we call the union operation on the original heap and the newly created heap.</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5"/>
        <p:cNvGrpSpPr/>
        <p:nvPr/>
      </p:nvGrpSpPr>
      <p:grpSpPr>
        <a:xfrm>
          <a:off x="0" y="0"/>
          <a:ext cx="0" cy="0"/>
          <a:chOff x="0" y="0"/>
          <a:chExt cx="0" cy="0"/>
        </a:xfrm>
      </p:grpSpPr>
      <p:pic>
        <p:nvPicPr>
          <p:cNvPr id="436" name="Google Shape;436;p3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437" name="Google Shape;437;p3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438" name="Google Shape;438;p3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439" name="Google Shape;439;p33"/>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440" name="Google Shape;440;p33"/>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8. What are the properties of a Binomial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441" name="Google Shape;441;p33"/>
          <p:cNvSpPr txBox="1"/>
          <p:nvPr/>
        </p:nvSpPr>
        <p:spPr>
          <a:xfrm>
            <a:off x="1016843" y="2798453"/>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The properties of a binomial heap are:</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Each binomial tree in the heap is heap-ordered (follows the Min Heap property).</a:t>
            </a:r>
            <a:endParaRPr/>
          </a:p>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There is at most one binomial tree with a given degree in the heap.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fade">
                                      <p:cBhvr>
                                        <p:cTn id="7" dur="10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pic>
        <p:nvPicPr>
          <p:cNvPr id="446" name="Google Shape;446;p3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447" name="Google Shape;447;p3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448" name="Google Shape;448;p3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449" name="Google Shape;449;p34"/>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450" name="Google Shape;450;p34"/>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9. Can you compare a Binomial Heap to a Binary Heap?</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451" name="Google Shape;451;p34"/>
          <p:cNvSpPr txBox="1"/>
          <p:nvPr/>
        </p:nvSpPr>
        <p:spPr>
          <a:xfrm>
            <a:off x="1016843" y="2798453"/>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    Answer: Binomial heaps have certain advantages over binary heaps, such as faster union and decrease key operations. They can be used for priority queue operations efficiently. However, binary heaps are easier to implement and have better average time complexity for some operations.</a:t>
            </a:r>
            <a:endParaRPr sz="20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pic>
        <p:nvPicPr>
          <p:cNvPr id="128" name="Google Shape;128;p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29" name="Google Shape;129;p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30" name="Google Shape;130;p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31" name="Google Shape;131;p6"/>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132" name="Google Shape;132;p6"/>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33" name="Google Shape;133;p6"/>
          <p:cNvSpPr txBox="1"/>
          <p:nvPr/>
        </p:nvSpPr>
        <p:spPr>
          <a:xfrm>
            <a:off x="106949" y="1773644"/>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PROPERTIES</a:t>
            </a:r>
            <a:endParaRPr/>
          </a:p>
        </p:txBody>
      </p:sp>
      <p:sp>
        <p:nvSpPr>
          <p:cNvPr id="134" name="Google Shape;134;p6"/>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35" name="Google Shape;135;p6"/>
          <p:cNvSpPr txBox="1"/>
          <p:nvPr/>
        </p:nvSpPr>
        <p:spPr>
          <a:xfrm>
            <a:off x="269584" y="2270243"/>
            <a:ext cx="11607783" cy="3337196"/>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A Binomial Heap is a set of Binomial Trees where each Binomial Tree follows Min Heap property</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There can be at most one Binomial Tree of any degree.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Properties Each binomial tree in H is heap-ordered.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So the key of a node is greater than or equal to the key of its parent.</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There is at most one binomial tree in H, whose root has a given degree.</a:t>
            </a:r>
            <a:endParaRPr sz="18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41" name="Google Shape;141;p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42" name="Google Shape;142;p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43" name="Google Shape;143;p7"/>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144" name="Google Shape;144;p7"/>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45" name="Google Shape;145;p7"/>
          <p:cNvSpPr txBox="1"/>
          <p:nvPr/>
        </p:nvSpPr>
        <p:spPr>
          <a:xfrm>
            <a:off x="106949" y="1773644"/>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PROPERTIES AND EXAMPLE</a:t>
            </a:r>
            <a:endParaRPr/>
          </a:p>
        </p:txBody>
      </p:sp>
      <p:sp>
        <p:nvSpPr>
          <p:cNvPr id="146" name="Google Shape;146;p7"/>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47" name="Google Shape;147;p7"/>
          <p:cNvSpPr txBox="1"/>
          <p:nvPr/>
        </p:nvSpPr>
        <p:spPr>
          <a:xfrm>
            <a:off x="269585" y="2270243"/>
            <a:ext cx="8044896" cy="3337196"/>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A Binomial Tree of order k has following properties. </a:t>
            </a:r>
            <a:endParaRPr/>
          </a:p>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It has exactly 2^k nodes. It has depth as k. </a:t>
            </a:r>
            <a:endParaRPr/>
          </a:p>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There are exactly nodes at depth i for i = 0, 1, . . . , k. </a:t>
            </a:r>
            <a:endParaRPr/>
          </a:p>
          <a:p>
            <a:pPr marL="285750" marR="0" lvl="0" indent="-285750" algn="l" rtl="0">
              <a:lnSpc>
                <a:spcPct val="200000"/>
              </a:lnSpc>
              <a:spcBef>
                <a:spcPts val="0"/>
              </a:spcBef>
              <a:spcAft>
                <a:spcPts val="0"/>
              </a:spcAft>
              <a:buClr>
                <a:schemeClr val="dk1"/>
              </a:buClr>
              <a:buSzPts val="1800"/>
              <a:buFont typeface="Noto Sans Symbols"/>
              <a:buChar char="⮚"/>
            </a:pPr>
            <a:r>
              <a:rPr lang="en-IN" sz="1800">
                <a:solidFill>
                  <a:schemeClr val="dk1"/>
                </a:solidFill>
                <a:latin typeface="Consolas"/>
                <a:ea typeface="Consolas"/>
                <a:cs typeface="Consolas"/>
                <a:sym typeface="Consolas"/>
              </a:rPr>
              <a:t>The root has degree k and children of root are themselves Binomial Trees with order k-1, k-2,.. 0 from left to right. 				</a:t>
            </a:r>
            <a:endParaRPr sz="1800">
              <a:solidFill>
                <a:schemeClr val="dk1"/>
              </a:solidFill>
              <a:latin typeface="Consolas"/>
              <a:ea typeface="Consolas"/>
              <a:cs typeface="Consolas"/>
              <a:sym typeface="Consolas"/>
            </a:endParaRPr>
          </a:p>
        </p:txBody>
      </p:sp>
      <p:pic>
        <p:nvPicPr>
          <p:cNvPr id="148" name="Google Shape;148;p7"/>
          <p:cNvPicPr preferRelativeResize="0"/>
          <p:nvPr/>
        </p:nvPicPr>
        <p:blipFill rotWithShape="1">
          <a:blip r:embed="rId6">
            <a:alphaModFix/>
          </a:blip>
          <a:srcRect/>
          <a:stretch/>
        </p:blipFill>
        <p:spPr>
          <a:xfrm>
            <a:off x="8042787" y="2104103"/>
            <a:ext cx="4149213" cy="41322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54" name="Google Shape;154;p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55" name="Google Shape;155;p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56" name="Google Shape;156;p8"/>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157" name="Google Shape;157;p8"/>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58" name="Google Shape;158;p8"/>
          <p:cNvSpPr txBox="1"/>
          <p:nvPr/>
        </p:nvSpPr>
        <p:spPr>
          <a:xfrm>
            <a:off x="667388" y="1625526"/>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EXAMPLE</a:t>
            </a:r>
            <a:endParaRPr/>
          </a:p>
        </p:txBody>
      </p:sp>
      <p:sp>
        <p:nvSpPr>
          <p:cNvPr id="159" name="Google Shape;159;p8"/>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60" name="Google Shape;160;p8"/>
          <p:cNvSpPr txBox="1"/>
          <p:nvPr/>
        </p:nvSpPr>
        <p:spPr>
          <a:xfrm>
            <a:off x="859520" y="2144322"/>
            <a:ext cx="6111551" cy="3337196"/>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This binomial Heap H consists of binomial trees B0, B2 and B3.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They have 1, 4 and 8 nodes respectively. In total n = 13 nodes.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 root of binomial trees are linked by a linked list in order of increasing degree</a:t>
            </a:r>
            <a:endParaRPr sz="1800">
              <a:solidFill>
                <a:schemeClr val="dk1"/>
              </a:solidFill>
              <a:latin typeface="Consolas"/>
              <a:ea typeface="Consolas"/>
              <a:cs typeface="Consolas"/>
              <a:sym typeface="Consolas"/>
            </a:endParaRPr>
          </a:p>
        </p:txBody>
      </p:sp>
      <p:pic>
        <p:nvPicPr>
          <p:cNvPr id="161" name="Google Shape;161;p8"/>
          <p:cNvPicPr preferRelativeResize="0"/>
          <p:nvPr/>
        </p:nvPicPr>
        <p:blipFill rotWithShape="1">
          <a:blip r:embed="rId6">
            <a:alphaModFix/>
          </a:blip>
          <a:srcRect/>
          <a:stretch/>
        </p:blipFill>
        <p:spPr>
          <a:xfrm>
            <a:off x="7578995" y="2577485"/>
            <a:ext cx="3753485" cy="182054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fade">
                                      <p:cBhvr>
                                        <p:cTn id="12"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pic>
        <p:nvPicPr>
          <p:cNvPr id="166" name="Google Shape;166;p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67" name="Google Shape;167;p9"/>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68" name="Google Shape;168;p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69" name="Google Shape;169;p9"/>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170" name="Google Shape;170;p9"/>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71" name="Google Shape;171;p9"/>
          <p:cNvSpPr txBox="1"/>
          <p:nvPr/>
        </p:nvSpPr>
        <p:spPr>
          <a:xfrm>
            <a:off x="667388" y="1625526"/>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OPERATIONS</a:t>
            </a:r>
            <a:endParaRPr/>
          </a:p>
        </p:txBody>
      </p:sp>
      <p:sp>
        <p:nvSpPr>
          <p:cNvPr id="172" name="Google Shape;172;p9"/>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73" name="Google Shape;173;p9"/>
          <p:cNvSpPr txBox="1"/>
          <p:nvPr/>
        </p:nvSpPr>
        <p:spPr>
          <a:xfrm>
            <a:off x="859520" y="2144322"/>
            <a:ext cx="10060406" cy="1675202"/>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 main operation in Binomial Heap is union()</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All other operations mainly use this operation. </a:t>
            </a:r>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The union() operation is to combine two Binomial Heaps into one</a:t>
            </a:r>
            <a:endParaRPr sz="18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pic>
        <p:nvPicPr>
          <p:cNvPr id="178" name="Google Shape;178;p1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79" name="Google Shape;179;p1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80" name="Google Shape;180;p1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81" name="Google Shape;181;p10"/>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182" name="Google Shape;182;p10"/>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83" name="Google Shape;183;p10"/>
          <p:cNvSpPr txBox="1"/>
          <p:nvPr/>
        </p:nvSpPr>
        <p:spPr>
          <a:xfrm>
            <a:off x="667388" y="1625526"/>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OPERATIONS</a:t>
            </a:r>
            <a:endParaRPr/>
          </a:p>
        </p:txBody>
      </p:sp>
      <p:sp>
        <p:nvSpPr>
          <p:cNvPr id="184" name="Google Shape;184;p10"/>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85" name="Google Shape;185;p10"/>
          <p:cNvSpPr txBox="1"/>
          <p:nvPr/>
        </p:nvSpPr>
        <p:spPr>
          <a:xfrm>
            <a:off x="859520" y="2144322"/>
            <a:ext cx="10060406" cy="3891193"/>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insert(H, k): Inserts a key ‘k’ to Binomial Heap ‘H’. This operation first creates a Binomial Heap with single key ‘k’, then calls union on H and the new Binomial heap. </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getMin(H): A simple way to getMin() is to traverse the list of root of Binomial Trees and return the minimum key. </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pic>
        <p:nvPicPr>
          <p:cNvPr id="190" name="Google Shape;190;p1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91" name="Google Shape;191;p11"/>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92" name="Google Shape;192;p11"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93" name="Google Shape;193;p11"/>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194" name="Google Shape;194;p11"/>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95" name="Google Shape;195;p11"/>
          <p:cNvSpPr txBox="1"/>
          <p:nvPr/>
        </p:nvSpPr>
        <p:spPr>
          <a:xfrm>
            <a:off x="667388" y="1625526"/>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OPERATIONS</a:t>
            </a:r>
            <a:endParaRPr/>
          </a:p>
        </p:txBody>
      </p:sp>
      <p:sp>
        <p:nvSpPr>
          <p:cNvPr id="196" name="Google Shape;196;p11"/>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97" name="Google Shape;197;p11"/>
          <p:cNvSpPr txBox="1"/>
          <p:nvPr/>
        </p:nvSpPr>
        <p:spPr>
          <a:xfrm>
            <a:off x="859520" y="2536689"/>
            <a:ext cx="10060406" cy="22292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extractMin(H): We first call getMin() to find the minimum key Binomial Tree, then we remove the node and create a new Binomial Heap by connecting all subtrees of the removed minimum node. </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pic>
        <p:nvPicPr>
          <p:cNvPr id="202" name="Google Shape;202;p1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03" name="Google Shape;203;p1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04" name="Google Shape;204;p1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05" name="Google Shape;205;p12"/>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lt1"/>
                </a:solidFill>
                <a:latin typeface="Times New Roman"/>
                <a:ea typeface="Times New Roman"/>
                <a:cs typeface="Times New Roman"/>
                <a:sym typeface="Times New Roman"/>
              </a:rPr>
              <a:t>BINOMIAL HEAP</a:t>
            </a:r>
            <a:endParaRPr/>
          </a:p>
        </p:txBody>
      </p:sp>
      <p:sp>
        <p:nvSpPr>
          <p:cNvPr id="206" name="Google Shape;206;p12"/>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07" name="Google Shape;207;p12"/>
          <p:cNvSpPr txBox="1"/>
          <p:nvPr/>
        </p:nvSpPr>
        <p:spPr>
          <a:xfrm>
            <a:off x="667388" y="1625526"/>
            <a:ext cx="42880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002060"/>
                </a:solidFill>
                <a:latin typeface="Consolas"/>
                <a:ea typeface="Consolas"/>
                <a:cs typeface="Consolas"/>
                <a:sym typeface="Consolas"/>
              </a:rPr>
              <a:t>OPERATIONS</a:t>
            </a:r>
            <a:endParaRPr/>
          </a:p>
        </p:txBody>
      </p:sp>
      <p:sp>
        <p:nvSpPr>
          <p:cNvPr id="208" name="Google Shape;208;p12"/>
          <p:cNvSpPr txBox="1"/>
          <p:nvPr/>
        </p:nvSpPr>
        <p:spPr>
          <a:xfrm>
            <a:off x="1156462" y="2537484"/>
            <a:ext cx="9763464"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209" name="Google Shape;209;p12"/>
          <p:cNvSpPr txBox="1"/>
          <p:nvPr/>
        </p:nvSpPr>
        <p:spPr>
          <a:xfrm>
            <a:off x="859520" y="2536689"/>
            <a:ext cx="10060406" cy="3891193"/>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a:solidFill>
                  <a:schemeClr val="dk1"/>
                </a:solidFill>
                <a:latin typeface="Consolas"/>
                <a:ea typeface="Consolas"/>
                <a:cs typeface="Consolas"/>
                <a:sym typeface="Consolas"/>
              </a:rPr>
              <a:t>Finally, we call union() on H and the newly created Binomial Heap. delete(H): Like Binary Heap, delete operation first reduces the key to minus infinite, then calls extractMin(). decreaseKey(H): decreaseKey() is also similar to Binary Heap. We compare the decreases key with it parent and if parent’s key is more, we swap keys and recur for the parent. We stop when we either reach a node whose parent has a smaller key or we hit the root node. </a:t>
            </a:r>
            <a:endParaRPr sz="18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5B1DAF-E4E1-473F-A022-812F8DE4FF0C}">
  <ds:schemaRefs>
    <ds:schemaRef ds:uri="http://schemas.microsoft.com/sharepoint/v3/contenttype/forms"/>
  </ds:schemaRefs>
</ds:datastoreItem>
</file>

<file path=customXml/itemProps2.xml><?xml version="1.0" encoding="utf-8"?>
<ds:datastoreItem xmlns:ds="http://schemas.openxmlformats.org/officeDocument/2006/customXml" ds:itemID="{B504A0BE-B8D2-4C2F-9FBF-2AAFCE07EBD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3D82C2B-3D55-468B-8E1B-30A8E11E8E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1401</Words>
  <Application>Microsoft Office PowerPoint</Application>
  <PresentationFormat>Widescreen</PresentationFormat>
  <Paragraphs>104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Consolas</vt:lpstr>
      <vt:lpstr>Arial</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2</cp:revision>
  <dcterms:created xsi:type="dcterms:W3CDTF">2023-09-22T07:04:52Z</dcterms:created>
  <dcterms:modified xsi:type="dcterms:W3CDTF">2024-05-01T15:37:07Z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