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7"/>
  </p:notesMasterIdLst>
  <p:sldIdLst>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 id="290" r:id="rId32"/>
    <p:sldId id="287" r:id="rId33"/>
    <p:sldId id="288" r:id="rId34"/>
    <p:sldId id="289" r:id="rId35"/>
    <p:sldId id="291" r:id="rId36"/>
  </p:sldIdLst>
  <p:sldSz cx="12192000" cy="6858000"/>
  <p:notesSz cx="6858000" cy="9144000"/>
  <p:embeddedFontLst>
    <p:embeddedFont>
      <p:font typeface="Century Schoolbook" panose="02040604050505020304" pitchFamily="18" charset="0"/>
      <p:regular r:id="rId38"/>
      <p:bold r:id="rId39"/>
      <p:italic r:id="rId40"/>
      <p:boldItalic r:id="rId41"/>
    </p:embeddedFont>
    <p:embeddedFont>
      <p:font typeface="Consolas" panose="020B0609020204030204" pitchFamily="49"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ifaBpKAmxM3j+hmPwzYVZde3qr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29BA91-C92C-4A27-A8DF-CEF9A9799E62}">
  <a:tblStyle styleId="{5229BA91-C92C-4A27-A8DF-CEF9A9799E6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55"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56"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7CD69C21-C2CC-4578-9A13-89B54874B9E2}"/>
    <pc:docChg chg="delSld modSld">
      <pc:chgData name="Aastha Kumar" userId="f94225b3-263d-47de-91f3-c17c89a7eef3" providerId="ADAL" clId="{7CD69C21-C2CC-4578-9A13-89B54874B9E2}" dt="2024-03-29T15:51:31.636" v="9" actId="6549"/>
      <pc:docMkLst>
        <pc:docMk/>
      </pc:docMkLst>
      <pc:sldChg chg="modSp mod">
        <pc:chgData name="Aastha Kumar" userId="f94225b3-263d-47de-91f3-c17c89a7eef3" providerId="ADAL" clId="{7CD69C21-C2CC-4578-9A13-89B54874B9E2}" dt="2024-03-29T15:51:31.636" v="9" actId="6549"/>
        <pc:sldMkLst>
          <pc:docMk/>
          <pc:sldMk cId="0" sldId="258"/>
        </pc:sldMkLst>
        <pc:spChg chg="mod">
          <ac:chgData name="Aastha Kumar" userId="f94225b3-263d-47de-91f3-c17c89a7eef3" providerId="ADAL" clId="{7CD69C21-C2CC-4578-9A13-89B54874B9E2}" dt="2024-03-29T15:51:31.636" v="9" actId="6549"/>
          <ac:spMkLst>
            <pc:docMk/>
            <pc:sldMk cId="0" sldId="258"/>
            <ac:spMk id="109" creationId="{00000000-0000-0000-0000-000000000000}"/>
          </ac:spMkLst>
        </pc:spChg>
      </pc:sldChg>
      <pc:sldChg chg="modSp mod">
        <pc:chgData name="Aastha Kumar" userId="f94225b3-263d-47de-91f3-c17c89a7eef3" providerId="ADAL" clId="{7CD69C21-C2CC-4578-9A13-89B54874B9E2}" dt="2024-03-29T15:51:09.116" v="4" actId="14100"/>
        <pc:sldMkLst>
          <pc:docMk/>
          <pc:sldMk cId="0" sldId="283"/>
        </pc:sldMkLst>
        <pc:spChg chg="mod">
          <ac:chgData name="Aastha Kumar" userId="f94225b3-263d-47de-91f3-c17c89a7eef3" providerId="ADAL" clId="{7CD69C21-C2CC-4578-9A13-89B54874B9E2}" dt="2024-03-29T15:51:09.116" v="4" actId="14100"/>
          <ac:spMkLst>
            <pc:docMk/>
            <pc:sldMk cId="0" sldId="283"/>
            <ac:spMk id="3" creationId="{A63AF237-BCF5-BD5B-4C28-3F78989408A9}"/>
          </ac:spMkLst>
        </pc:spChg>
      </pc:sldChg>
      <pc:sldChg chg="del">
        <pc:chgData name="Aastha Kumar" userId="f94225b3-263d-47de-91f3-c17c89a7eef3" providerId="ADAL" clId="{7CD69C21-C2CC-4578-9A13-89B54874B9E2}" dt="2024-03-29T15:51:10.949" v="5" actId="47"/>
        <pc:sldMkLst>
          <pc:docMk/>
          <pc:sldMk cId="0" sldId="284"/>
        </pc:sldMkLst>
      </pc:sldChg>
      <pc:sldChg chg="del">
        <pc:chgData name="Aastha Kumar" userId="f94225b3-263d-47de-91f3-c17c89a7eef3" providerId="ADAL" clId="{7CD69C21-C2CC-4578-9A13-89B54874B9E2}" dt="2024-03-29T15:51:12.418" v="6" actId="47"/>
        <pc:sldMkLst>
          <pc:docMk/>
          <pc:sldMk cId="0"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6" name="Google Shape;69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7" name="Google Shape;697;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4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4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4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4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4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49"/>
          <p:cNvSpPr>
            <a:spLocks noGrp="1"/>
          </p:cNvSpPr>
          <p:nvPr>
            <p:ph type="pic" idx="2"/>
          </p:nvPr>
        </p:nvSpPr>
        <p:spPr>
          <a:xfrm>
            <a:off x="5183188" y="987425"/>
            <a:ext cx="6172200" cy="4873625"/>
          </a:xfrm>
          <a:prstGeom prst="rect">
            <a:avLst/>
          </a:prstGeom>
          <a:noFill/>
          <a:ln>
            <a:noFill/>
          </a:ln>
        </p:spPr>
      </p:sp>
      <p:sp>
        <p:nvSpPr>
          <p:cNvPr id="72" name="Google Shape;72;p4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5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5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5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pic>
        <p:nvPicPr>
          <p:cNvPr id="103" name="Google Shape;103;p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04" name="Google Shape;104;p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05" name="Google Shape;105;p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06" name="Google Shape;106;p4"/>
          <p:cNvSpPr/>
          <p:nvPr/>
        </p:nvSpPr>
        <p:spPr>
          <a:xfrm>
            <a:off x="3906845" y="143269"/>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lt1"/>
                </a:solidFill>
                <a:latin typeface="Times New Roman"/>
                <a:ea typeface="Times New Roman"/>
                <a:cs typeface="Times New Roman"/>
                <a:sym typeface="Times New Roman"/>
              </a:rPr>
              <a:t>HEAP SORT</a:t>
            </a:r>
            <a:endParaRPr/>
          </a:p>
        </p:txBody>
      </p:sp>
      <p:sp>
        <p:nvSpPr>
          <p:cNvPr id="107" name="Google Shape;107;p4"/>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b="0" i="0" u="none" strike="noStrike" cap="none">
              <a:solidFill>
                <a:schemeClr val="dk1"/>
              </a:solidFill>
              <a:latin typeface="Consolas"/>
              <a:ea typeface="Consolas"/>
              <a:cs typeface="Consolas"/>
              <a:sym typeface="Consolas"/>
            </a:endParaRPr>
          </a:p>
        </p:txBody>
      </p:sp>
      <p:sp>
        <p:nvSpPr>
          <p:cNvPr id="108" name="Google Shape;108;p4"/>
          <p:cNvSpPr txBox="1"/>
          <p:nvPr/>
        </p:nvSpPr>
        <p:spPr>
          <a:xfrm>
            <a:off x="154281" y="990472"/>
            <a:ext cx="28271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002060"/>
                </a:solidFill>
                <a:latin typeface="Consolas"/>
                <a:ea typeface="Consolas"/>
                <a:cs typeface="Consolas"/>
                <a:sym typeface="Consolas"/>
              </a:rPr>
              <a:t>EXPLANATION</a:t>
            </a:r>
            <a:endParaRPr/>
          </a:p>
        </p:txBody>
      </p:sp>
      <p:sp>
        <p:nvSpPr>
          <p:cNvPr id="109" name="Google Shape;109;p4"/>
          <p:cNvSpPr txBox="1"/>
          <p:nvPr/>
        </p:nvSpPr>
        <p:spPr>
          <a:xfrm>
            <a:off x="154281" y="1359795"/>
            <a:ext cx="11799594" cy="4247276"/>
          </a:xfrm>
          <a:prstGeom prst="rect">
            <a:avLst/>
          </a:prstGeom>
          <a:noFill/>
          <a:ln>
            <a:noFill/>
          </a:ln>
        </p:spPr>
        <p:txBody>
          <a:bodyPr spcFirstLastPara="1" wrap="square" lIns="91425" tIns="45700" rIns="91425" bIns="45700" anchor="t" anchorCtr="0">
            <a:spAutoFit/>
          </a:bodyPr>
          <a:lstStyle/>
          <a:p>
            <a:pPr marL="0" marR="0" lvl="0" indent="0" algn="l" rtl="0">
              <a:lnSpc>
                <a:spcPct val="250000"/>
              </a:lnSpc>
              <a:spcBef>
                <a:spcPts val="0"/>
              </a:spcBef>
              <a:spcAft>
                <a:spcPts val="0"/>
              </a:spcAft>
              <a:buNone/>
            </a:pPr>
            <a:r>
              <a:rPr lang="en-US" sz="1800" dirty="0">
                <a:solidFill>
                  <a:schemeClr val="dk1"/>
                </a:solidFill>
                <a:latin typeface="Consolas"/>
                <a:ea typeface="Consolas"/>
                <a:cs typeface="Consolas"/>
                <a:sym typeface="Consolas"/>
              </a:rPr>
              <a:t>Heap Sort is a comparison-based sorting algorithm that uses a binary heap data structure to sort an array. It works by first building a max-heap from the array and then repeatedly extracting the maximum element (at the root) and moving it to the end of the array. </a:t>
            </a:r>
            <a:endParaRPr dirty="0"/>
          </a:p>
          <a:p>
            <a:pPr marL="0" marR="0" lvl="0" indent="0" algn="l" rtl="0">
              <a:lnSpc>
                <a:spcPct val="250000"/>
              </a:lnSpc>
              <a:spcBef>
                <a:spcPts val="0"/>
              </a:spcBef>
              <a:spcAft>
                <a:spcPts val="0"/>
              </a:spcAft>
              <a:buNone/>
            </a:pPr>
            <a:r>
              <a:rPr lang="en-US" sz="1800" dirty="0">
                <a:solidFill>
                  <a:schemeClr val="dk1"/>
                </a:solidFill>
                <a:latin typeface="Consolas"/>
                <a:ea typeface="Consolas"/>
                <a:cs typeface="Consolas"/>
                <a:sym typeface="Consolas"/>
              </a:rPr>
              <a:t>The array is effectively divided into two parts: the sorted part at the end and the unsorted part at the beginning. The sorted part grows as elements are extracted from the heap.</a:t>
            </a:r>
            <a:endParaRPr dirty="0"/>
          </a:p>
          <a:p>
            <a:pPr marL="0" marR="0" lvl="0" indent="0" algn="l" rtl="0">
              <a:lnSpc>
                <a:spcPct val="250000"/>
              </a:lnSpc>
              <a:spcBef>
                <a:spcPts val="0"/>
              </a:spcBef>
              <a:spcAft>
                <a:spcPts val="0"/>
              </a:spcAft>
              <a:buNone/>
            </a:pPr>
            <a:endParaRPr sz="1800" dirty="0">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pic>
        <p:nvPicPr>
          <p:cNvPr id="206" name="Google Shape;206;p13"/>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207" name="Google Shape;207;p13"/>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208" name="Google Shape;208;p13"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209" name="Google Shape;209;p13"/>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210" name="Google Shape;210;p13"/>
          <p:cNvSpPr txBox="1"/>
          <p:nvPr/>
        </p:nvSpPr>
        <p:spPr>
          <a:xfrm>
            <a:off x="266574" y="828889"/>
            <a:ext cx="401045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Consolas"/>
                <a:ea typeface="Consolas"/>
                <a:cs typeface="Consolas"/>
                <a:sym typeface="Consolas"/>
              </a:rPr>
              <a:t>PSEUDOCODE</a:t>
            </a:r>
            <a:endParaRPr/>
          </a:p>
        </p:txBody>
      </p:sp>
      <p:sp>
        <p:nvSpPr>
          <p:cNvPr id="211" name="Google Shape;211;p13"/>
          <p:cNvSpPr txBox="1"/>
          <p:nvPr/>
        </p:nvSpPr>
        <p:spPr>
          <a:xfrm>
            <a:off x="1018243" y="1131136"/>
            <a:ext cx="4435657" cy="544931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heapSort(arr):</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buildMaxHeap(arr)</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for i from n-1 down to 1:</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swap arr[0] and arr[i]</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heapify(arr, i, 0)</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buildMaxHeap(arr):</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n = arr.length</a:t>
            </a:r>
            <a:endParaRPr sz="180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for i from n/2 - 1 down to 0:</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heapify(arr, n, i)</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heapify(arr, n, i):</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largest = i</a:t>
            </a:r>
            <a:endParaRPr sz="180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left = 2*i + 1</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right = 2*i + 2</a:t>
            </a:r>
            <a:endParaRPr/>
          </a:p>
        </p:txBody>
      </p:sp>
      <p:sp>
        <p:nvSpPr>
          <p:cNvPr id="212" name="Google Shape;212;p13"/>
          <p:cNvSpPr/>
          <p:nvPr/>
        </p:nvSpPr>
        <p:spPr>
          <a:xfrm>
            <a:off x="3878171" y="186935"/>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sp>
        <p:nvSpPr>
          <p:cNvPr id="213" name="Google Shape;213;p13"/>
          <p:cNvSpPr txBox="1"/>
          <p:nvPr/>
        </p:nvSpPr>
        <p:spPr>
          <a:xfrm>
            <a:off x="6459414" y="1131136"/>
            <a:ext cx="4923693" cy="378853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if left &lt; n and arr[left] &gt; arr[largest]:</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largest = left</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if right &lt; n and arr[right] &gt; arr[largest]:</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largest = right</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if largest != i:</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swap arr[i] and arr[largest]</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heapify(arr, n, largest)</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500"/>
                                        <p:tgtEl>
                                          <p:spTgt spid="2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body" idx="1"/>
          </p:nvPr>
        </p:nvSpPr>
        <p:spPr>
          <a:xfrm>
            <a:off x="597877" y="1600200"/>
            <a:ext cx="10996246"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Font typeface="Noto Sans Symbols"/>
              <a:buNone/>
            </a:pPr>
            <a:r>
              <a:rPr lang="en-US" sz="1800">
                <a:latin typeface="Times New Roman"/>
                <a:ea typeface="Times New Roman"/>
                <a:cs typeface="Times New Roman"/>
                <a:sym typeface="Times New Roman"/>
              </a:rPr>
              <a:t> </a:t>
            </a:r>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To sort the elements in the </a:t>
            </a:r>
            <a:r>
              <a:rPr lang="en-US" sz="1800">
                <a:solidFill>
                  <a:schemeClr val="hlink"/>
                </a:solidFill>
                <a:latin typeface="Times New Roman"/>
                <a:ea typeface="Times New Roman"/>
                <a:cs typeface="Times New Roman"/>
                <a:sym typeface="Times New Roman"/>
              </a:rPr>
              <a:t>decreasing order</a:t>
            </a:r>
            <a:r>
              <a:rPr lang="en-US" sz="1800">
                <a:latin typeface="Times New Roman"/>
                <a:ea typeface="Times New Roman"/>
                <a:cs typeface="Times New Roman"/>
                <a:sym typeface="Times New Roman"/>
              </a:rPr>
              <a:t>, use a </a:t>
            </a:r>
            <a:r>
              <a:rPr lang="en-US" sz="1800">
                <a:solidFill>
                  <a:schemeClr val="hlink"/>
                </a:solidFill>
                <a:latin typeface="Times New Roman"/>
                <a:ea typeface="Times New Roman"/>
                <a:cs typeface="Times New Roman"/>
                <a:sym typeface="Times New Roman"/>
              </a:rPr>
              <a:t>min heap</a:t>
            </a:r>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To sort the elements in the </a:t>
            </a:r>
            <a:r>
              <a:rPr lang="en-US" sz="1800">
                <a:solidFill>
                  <a:schemeClr val="hlink"/>
                </a:solidFill>
                <a:latin typeface="Times New Roman"/>
                <a:ea typeface="Times New Roman"/>
                <a:cs typeface="Times New Roman"/>
                <a:sym typeface="Times New Roman"/>
              </a:rPr>
              <a:t>increasing order</a:t>
            </a:r>
            <a:r>
              <a:rPr lang="en-US" sz="1800">
                <a:latin typeface="Times New Roman"/>
                <a:ea typeface="Times New Roman"/>
                <a:cs typeface="Times New Roman"/>
                <a:sym typeface="Times New Roman"/>
              </a:rPr>
              <a:t>, use a </a:t>
            </a:r>
            <a:r>
              <a:rPr lang="en-US" sz="1800">
                <a:solidFill>
                  <a:schemeClr val="hlink"/>
                </a:solidFill>
                <a:latin typeface="Times New Roman"/>
                <a:ea typeface="Times New Roman"/>
                <a:cs typeface="Times New Roman"/>
                <a:sym typeface="Times New Roman"/>
              </a:rPr>
              <a:t>max heap</a:t>
            </a:r>
            <a:endParaRPr/>
          </a:p>
          <a:p>
            <a:pPr marL="228600" lvl="0" indent="-228600" algn="l" rtl="0">
              <a:lnSpc>
                <a:spcPct val="90000"/>
              </a:lnSpc>
              <a:spcBef>
                <a:spcPts val="100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p:txBody>
      </p:sp>
      <p:sp>
        <p:nvSpPr>
          <p:cNvPr id="219" name="Google Shape;219;p14"/>
          <p:cNvSpPr/>
          <p:nvPr/>
        </p:nvSpPr>
        <p:spPr>
          <a:xfrm>
            <a:off x="5562600" y="38100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20" name="Google Shape;220;p14"/>
          <p:cNvSpPr txBox="1"/>
          <p:nvPr/>
        </p:nvSpPr>
        <p:spPr>
          <a:xfrm>
            <a:off x="5638800" y="3886200"/>
            <a:ext cx="4411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221" name="Google Shape;221;p14"/>
          <p:cNvSpPr/>
          <p:nvPr/>
        </p:nvSpPr>
        <p:spPr>
          <a:xfrm>
            <a:off x="4800600" y="4724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22" name="Google Shape;222;p14"/>
          <p:cNvSpPr txBox="1"/>
          <p:nvPr/>
        </p:nvSpPr>
        <p:spPr>
          <a:xfrm>
            <a:off x="4876800" y="4800600"/>
            <a:ext cx="4411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223" name="Google Shape;223;p14"/>
          <p:cNvSpPr/>
          <p:nvPr/>
        </p:nvSpPr>
        <p:spPr>
          <a:xfrm>
            <a:off x="6400800" y="4724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24" name="Google Shape;224;p14"/>
          <p:cNvSpPr txBox="1"/>
          <p:nvPr/>
        </p:nvSpPr>
        <p:spPr>
          <a:xfrm>
            <a:off x="6477000" y="4800600"/>
            <a:ext cx="4411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225" name="Google Shape;225;p14"/>
          <p:cNvSpPr/>
          <p:nvPr/>
        </p:nvSpPr>
        <p:spPr>
          <a:xfrm>
            <a:off x="5257800" y="5867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26" name="Google Shape;226;p14"/>
          <p:cNvSpPr txBox="1"/>
          <p:nvPr/>
        </p:nvSpPr>
        <p:spPr>
          <a:xfrm>
            <a:off x="5334000" y="5943600"/>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227" name="Google Shape;227;p14"/>
          <p:cNvSpPr/>
          <p:nvPr/>
        </p:nvSpPr>
        <p:spPr>
          <a:xfrm>
            <a:off x="4114800" y="5943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28" name="Google Shape;228;p14"/>
          <p:cNvSpPr txBox="1"/>
          <p:nvPr/>
        </p:nvSpPr>
        <p:spPr>
          <a:xfrm>
            <a:off x="4267200" y="6019800"/>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229" name="Google Shape;229;p14"/>
          <p:cNvSpPr/>
          <p:nvPr/>
        </p:nvSpPr>
        <p:spPr>
          <a:xfrm>
            <a:off x="6019800" y="5867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30" name="Google Shape;230;p14"/>
          <p:cNvSpPr txBox="1"/>
          <p:nvPr/>
        </p:nvSpPr>
        <p:spPr>
          <a:xfrm>
            <a:off x="6096000" y="5943600"/>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231" name="Google Shape;231;p14"/>
          <p:cNvCxnSpPr/>
          <p:nvPr/>
        </p:nvCxnSpPr>
        <p:spPr>
          <a:xfrm flipH="1">
            <a:off x="5257800" y="4267200"/>
            <a:ext cx="381000" cy="53340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14"/>
          <p:cNvCxnSpPr/>
          <p:nvPr/>
        </p:nvCxnSpPr>
        <p:spPr>
          <a:xfrm flipH="1">
            <a:off x="4495800" y="5257800"/>
            <a:ext cx="457200" cy="68580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4"/>
          <p:cNvCxnSpPr/>
          <p:nvPr/>
        </p:nvCxnSpPr>
        <p:spPr>
          <a:xfrm>
            <a:off x="5257800" y="5257800"/>
            <a:ext cx="228600" cy="609600"/>
          </a:xfrm>
          <a:prstGeom prst="straightConnector1">
            <a:avLst/>
          </a:prstGeom>
          <a:noFill/>
          <a:ln w="9525" cap="flat" cmpd="sng">
            <a:solidFill>
              <a:schemeClr val="dk1"/>
            </a:solidFill>
            <a:prstDash val="solid"/>
            <a:round/>
            <a:headEnd type="none" w="med" len="med"/>
            <a:tailEnd type="none" w="med" len="med"/>
          </a:ln>
        </p:spPr>
      </p:cxnSp>
      <p:cxnSp>
        <p:nvCxnSpPr>
          <p:cNvPr id="234" name="Google Shape;234;p14"/>
          <p:cNvCxnSpPr/>
          <p:nvPr/>
        </p:nvCxnSpPr>
        <p:spPr>
          <a:xfrm>
            <a:off x="6096000" y="4267200"/>
            <a:ext cx="381000" cy="533400"/>
          </a:xfrm>
          <a:prstGeom prst="straightConnector1">
            <a:avLst/>
          </a:prstGeom>
          <a:noFill/>
          <a:ln w="9525" cap="flat" cmpd="sng">
            <a:solidFill>
              <a:schemeClr val="dk1"/>
            </a:solidFill>
            <a:prstDash val="solid"/>
            <a:round/>
            <a:headEnd type="none" w="med" len="med"/>
            <a:tailEnd type="none" w="med" len="med"/>
          </a:ln>
        </p:spPr>
      </p:cxnSp>
      <p:cxnSp>
        <p:nvCxnSpPr>
          <p:cNvPr id="235" name="Google Shape;235;p14"/>
          <p:cNvCxnSpPr/>
          <p:nvPr/>
        </p:nvCxnSpPr>
        <p:spPr>
          <a:xfrm flipH="1">
            <a:off x="6324600" y="5257800"/>
            <a:ext cx="304800" cy="609600"/>
          </a:xfrm>
          <a:prstGeom prst="straightConnector1">
            <a:avLst/>
          </a:prstGeom>
          <a:noFill/>
          <a:ln w="9525" cap="flat" cmpd="sng">
            <a:solidFill>
              <a:schemeClr val="dk1"/>
            </a:solidFill>
            <a:prstDash val="solid"/>
            <a:round/>
            <a:headEnd type="none" w="med" len="med"/>
            <a:tailEnd type="none" w="med" len="med"/>
          </a:ln>
        </p:spPr>
      </p:cxnSp>
      <p:pic>
        <p:nvPicPr>
          <p:cNvPr id="236" name="Google Shape;236;p14"/>
          <p:cNvPicPr preferRelativeResize="0"/>
          <p:nvPr/>
        </p:nvPicPr>
        <p:blipFill rotWithShape="1">
          <a:blip r:embed="rId3">
            <a:alphaModFix/>
          </a:blip>
          <a:srcRect l="8630" r="8622" b="57237"/>
          <a:stretch/>
        </p:blipFill>
        <p:spPr>
          <a:xfrm rot="10800000" flipH="1">
            <a:off x="0" y="0"/>
            <a:ext cx="3517641" cy="926126"/>
          </a:xfrm>
          <a:prstGeom prst="rect">
            <a:avLst/>
          </a:prstGeom>
          <a:noFill/>
          <a:ln>
            <a:noFill/>
          </a:ln>
        </p:spPr>
      </p:pic>
      <p:sp>
        <p:nvSpPr>
          <p:cNvPr id="237" name="Google Shape;237;p14"/>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238" name="Google Shape;238;p14" descr="Picture1-removebg-preview"/>
          <p:cNvPicPr preferRelativeResize="0"/>
          <p:nvPr/>
        </p:nvPicPr>
        <p:blipFill rotWithShape="1">
          <a:blip r:embed="rId4">
            <a:alphaModFix/>
          </a:blip>
          <a:srcRect/>
          <a:stretch/>
        </p:blipFill>
        <p:spPr>
          <a:xfrm>
            <a:off x="9647853" y="6130310"/>
            <a:ext cx="2544147" cy="727690"/>
          </a:xfrm>
          <a:prstGeom prst="rect">
            <a:avLst/>
          </a:prstGeom>
          <a:noFill/>
          <a:ln>
            <a:noFill/>
          </a:ln>
        </p:spPr>
      </p:pic>
      <p:pic>
        <p:nvPicPr>
          <p:cNvPr id="239" name="Google Shape;239;p14"/>
          <p:cNvPicPr preferRelativeResize="0"/>
          <p:nvPr/>
        </p:nvPicPr>
        <p:blipFill rotWithShape="1">
          <a:blip r:embed="rId5">
            <a:alphaModFix/>
          </a:blip>
          <a:srcRect/>
          <a:stretch/>
        </p:blipFill>
        <p:spPr>
          <a:xfrm>
            <a:off x="10919926" y="88460"/>
            <a:ext cx="1000125" cy="988203"/>
          </a:xfrm>
          <a:prstGeom prst="rect">
            <a:avLst/>
          </a:prstGeom>
          <a:noFill/>
          <a:ln>
            <a:noFill/>
          </a:ln>
        </p:spPr>
      </p:pic>
      <p:sp>
        <p:nvSpPr>
          <p:cNvPr id="240" name="Google Shape;240;p14"/>
          <p:cNvSpPr txBox="1"/>
          <p:nvPr/>
        </p:nvSpPr>
        <p:spPr>
          <a:xfrm>
            <a:off x="533400" y="1186934"/>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onsolas"/>
                <a:ea typeface="Consolas"/>
                <a:cs typeface="Consolas"/>
                <a:sym typeface="Consolas"/>
              </a:rPr>
              <a:t>EXAMPLE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5"/>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46" name="Google Shape;246;p15"/>
          <p:cNvSpPr txBox="1"/>
          <p:nvPr/>
        </p:nvSpPr>
        <p:spPr>
          <a:xfrm>
            <a:off x="8561388" y="1627188"/>
            <a:ext cx="438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247" name="Google Shape;247;p15"/>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48" name="Google Shape;248;p15"/>
          <p:cNvSpPr txBox="1"/>
          <p:nvPr/>
        </p:nvSpPr>
        <p:spPr>
          <a:xfrm>
            <a:off x="4495800" y="2590801"/>
            <a:ext cx="438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249" name="Google Shape;249;p15"/>
          <p:cNvSpPr/>
          <p:nvPr/>
        </p:nvSpPr>
        <p:spPr>
          <a:xfrm>
            <a:off x="60198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50" name="Google Shape;250;p15"/>
          <p:cNvSpPr txBox="1"/>
          <p:nvPr/>
        </p:nvSpPr>
        <p:spPr>
          <a:xfrm>
            <a:off x="6096000" y="2590801"/>
            <a:ext cx="438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251" name="Google Shape;251;p15"/>
          <p:cNvSpPr/>
          <p:nvPr/>
        </p:nvSpPr>
        <p:spPr>
          <a:xfrm>
            <a:off x="4876800" y="3657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52" name="Google Shape;252;p15"/>
          <p:cNvSpPr txBox="1"/>
          <p:nvPr/>
        </p:nvSpPr>
        <p:spPr>
          <a:xfrm>
            <a:off x="4953000" y="37338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253" name="Google Shape;253;p15"/>
          <p:cNvSpPr/>
          <p:nvPr/>
        </p:nvSpPr>
        <p:spPr>
          <a:xfrm>
            <a:off x="3733800" y="3581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54" name="Google Shape;254;p15"/>
          <p:cNvSpPr txBox="1"/>
          <p:nvPr/>
        </p:nvSpPr>
        <p:spPr>
          <a:xfrm>
            <a:off x="3810000" y="36576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255" name="Google Shape;255;p15"/>
          <p:cNvSpPr/>
          <p:nvPr/>
        </p:nvSpPr>
        <p:spPr>
          <a:xfrm>
            <a:off x="5638800" y="3657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56" name="Google Shape;256;p15"/>
          <p:cNvSpPr txBox="1"/>
          <p:nvPr/>
        </p:nvSpPr>
        <p:spPr>
          <a:xfrm>
            <a:off x="5715000" y="37338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257" name="Google Shape;257;p15"/>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15"/>
          <p:cNvCxnSpPr/>
          <p:nvPr/>
        </p:nvCxnSpPr>
        <p:spPr>
          <a:xfrm flipH="1">
            <a:off x="4191000" y="3048000"/>
            <a:ext cx="381000" cy="609600"/>
          </a:xfrm>
          <a:prstGeom prst="straightConnector1">
            <a:avLst/>
          </a:prstGeom>
          <a:noFill/>
          <a:ln w="9525" cap="flat" cmpd="sng">
            <a:solidFill>
              <a:schemeClr val="dk1"/>
            </a:solidFill>
            <a:prstDash val="solid"/>
            <a:round/>
            <a:headEnd type="none" w="med" len="med"/>
            <a:tailEnd type="none" w="med" len="med"/>
          </a:ln>
        </p:spPr>
      </p:cxnSp>
      <p:cxnSp>
        <p:nvCxnSpPr>
          <p:cNvPr id="259" name="Google Shape;259;p15"/>
          <p:cNvCxnSpPr/>
          <p:nvPr/>
        </p:nvCxnSpPr>
        <p:spPr>
          <a:xfrm>
            <a:off x="4876800" y="2971800"/>
            <a:ext cx="228600" cy="685800"/>
          </a:xfrm>
          <a:prstGeom prst="straightConnector1">
            <a:avLst/>
          </a:prstGeom>
          <a:noFill/>
          <a:ln w="9525" cap="flat" cmpd="sng">
            <a:solidFill>
              <a:schemeClr val="dk1"/>
            </a:solidFill>
            <a:prstDash val="solid"/>
            <a:round/>
            <a:headEnd type="none" w="med" len="med"/>
            <a:tailEnd type="none" w="med" len="med"/>
          </a:ln>
        </p:spPr>
      </p:cxnSp>
      <p:cxnSp>
        <p:nvCxnSpPr>
          <p:cNvPr id="260" name="Google Shape;260;p15"/>
          <p:cNvCxnSpPr/>
          <p:nvPr/>
        </p:nvCxnSpPr>
        <p:spPr>
          <a:xfrm>
            <a:off x="5715000" y="2057400"/>
            <a:ext cx="381000" cy="533400"/>
          </a:xfrm>
          <a:prstGeom prst="straightConnector1">
            <a:avLst/>
          </a:prstGeom>
          <a:noFill/>
          <a:ln w="9525" cap="flat" cmpd="sng">
            <a:solidFill>
              <a:schemeClr val="dk1"/>
            </a:solidFill>
            <a:prstDash val="solid"/>
            <a:round/>
            <a:headEnd type="none" w="med" len="med"/>
            <a:tailEnd type="none" w="med" len="med"/>
          </a:ln>
        </p:spPr>
      </p:cxnSp>
      <p:cxnSp>
        <p:nvCxnSpPr>
          <p:cNvPr id="261" name="Google Shape;261;p15"/>
          <p:cNvCxnSpPr/>
          <p:nvPr/>
        </p:nvCxnSpPr>
        <p:spPr>
          <a:xfrm flipH="1">
            <a:off x="5943600" y="3048000"/>
            <a:ext cx="304800" cy="609600"/>
          </a:xfrm>
          <a:prstGeom prst="straightConnector1">
            <a:avLst/>
          </a:prstGeom>
          <a:noFill/>
          <a:ln w="9525" cap="flat" cmpd="sng">
            <a:solidFill>
              <a:schemeClr val="dk1"/>
            </a:solidFill>
            <a:prstDash val="solid"/>
            <a:round/>
            <a:headEnd type="none" w="med" len="med"/>
            <a:tailEnd type="none" w="med" len="med"/>
          </a:ln>
        </p:spPr>
      </p:cxnSp>
      <p:sp>
        <p:nvSpPr>
          <p:cNvPr id="262" name="Google Shape;262;p15"/>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263" name="Google Shape;263;p15"/>
          <p:cNvSpPr txBox="1"/>
          <p:nvPr/>
        </p:nvSpPr>
        <p:spPr>
          <a:xfrm>
            <a:off x="4953001" y="5495925"/>
            <a:ext cx="441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264" name="Google Shape;264;p15"/>
          <p:cNvSpPr txBox="1"/>
          <p:nvPr/>
        </p:nvSpPr>
        <p:spPr>
          <a:xfrm>
            <a:off x="5400676" y="5491164"/>
            <a:ext cx="441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265" name="Google Shape;265;p15"/>
          <p:cNvSpPr txBox="1"/>
          <p:nvPr/>
        </p:nvSpPr>
        <p:spPr>
          <a:xfrm>
            <a:off x="5842001" y="548957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266" name="Google Shape;266;p15"/>
          <p:cNvSpPr txBox="1"/>
          <p:nvPr/>
        </p:nvSpPr>
        <p:spPr>
          <a:xfrm>
            <a:off x="6157914" y="5487989"/>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267" name="Google Shape;267;p15"/>
          <p:cNvSpPr txBox="1"/>
          <p:nvPr/>
        </p:nvSpPr>
        <p:spPr>
          <a:xfrm>
            <a:off x="6472239" y="549592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268" name="Google Shape;268;p15"/>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269" name="Google Shape;269;p15"/>
          <p:cNvSpPr txBox="1"/>
          <p:nvPr/>
        </p:nvSpPr>
        <p:spPr>
          <a:xfrm>
            <a:off x="7169151" y="4813300"/>
            <a:ext cx="9509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cxnSp>
        <p:nvCxnSpPr>
          <p:cNvPr id="270" name="Google Shape;270;p15"/>
          <p:cNvCxnSpPr/>
          <p:nvPr/>
        </p:nvCxnSpPr>
        <p:spPr>
          <a:xfrm>
            <a:off x="5903914" y="1828801"/>
            <a:ext cx="2454275" cy="28575"/>
          </a:xfrm>
          <a:prstGeom prst="straightConnector1">
            <a:avLst/>
          </a:prstGeom>
          <a:noFill/>
          <a:ln w="9525" cap="flat" cmpd="sng">
            <a:solidFill>
              <a:schemeClr val="dk1"/>
            </a:solidFill>
            <a:prstDash val="dash"/>
            <a:round/>
            <a:headEnd type="none" w="med" len="med"/>
            <a:tailEnd type="triangle" w="med" len="med"/>
          </a:ln>
        </p:spPr>
      </p:cxnSp>
      <p:sp>
        <p:nvSpPr>
          <p:cNvPr id="271" name="Google Shape;271;p15"/>
          <p:cNvSpPr txBox="1"/>
          <p:nvPr/>
        </p:nvSpPr>
        <p:spPr>
          <a:xfrm>
            <a:off x="6427789" y="1425575"/>
            <a:ext cx="1952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Take out biggest</a:t>
            </a:r>
            <a:endParaRPr/>
          </a:p>
        </p:txBody>
      </p:sp>
      <p:cxnSp>
        <p:nvCxnSpPr>
          <p:cNvPr id="272" name="Google Shape;272;p15"/>
          <p:cNvCxnSpPr/>
          <p:nvPr/>
        </p:nvCxnSpPr>
        <p:spPr>
          <a:xfrm rot="10800000" flipH="1">
            <a:off x="6240463" y="3840163"/>
            <a:ext cx="1077912" cy="68262"/>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15"/>
          <p:cNvCxnSpPr/>
          <p:nvPr/>
        </p:nvCxnSpPr>
        <p:spPr>
          <a:xfrm>
            <a:off x="7299325" y="2039938"/>
            <a:ext cx="19050" cy="179070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15"/>
          <p:cNvCxnSpPr/>
          <p:nvPr/>
        </p:nvCxnSpPr>
        <p:spPr>
          <a:xfrm rot="10800000">
            <a:off x="5797550" y="1916113"/>
            <a:ext cx="1492250" cy="114300"/>
          </a:xfrm>
          <a:prstGeom prst="straightConnector1">
            <a:avLst/>
          </a:prstGeom>
          <a:noFill/>
          <a:ln w="9525" cap="flat" cmpd="sng">
            <a:solidFill>
              <a:schemeClr val="dk1"/>
            </a:solidFill>
            <a:prstDash val="solid"/>
            <a:round/>
            <a:headEnd type="none" w="med" len="med"/>
            <a:tailEnd type="triangle" w="med" len="med"/>
          </a:ln>
        </p:spPr>
      </p:cxnSp>
      <p:sp>
        <p:nvSpPr>
          <p:cNvPr id="275" name="Google Shape;275;p15"/>
          <p:cNvSpPr txBox="1"/>
          <p:nvPr/>
        </p:nvSpPr>
        <p:spPr>
          <a:xfrm>
            <a:off x="7477125" y="2763839"/>
            <a:ext cx="25474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Move the last element</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to the root</a:t>
            </a:r>
            <a:endParaRPr/>
          </a:p>
        </p:txBody>
      </p:sp>
      <p:cxnSp>
        <p:nvCxnSpPr>
          <p:cNvPr id="276" name="Google Shape;276;p15"/>
          <p:cNvCxnSpPr/>
          <p:nvPr/>
        </p:nvCxnSpPr>
        <p:spPr>
          <a:xfrm>
            <a:off x="6654800" y="5881689"/>
            <a:ext cx="0" cy="173037"/>
          </a:xfrm>
          <a:prstGeom prst="straightConnector1">
            <a:avLst/>
          </a:prstGeom>
          <a:noFill/>
          <a:ln w="9525" cap="flat" cmpd="sng">
            <a:solidFill>
              <a:schemeClr val="dk1"/>
            </a:solidFill>
            <a:prstDash val="solid"/>
            <a:round/>
            <a:headEnd type="none" w="med" len="med"/>
            <a:tailEnd type="none" w="med" len="med"/>
          </a:ln>
        </p:spPr>
      </p:cxnSp>
      <p:cxnSp>
        <p:nvCxnSpPr>
          <p:cNvPr id="277" name="Google Shape;277;p15"/>
          <p:cNvCxnSpPr/>
          <p:nvPr/>
        </p:nvCxnSpPr>
        <p:spPr>
          <a:xfrm rot="10800000">
            <a:off x="4795838" y="6045201"/>
            <a:ext cx="1858962" cy="9525"/>
          </a:xfrm>
          <a:prstGeom prst="straightConnector1">
            <a:avLst/>
          </a:prstGeom>
          <a:noFill/>
          <a:ln w="9525" cap="flat" cmpd="sng">
            <a:solidFill>
              <a:schemeClr val="dk1"/>
            </a:solidFill>
            <a:prstDash val="solid"/>
            <a:round/>
            <a:headEnd type="none" w="med" len="med"/>
            <a:tailEnd type="none" w="med" len="med"/>
          </a:ln>
        </p:spPr>
      </p:cxnSp>
      <p:cxnSp>
        <p:nvCxnSpPr>
          <p:cNvPr id="278" name="Google Shape;278;p15"/>
          <p:cNvCxnSpPr/>
          <p:nvPr/>
        </p:nvCxnSpPr>
        <p:spPr>
          <a:xfrm rot="10800000">
            <a:off x="4786313" y="5910263"/>
            <a:ext cx="0" cy="144462"/>
          </a:xfrm>
          <a:prstGeom prst="straightConnector1">
            <a:avLst/>
          </a:prstGeom>
          <a:noFill/>
          <a:ln w="9525" cap="flat" cmpd="sng">
            <a:solidFill>
              <a:schemeClr val="dk1"/>
            </a:solidFill>
            <a:prstDash val="solid"/>
            <a:round/>
            <a:headEnd type="none" w="med" len="med"/>
            <a:tailEnd type="triangle" w="med" len="med"/>
          </a:ln>
        </p:spPr>
      </p:cxnSp>
      <p:sp>
        <p:nvSpPr>
          <p:cNvPr id="279" name="Google Shape;279;p15"/>
          <p:cNvSpPr/>
          <p:nvPr/>
        </p:nvSpPr>
        <p:spPr>
          <a:xfrm>
            <a:off x="4257369" y="369494"/>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280" name="Google Shape;280;p15"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281" name="Google Shape;281;p15"/>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282" name="Google Shape;282;p15"/>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88" name="Google Shape;288;p16"/>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89" name="Google Shape;289;p16"/>
          <p:cNvSpPr txBox="1"/>
          <p:nvPr/>
        </p:nvSpPr>
        <p:spPr>
          <a:xfrm>
            <a:off x="4495800" y="2590801"/>
            <a:ext cx="438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290" name="Google Shape;290;p16"/>
          <p:cNvSpPr/>
          <p:nvPr/>
        </p:nvSpPr>
        <p:spPr>
          <a:xfrm>
            <a:off x="60198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91" name="Google Shape;291;p16"/>
          <p:cNvSpPr txBox="1"/>
          <p:nvPr/>
        </p:nvSpPr>
        <p:spPr>
          <a:xfrm>
            <a:off x="6096000" y="2590801"/>
            <a:ext cx="438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292" name="Google Shape;292;p16"/>
          <p:cNvSpPr/>
          <p:nvPr/>
        </p:nvSpPr>
        <p:spPr>
          <a:xfrm>
            <a:off x="4876800" y="3657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93" name="Google Shape;293;p16"/>
          <p:cNvSpPr txBox="1"/>
          <p:nvPr/>
        </p:nvSpPr>
        <p:spPr>
          <a:xfrm>
            <a:off x="4953000" y="37338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294" name="Google Shape;294;p16"/>
          <p:cNvSpPr/>
          <p:nvPr/>
        </p:nvSpPr>
        <p:spPr>
          <a:xfrm>
            <a:off x="3733800" y="3581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95" name="Google Shape;295;p16"/>
          <p:cNvSpPr txBox="1"/>
          <p:nvPr/>
        </p:nvSpPr>
        <p:spPr>
          <a:xfrm>
            <a:off x="3810000" y="36576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296" name="Google Shape;296;p16"/>
          <p:cNvSpPr txBox="1"/>
          <p:nvPr/>
        </p:nvSpPr>
        <p:spPr>
          <a:xfrm>
            <a:off x="5330825" y="168433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297" name="Google Shape;297;p16"/>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16"/>
          <p:cNvCxnSpPr/>
          <p:nvPr/>
        </p:nvCxnSpPr>
        <p:spPr>
          <a:xfrm flipH="1">
            <a:off x="4191000" y="3048000"/>
            <a:ext cx="381000" cy="609600"/>
          </a:xfrm>
          <a:prstGeom prst="straightConnector1">
            <a:avLst/>
          </a:prstGeom>
          <a:noFill/>
          <a:ln w="9525" cap="flat" cmpd="sng">
            <a:solidFill>
              <a:schemeClr val="dk1"/>
            </a:solidFill>
            <a:prstDash val="solid"/>
            <a:round/>
            <a:headEnd type="none" w="med" len="med"/>
            <a:tailEnd type="none" w="med" len="med"/>
          </a:ln>
        </p:spPr>
      </p:cxnSp>
      <p:cxnSp>
        <p:nvCxnSpPr>
          <p:cNvPr id="299" name="Google Shape;299;p16"/>
          <p:cNvCxnSpPr/>
          <p:nvPr/>
        </p:nvCxnSpPr>
        <p:spPr>
          <a:xfrm>
            <a:off x="4876800" y="2971800"/>
            <a:ext cx="228600" cy="685800"/>
          </a:xfrm>
          <a:prstGeom prst="straightConnector1">
            <a:avLst/>
          </a:prstGeom>
          <a:noFill/>
          <a:ln w="9525" cap="flat" cmpd="sng">
            <a:solidFill>
              <a:schemeClr val="dk1"/>
            </a:solidFill>
            <a:prstDash val="solid"/>
            <a:round/>
            <a:headEnd type="none" w="med" len="med"/>
            <a:tailEnd type="none" w="med" len="med"/>
          </a:ln>
        </p:spPr>
      </p:cxnSp>
      <p:cxnSp>
        <p:nvCxnSpPr>
          <p:cNvPr id="300" name="Google Shape;300;p16"/>
          <p:cNvCxnSpPr/>
          <p:nvPr/>
        </p:nvCxnSpPr>
        <p:spPr>
          <a:xfrm>
            <a:off x="5715000" y="2057400"/>
            <a:ext cx="381000" cy="533400"/>
          </a:xfrm>
          <a:prstGeom prst="straightConnector1">
            <a:avLst/>
          </a:prstGeom>
          <a:noFill/>
          <a:ln w="9525" cap="flat" cmpd="sng">
            <a:solidFill>
              <a:schemeClr val="dk1"/>
            </a:solidFill>
            <a:prstDash val="solid"/>
            <a:round/>
            <a:headEnd type="none" w="med" len="med"/>
            <a:tailEnd type="none" w="med" len="med"/>
          </a:ln>
        </p:spPr>
      </p:cxnSp>
      <p:sp>
        <p:nvSpPr>
          <p:cNvPr id="301" name="Google Shape;301;p16"/>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302" name="Google Shape;302;p16"/>
          <p:cNvSpPr txBox="1"/>
          <p:nvPr/>
        </p:nvSpPr>
        <p:spPr>
          <a:xfrm>
            <a:off x="4953001" y="5495925"/>
            <a:ext cx="441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303" name="Google Shape;303;p16"/>
          <p:cNvSpPr txBox="1"/>
          <p:nvPr/>
        </p:nvSpPr>
        <p:spPr>
          <a:xfrm>
            <a:off x="5400676" y="5491164"/>
            <a:ext cx="441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304" name="Google Shape;304;p16"/>
          <p:cNvSpPr txBox="1"/>
          <p:nvPr/>
        </p:nvSpPr>
        <p:spPr>
          <a:xfrm>
            <a:off x="5842001" y="548957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305" name="Google Shape;305;p16"/>
          <p:cNvSpPr txBox="1"/>
          <p:nvPr/>
        </p:nvSpPr>
        <p:spPr>
          <a:xfrm>
            <a:off x="6157914" y="5487989"/>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306" name="Google Shape;306;p16"/>
          <p:cNvSpPr txBox="1"/>
          <p:nvPr/>
        </p:nvSpPr>
        <p:spPr>
          <a:xfrm>
            <a:off x="4632326" y="5486400"/>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307" name="Google Shape;307;p16"/>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308" name="Google Shape;308;p16"/>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sp>
        <p:nvSpPr>
          <p:cNvPr id="309" name="Google Shape;309;p16"/>
          <p:cNvSpPr txBox="1"/>
          <p:nvPr/>
        </p:nvSpPr>
        <p:spPr>
          <a:xfrm>
            <a:off x="2374900" y="2166938"/>
            <a:ext cx="14285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HEAPIFY()</a:t>
            </a:r>
            <a:endParaRPr/>
          </a:p>
        </p:txBody>
      </p:sp>
      <p:cxnSp>
        <p:nvCxnSpPr>
          <p:cNvPr id="310" name="Google Shape;310;p16"/>
          <p:cNvCxnSpPr/>
          <p:nvPr/>
        </p:nvCxnSpPr>
        <p:spPr>
          <a:xfrm>
            <a:off x="6403976" y="2117725"/>
            <a:ext cx="66675" cy="414338"/>
          </a:xfrm>
          <a:prstGeom prst="straightConnector1">
            <a:avLst/>
          </a:prstGeom>
          <a:noFill/>
          <a:ln w="9525" cap="flat" cmpd="sng">
            <a:solidFill>
              <a:schemeClr val="dk1"/>
            </a:solidFill>
            <a:prstDash val="solid"/>
            <a:round/>
            <a:headEnd type="none" w="med" len="med"/>
            <a:tailEnd type="triangle" w="med" len="med"/>
          </a:ln>
        </p:spPr>
      </p:cxnSp>
      <p:cxnSp>
        <p:nvCxnSpPr>
          <p:cNvPr id="311" name="Google Shape;311;p16"/>
          <p:cNvCxnSpPr/>
          <p:nvPr/>
        </p:nvCxnSpPr>
        <p:spPr>
          <a:xfrm rot="10800000">
            <a:off x="5797551" y="1895475"/>
            <a:ext cx="606425" cy="222250"/>
          </a:xfrm>
          <a:prstGeom prst="straightConnector1">
            <a:avLst/>
          </a:prstGeom>
          <a:noFill/>
          <a:ln w="9525" cap="flat" cmpd="sng">
            <a:solidFill>
              <a:schemeClr val="dk1"/>
            </a:solidFill>
            <a:prstDash val="solid"/>
            <a:round/>
            <a:headEnd type="none" w="med" len="med"/>
            <a:tailEnd type="triangle" w="med" len="med"/>
          </a:ln>
        </p:spPr>
      </p:cxnSp>
      <p:sp>
        <p:nvSpPr>
          <p:cNvPr id="312" name="Google Shape;312;p16"/>
          <p:cNvSpPr txBox="1"/>
          <p:nvPr/>
        </p:nvSpPr>
        <p:spPr>
          <a:xfrm>
            <a:off x="6427789" y="1878013"/>
            <a:ext cx="7328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swap</a:t>
            </a:r>
            <a:endParaRPr/>
          </a:p>
        </p:txBody>
      </p:sp>
      <p:sp>
        <p:nvSpPr>
          <p:cNvPr id="313" name="Google Shape;313;p16"/>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314" name="Google Shape;314;p16"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315" name="Google Shape;315;p16"/>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316" name="Google Shape;316;p16"/>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7"/>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22" name="Google Shape;322;p17"/>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23" name="Google Shape;323;p17"/>
          <p:cNvSpPr txBox="1"/>
          <p:nvPr/>
        </p:nvSpPr>
        <p:spPr>
          <a:xfrm>
            <a:off x="4495800" y="2590801"/>
            <a:ext cx="438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324" name="Google Shape;324;p17"/>
          <p:cNvSpPr/>
          <p:nvPr/>
        </p:nvSpPr>
        <p:spPr>
          <a:xfrm>
            <a:off x="60198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25" name="Google Shape;325;p17"/>
          <p:cNvSpPr txBox="1"/>
          <p:nvPr/>
        </p:nvSpPr>
        <p:spPr>
          <a:xfrm>
            <a:off x="5259388" y="1695451"/>
            <a:ext cx="438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326" name="Google Shape;326;p17"/>
          <p:cNvSpPr/>
          <p:nvPr/>
        </p:nvSpPr>
        <p:spPr>
          <a:xfrm>
            <a:off x="4876800" y="3657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27" name="Google Shape;327;p17"/>
          <p:cNvSpPr txBox="1"/>
          <p:nvPr/>
        </p:nvSpPr>
        <p:spPr>
          <a:xfrm>
            <a:off x="4953000" y="37338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328" name="Google Shape;328;p17"/>
          <p:cNvSpPr/>
          <p:nvPr/>
        </p:nvSpPr>
        <p:spPr>
          <a:xfrm>
            <a:off x="3733800" y="3581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29" name="Google Shape;329;p17"/>
          <p:cNvSpPr txBox="1"/>
          <p:nvPr/>
        </p:nvSpPr>
        <p:spPr>
          <a:xfrm>
            <a:off x="3810000" y="36576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330" name="Google Shape;330;p17"/>
          <p:cNvSpPr txBox="1"/>
          <p:nvPr/>
        </p:nvSpPr>
        <p:spPr>
          <a:xfrm>
            <a:off x="6167438" y="259873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331" name="Google Shape;331;p17"/>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cxnSp>
        <p:nvCxnSpPr>
          <p:cNvPr id="332" name="Google Shape;332;p17"/>
          <p:cNvCxnSpPr/>
          <p:nvPr/>
        </p:nvCxnSpPr>
        <p:spPr>
          <a:xfrm flipH="1">
            <a:off x="4191000" y="3048000"/>
            <a:ext cx="381000" cy="609600"/>
          </a:xfrm>
          <a:prstGeom prst="straightConnector1">
            <a:avLst/>
          </a:prstGeom>
          <a:noFill/>
          <a:ln w="9525" cap="flat" cmpd="sng">
            <a:solidFill>
              <a:schemeClr val="dk1"/>
            </a:solidFill>
            <a:prstDash val="solid"/>
            <a:round/>
            <a:headEnd type="none" w="med" len="med"/>
            <a:tailEnd type="none" w="med" len="med"/>
          </a:ln>
        </p:spPr>
      </p:cxnSp>
      <p:cxnSp>
        <p:nvCxnSpPr>
          <p:cNvPr id="333" name="Google Shape;333;p17"/>
          <p:cNvCxnSpPr/>
          <p:nvPr/>
        </p:nvCxnSpPr>
        <p:spPr>
          <a:xfrm>
            <a:off x="4876800" y="2971800"/>
            <a:ext cx="228600" cy="68580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17"/>
          <p:cNvCxnSpPr/>
          <p:nvPr/>
        </p:nvCxnSpPr>
        <p:spPr>
          <a:xfrm>
            <a:off x="5715000" y="2057400"/>
            <a:ext cx="381000" cy="533400"/>
          </a:xfrm>
          <a:prstGeom prst="straightConnector1">
            <a:avLst/>
          </a:prstGeom>
          <a:noFill/>
          <a:ln w="9525" cap="flat" cmpd="sng">
            <a:solidFill>
              <a:schemeClr val="dk1"/>
            </a:solidFill>
            <a:prstDash val="solid"/>
            <a:round/>
            <a:headEnd type="none" w="med" len="med"/>
            <a:tailEnd type="none" w="med" len="med"/>
          </a:ln>
        </p:spPr>
      </p:cxnSp>
      <p:sp>
        <p:nvSpPr>
          <p:cNvPr id="335" name="Google Shape;335;p17"/>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336" name="Google Shape;336;p17"/>
          <p:cNvSpPr txBox="1"/>
          <p:nvPr/>
        </p:nvSpPr>
        <p:spPr>
          <a:xfrm>
            <a:off x="4953001" y="5495925"/>
            <a:ext cx="441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337" name="Google Shape;337;p17"/>
          <p:cNvSpPr txBox="1"/>
          <p:nvPr/>
        </p:nvSpPr>
        <p:spPr>
          <a:xfrm>
            <a:off x="4505326" y="5492750"/>
            <a:ext cx="441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338" name="Google Shape;338;p17"/>
          <p:cNvSpPr txBox="1"/>
          <p:nvPr/>
        </p:nvSpPr>
        <p:spPr>
          <a:xfrm>
            <a:off x="5716589" y="548957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339" name="Google Shape;339;p17"/>
          <p:cNvSpPr txBox="1"/>
          <p:nvPr/>
        </p:nvSpPr>
        <p:spPr>
          <a:xfrm>
            <a:off x="6032501" y="5487989"/>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340" name="Google Shape;340;p17"/>
          <p:cNvSpPr txBox="1"/>
          <p:nvPr/>
        </p:nvSpPr>
        <p:spPr>
          <a:xfrm>
            <a:off x="5402264" y="549592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341" name="Google Shape;341;p17"/>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342" name="Google Shape;342;p17"/>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sp>
        <p:nvSpPr>
          <p:cNvPr id="343" name="Google Shape;343;p17"/>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344" name="Google Shape;344;p17"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345" name="Google Shape;345;p17"/>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346" name="Google Shape;346;p17"/>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8"/>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52" name="Google Shape;352;p18"/>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53" name="Google Shape;353;p18"/>
          <p:cNvSpPr txBox="1"/>
          <p:nvPr/>
        </p:nvSpPr>
        <p:spPr>
          <a:xfrm>
            <a:off x="4495800" y="2590801"/>
            <a:ext cx="438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354" name="Google Shape;354;p18"/>
          <p:cNvSpPr/>
          <p:nvPr/>
        </p:nvSpPr>
        <p:spPr>
          <a:xfrm>
            <a:off x="60198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55" name="Google Shape;355;p18"/>
          <p:cNvSpPr txBox="1"/>
          <p:nvPr/>
        </p:nvSpPr>
        <p:spPr>
          <a:xfrm>
            <a:off x="8521700" y="1617663"/>
            <a:ext cx="438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356" name="Google Shape;356;p18"/>
          <p:cNvSpPr/>
          <p:nvPr/>
        </p:nvSpPr>
        <p:spPr>
          <a:xfrm>
            <a:off x="4876800" y="3657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57" name="Google Shape;357;p18"/>
          <p:cNvSpPr txBox="1"/>
          <p:nvPr/>
        </p:nvSpPr>
        <p:spPr>
          <a:xfrm>
            <a:off x="4953000" y="37338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358" name="Google Shape;358;p18"/>
          <p:cNvSpPr/>
          <p:nvPr/>
        </p:nvSpPr>
        <p:spPr>
          <a:xfrm>
            <a:off x="3733800" y="3581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59" name="Google Shape;359;p18"/>
          <p:cNvSpPr txBox="1"/>
          <p:nvPr/>
        </p:nvSpPr>
        <p:spPr>
          <a:xfrm>
            <a:off x="3810000" y="36576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360" name="Google Shape;360;p18"/>
          <p:cNvSpPr txBox="1"/>
          <p:nvPr/>
        </p:nvSpPr>
        <p:spPr>
          <a:xfrm>
            <a:off x="6167438" y="259873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361" name="Google Shape;361;p18"/>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cxnSp>
        <p:nvCxnSpPr>
          <p:cNvPr id="362" name="Google Shape;362;p18"/>
          <p:cNvCxnSpPr/>
          <p:nvPr/>
        </p:nvCxnSpPr>
        <p:spPr>
          <a:xfrm flipH="1">
            <a:off x="4191000" y="3048000"/>
            <a:ext cx="381000" cy="609600"/>
          </a:xfrm>
          <a:prstGeom prst="straightConnector1">
            <a:avLst/>
          </a:prstGeom>
          <a:noFill/>
          <a:ln w="9525" cap="flat" cmpd="sng">
            <a:solidFill>
              <a:schemeClr val="dk1"/>
            </a:solidFill>
            <a:prstDash val="solid"/>
            <a:round/>
            <a:headEnd type="none" w="med" len="med"/>
            <a:tailEnd type="none" w="med" len="med"/>
          </a:ln>
        </p:spPr>
      </p:cxnSp>
      <p:cxnSp>
        <p:nvCxnSpPr>
          <p:cNvPr id="363" name="Google Shape;363;p18"/>
          <p:cNvCxnSpPr/>
          <p:nvPr/>
        </p:nvCxnSpPr>
        <p:spPr>
          <a:xfrm>
            <a:off x="4876800" y="2971800"/>
            <a:ext cx="228600" cy="685800"/>
          </a:xfrm>
          <a:prstGeom prst="straightConnector1">
            <a:avLst/>
          </a:prstGeom>
          <a:noFill/>
          <a:ln w="9525" cap="flat" cmpd="sng">
            <a:solidFill>
              <a:schemeClr val="dk1"/>
            </a:solidFill>
            <a:prstDash val="solid"/>
            <a:round/>
            <a:headEnd type="none" w="med" len="med"/>
            <a:tailEnd type="none" w="med" len="med"/>
          </a:ln>
        </p:spPr>
      </p:cxnSp>
      <p:cxnSp>
        <p:nvCxnSpPr>
          <p:cNvPr id="364" name="Google Shape;364;p18"/>
          <p:cNvCxnSpPr/>
          <p:nvPr/>
        </p:nvCxnSpPr>
        <p:spPr>
          <a:xfrm>
            <a:off x="5715000" y="2057400"/>
            <a:ext cx="381000" cy="533400"/>
          </a:xfrm>
          <a:prstGeom prst="straightConnector1">
            <a:avLst/>
          </a:prstGeom>
          <a:noFill/>
          <a:ln w="9525" cap="flat" cmpd="sng">
            <a:solidFill>
              <a:schemeClr val="dk1"/>
            </a:solidFill>
            <a:prstDash val="solid"/>
            <a:round/>
            <a:headEnd type="none" w="med" len="med"/>
            <a:tailEnd type="none" w="med" len="med"/>
          </a:ln>
        </p:spPr>
      </p:cxnSp>
      <p:sp>
        <p:nvSpPr>
          <p:cNvPr id="365" name="Google Shape;365;p18"/>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366" name="Google Shape;366;p18"/>
          <p:cNvSpPr txBox="1"/>
          <p:nvPr/>
        </p:nvSpPr>
        <p:spPr>
          <a:xfrm>
            <a:off x="4953001" y="5495925"/>
            <a:ext cx="441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367" name="Google Shape;367;p18"/>
          <p:cNvSpPr txBox="1"/>
          <p:nvPr/>
        </p:nvSpPr>
        <p:spPr>
          <a:xfrm>
            <a:off x="7613651" y="5511800"/>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368" name="Google Shape;368;p18"/>
          <p:cNvSpPr txBox="1"/>
          <p:nvPr/>
        </p:nvSpPr>
        <p:spPr>
          <a:xfrm>
            <a:off x="5716589" y="548957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369" name="Google Shape;369;p18"/>
          <p:cNvSpPr txBox="1"/>
          <p:nvPr/>
        </p:nvSpPr>
        <p:spPr>
          <a:xfrm>
            <a:off x="6032501" y="5487989"/>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370" name="Google Shape;370;p18"/>
          <p:cNvSpPr txBox="1"/>
          <p:nvPr/>
        </p:nvSpPr>
        <p:spPr>
          <a:xfrm>
            <a:off x="5402264" y="549592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371" name="Google Shape;371;p18"/>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372" name="Google Shape;372;p18"/>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cxnSp>
        <p:nvCxnSpPr>
          <p:cNvPr id="373" name="Google Shape;373;p18"/>
          <p:cNvCxnSpPr/>
          <p:nvPr/>
        </p:nvCxnSpPr>
        <p:spPr>
          <a:xfrm>
            <a:off x="5903914" y="1828801"/>
            <a:ext cx="2454275" cy="28575"/>
          </a:xfrm>
          <a:prstGeom prst="straightConnector1">
            <a:avLst/>
          </a:prstGeom>
          <a:noFill/>
          <a:ln w="9525" cap="flat" cmpd="sng">
            <a:solidFill>
              <a:schemeClr val="dk1"/>
            </a:solidFill>
            <a:prstDash val="dash"/>
            <a:round/>
            <a:headEnd type="none" w="med" len="med"/>
            <a:tailEnd type="triangle" w="med" len="med"/>
          </a:ln>
        </p:spPr>
      </p:cxnSp>
      <p:sp>
        <p:nvSpPr>
          <p:cNvPr id="374" name="Google Shape;374;p18"/>
          <p:cNvSpPr txBox="1"/>
          <p:nvPr/>
        </p:nvSpPr>
        <p:spPr>
          <a:xfrm>
            <a:off x="6427789" y="1425575"/>
            <a:ext cx="1952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Take out biggest</a:t>
            </a:r>
            <a:endParaRPr/>
          </a:p>
        </p:txBody>
      </p:sp>
      <p:cxnSp>
        <p:nvCxnSpPr>
          <p:cNvPr id="375" name="Google Shape;375;p18"/>
          <p:cNvCxnSpPr/>
          <p:nvPr/>
        </p:nvCxnSpPr>
        <p:spPr>
          <a:xfrm rot="10800000" flipH="1">
            <a:off x="2881313" y="1838325"/>
            <a:ext cx="2290762" cy="1684338"/>
          </a:xfrm>
          <a:prstGeom prst="straightConnector1">
            <a:avLst/>
          </a:prstGeom>
          <a:noFill/>
          <a:ln w="9525" cap="flat" cmpd="sng">
            <a:solidFill>
              <a:schemeClr val="dk1"/>
            </a:solidFill>
            <a:prstDash val="solid"/>
            <a:round/>
            <a:headEnd type="none" w="med" len="med"/>
            <a:tailEnd type="triangle" w="med" len="med"/>
          </a:ln>
        </p:spPr>
      </p:cxnSp>
      <p:cxnSp>
        <p:nvCxnSpPr>
          <p:cNvPr id="376" name="Google Shape;376;p18"/>
          <p:cNvCxnSpPr/>
          <p:nvPr/>
        </p:nvCxnSpPr>
        <p:spPr>
          <a:xfrm>
            <a:off x="2890839" y="3522663"/>
            <a:ext cx="923925" cy="1001712"/>
          </a:xfrm>
          <a:prstGeom prst="straightConnector1">
            <a:avLst/>
          </a:prstGeom>
          <a:noFill/>
          <a:ln w="9525" cap="flat" cmpd="sng">
            <a:solidFill>
              <a:schemeClr val="dk1"/>
            </a:solidFill>
            <a:prstDash val="solid"/>
            <a:round/>
            <a:headEnd type="none" w="med" len="med"/>
            <a:tailEnd type="none" w="med" len="med"/>
          </a:ln>
        </p:spPr>
      </p:cxnSp>
      <p:cxnSp>
        <p:nvCxnSpPr>
          <p:cNvPr id="377" name="Google Shape;377;p18"/>
          <p:cNvCxnSpPr/>
          <p:nvPr/>
        </p:nvCxnSpPr>
        <p:spPr>
          <a:xfrm rot="10800000" flipH="1">
            <a:off x="3833814" y="4052889"/>
            <a:ext cx="1087437" cy="471487"/>
          </a:xfrm>
          <a:prstGeom prst="straightConnector1">
            <a:avLst/>
          </a:prstGeom>
          <a:noFill/>
          <a:ln w="9525" cap="flat" cmpd="sng">
            <a:solidFill>
              <a:schemeClr val="dk1"/>
            </a:solidFill>
            <a:prstDash val="solid"/>
            <a:round/>
            <a:headEnd type="none" w="med" len="med"/>
            <a:tailEnd type="none" w="med" len="med"/>
          </a:ln>
        </p:spPr>
      </p:cxnSp>
      <p:cxnSp>
        <p:nvCxnSpPr>
          <p:cNvPr id="378" name="Google Shape;378;p18"/>
          <p:cNvCxnSpPr/>
          <p:nvPr/>
        </p:nvCxnSpPr>
        <p:spPr>
          <a:xfrm>
            <a:off x="6183313" y="5851526"/>
            <a:ext cx="0" cy="125413"/>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18"/>
          <p:cNvCxnSpPr/>
          <p:nvPr/>
        </p:nvCxnSpPr>
        <p:spPr>
          <a:xfrm rot="10800000">
            <a:off x="4748213" y="5986463"/>
            <a:ext cx="1435100" cy="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18"/>
          <p:cNvCxnSpPr/>
          <p:nvPr/>
        </p:nvCxnSpPr>
        <p:spPr>
          <a:xfrm rot="10800000">
            <a:off x="4748213" y="5872163"/>
            <a:ext cx="0" cy="133350"/>
          </a:xfrm>
          <a:prstGeom prst="straightConnector1">
            <a:avLst/>
          </a:prstGeom>
          <a:noFill/>
          <a:ln w="9525" cap="flat" cmpd="sng">
            <a:solidFill>
              <a:schemeClr val="dk1"/>
            </a:solidFill>
            <a:prstDash val="solid"/>
            <a:round/>
            <a:headEnd type="none" w="med" len="med"/>
            <a:tailEnd type="triangle" w="med" len="med"/>
          </a:ln>
        </p:spPr>
      </p:cxnSp>
      <p:sp>
        <p:nvSpPr>
          <p:cNvPr id="381" name="Google Shape;381;p18"/>
          <p:cNvSpPr txBox="1"/>
          <p:nvPr/>
        </p:nvSpPr>
        <p:spPr>
          <a:xfrm>
            <a:off x="2019300" y="2003426"/>
            <a:ext cx="25474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Move the last element</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to the root</a:t>
            </a:r>
            <a:endParaRPr/>
          </a:p>
        </p:txBody>
      </p:sp>
      <p:sp>
        <p:nvSpPr>
          <p:cNvPr id="382" name="Google Shape;382;p18"/>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383" name="Google Shape;383;p18"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384" name="Google Shape;384;p18"/>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385" name="Google Shape;385;p18"/>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9"/>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91" name="Google Shape;391;p19"/>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92" name="Google Shape;392;p19"/>
          <p:cNvSpPr txBox="1"/>
          <p:nvPr/>
        </p:nvSpPr>
        <p:spPr>
          <a:xfrm>
            <a:off x="4495800" y="2590801"/>
            <a:ext cx="438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393" name="Google Shape;393;p19"/>
          <p:cNvSpPr/>
          <p:nvPr/>
        </p:nvSpPr>
        <p:spPr>
          <a:xfrm>
            <a:off x="60198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94" name="Google Shape;394;p19"/>
          <p:cNvSpPr txBox="1"/>
          <p:nvPr/>
        </p:nvSpPr>
        <p:spPr>
          <a:xfrm>
            <a:off x="5329238" y="166528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395" name="Google Shape;395;p19"/>
          <p:cNvSpPr/>
          <p:nvPr/>
        </p:nvSpPr>
        <p:spPr>
          <a:xfrm>
            <a:off x="3733800" y="3581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96" name="Google Shape;396;p19"/>
          <p:cNvSpPr txBox="1"/>
          <p:nvPr/>
        </p:nvSpPr>
        <p:spPr>
          <a:xfrm>
            <a:off x="3810000" y="36576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397" name="Google Shape;397;p19"/>
          <p:cNvSpPr txBox="1"/>
          <p:nvPr/>
        </p:nvSpPr>
        <p:spPr>
          <a:xfrm>
            <a:off x="6167438" y="259873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398" name="Google Shape;398;p19"/>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cxnSp>
        <p:nvCxnSpPr>
          <p:cNvPr id="399" name="Google Shape;399;p19"/>
          <p:cNvCxnSpPr/>
          <p:nvPr/>
        </p:nvCxnSpPr>
        <p:spPr>
          <a:xfrm flipH="1">
            <a:off x="4191000" y="3048000"/>
            <a:ext cx="381000" cy="609600"/>
          </a:xfrm>
          <a:prstGeom prst="straightConnector1">
            <a:avLst/>
          </a:prstGeom>
          <a:noFill/>
          <a:ln w="9525" cap="flat" cmpd="sng">
            <a:solidFill>
              <a:schemeClr val="dk1"/>
            </a:solidFill>
            <a:prstDash val="solid"/>
            <a:round/>
            <a:headEnd type="none" w="med" len="med"/>
            <a:tailEnd type="none" w="med" len="med"/>
          </a:ln>
        </p:spPr>
      </p:cxnSp>
      <p:cxnSp>
        <p:nvCxnSpPr>
          <p:cNvPr id="400" name="Google Shape;400;p19"/>
          <p:cNvCxnSpPr/>
          <p:nvPr/>
        </p:nvCxnSpPr>
        <p:spPr>
          <a:xfrm>
            <a:off x="5715000" y="2057400"/>
            <a:ext cx="381000" cy="533400"/>
          </a:xfrm>
          <a:prstGeom prst="straightConnector1">
            <a:avLst/>
          </a:prstGeom>
          <a:noFill/>
          <a:ln w="9525" cap="flat" cmpd="sng">
            <a:solidFill>
              <a:schemeClr val="dk1"/>
            </a:solidFill>
            <a:prstDash val="solid"/>
            <a:round/>
            <a:headEnd type="none" w="med" len="med"/>
            <a:tailEnd type="none" w="med" len="med"/>
          </a:ln>
        </p:spPr>
      </p:cxnSp>
      <p:sp>
        <p:nvSpPr>
          <p:cNvPr id="401" name="Google Shape;401;p19"/>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402" name="Google Shape;402;p19"/>
          <p:cNvSpPr txBox="1"/>
          <p:nvPr/>
        </p:nvSpPr>
        <p:spPr>
          <a:xfrm>
            <a:off x="4953001" y="5495925"/>
            <a:ext cx="441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403" name="Google Shape;403;p19"/>
          <p:cNvSpPr txBox="1"/>
          <p:nvPr/>
        </p:nvSpPr>
        <p:spPr>
          <a:xfrm>
            <a:off x="7613651" y="5511800"/>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404" name="Google Shape;404;p19"/>
          <p:cNvSpPr txBox="1"/>
          <p:nvPr/>
        </p:nvSpPr>
        <p:spPr>
          <a:xfrm>
            <a:off x="5716589" y="548957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405" name="Google Shape;405;p19"/>
          <p:cNvSpPr txBox="1"/>
          <p:nvPr/>
        </p:nvSpPr>
        <p:spPr>
          <a:xfrm>
            <a:off x="4646614" y="5487989"/>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406" name="Google Shape;406;p19"/>
          <p:cNvSpPr txBox="1"/>
          <p:nvPr/>
        </p:nvSpPr>
        <p:spPr>
          <a:xfrm>
            <a:off x="5402264" y="549592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407" name="Google Shape;407;p19"/>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408" name="Google Shape;408;p19"/>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sp>
        <p:nvSpPr>
          <p:cNvPr id="409" name="Google Shape;409;p19"/>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410" name="Google Shape;410;p19"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411" name="Google Shape;411;p19"/>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412" name="Google Shape;412;p19"/>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0"/>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18" name="Google Shape;418;p20"/>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19" name="Google Shape;419;p20"/>
          <p:cNvSpPr txBox="1"/>
          <p:nvPr/>
        </p:nvSpPr>
        <p:spPr>
          <a:xfrm>
            <a:off x="4495800" y="2590801"/>
            <a:ext cx="438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420" name="Google Shape;420;p20"/>
          <p:cNvSpPr/>
          <p:nvPr/>
        </p:nvSpPr>
        <p:spPr>
          <a:xfrm>
            <a:off x="60198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21" name="Google Shape;421;p20"/>
          <p:cNvSpPr txBox="1"/>
          <p:nvPr/>
        </p:nvSpPr>
        <p:spPr>
          <a:xfrm>
            <a:off x="5329238" y="166528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422" name="Google Shape;422;p20"/>
          <p:cNvSpPr/>
          <p:nvPr/>
        </p:nvSpPr>
        <p:spPr>
          <a:xfrm>
            <a:off x="3733800" y="3581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23" name="Google Shape;423;p20"/>
          <p:cNvSpPr txBox="1"/>
          <p:nvPr/>
        </p:nvSpPr>
        <p:spPr>
          <a:xfrm>
            <a:off x="3810000" y="36576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424" name="Google Shape;424;p20"/>
          <p:cNvSpPr txBox="1"/>
          <p:nvPr/>
        </p:nvSpPr>
        <p:spPr>
          <a:xfrm>
            <a:off x="6167438" y="259873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425" name="Google Shape;425;p20"/>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cxnSp>
        <p:nvCxnSpPr>
          <p:cNvPr id="426" name="Google Shape;426;p20"/>
          <p:cNvCxnSpPr/>
          <p:nvPr/>
        </p:nvCxnSpPr>
        <p:spPr>
          <a:xfrm flipH="1">
            <a:off x="4191000" y="3048000"/>
            <a:ext cx="381000" cy="609600"/>
          </a:xfrm>
          <a:prstGeom prst="straightConnector1">
            <a:avLst/>
          </a:prstGeom>
          <a:noFill/>
          <a:ln w="9525" cap="flat" cmpd="sng">
            <a:solidFill>
              <a:schemeClr val="dk1"/>
            </a:solidFill>
            <a:prstDash val="solid"/>
            <a:round/>
            <a:headEnd type="none" w="med" len="med"/>
            <a:tailEnd type="none" w="med" len="med"/>
          </a:ln>
        </p:spPr>
      </p:cxnSp>
      <p:cxnSp>
        <p:nvCxnSpPr>
          <p:cNvPr id="427" name="Google Shape;427;p20"/>
          <p:cNvCxnSpPr/>
          <p:nvPr/>
        </p:nvCxnSpPr>
        <p:spPr>
          <a:xfrm>
            <a:off x="5715000" y="2057400"/>
            <a:ext cx="381000" cy="533400"/>
          </a:xfrm>
          <a:prstGeom prst="straightConnector1">
            <a:avLst/>
          </a:prstGeom>
          <a:noFill/>
          <a:ln w="9525" cap="flat" cmpd="sng">
            <a:solidFill>
              <a:schemeClr val="dk1"/>
            </a:solidFill>
            <a:prstDash val="solid"/>
            <a:round/>
            <a:headEnd type="none" w="med" len="med"/>
            <a:tailEnd type="none" w="med" len="med"/>
          </a:ln>
        </p:spPr>
      </p:cxnSp>
      <p:sp>
        <p:nvSpPr>
          <p:cNvPr id="428" name="Google Shape;428;p20"/>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429" name="Google Shape;429;p20"/>
          <p:cNvSpPr txBox="1"/>
          <p:nvPr/>
        </p:nvSpPr>
        <p:spPr>
          <a:xfrm>
            <a:off x="4953001" y="5495925"/>
            <a:ext cx="441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430" name="Google Shape;430;p20"/>
          <p:cNvSpPr txBox="1"/>
          <p:nvPr/>
        </p:nvSpPr>
        <p:spPr>
          <a:xfrm>
            <a:off x="7613651" y="5511800"/>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431" name="Google Shape;431;p20"/>
          <p:cNvSpPr txBox="1"/>
          <p:nvPr/>
        </p:nvSpPr>
        <p:spPr>
          <a:xfrm>
            <a:off x="5716589" y="548957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432" name="Google Shape;432;p20"/>
          <p:cNvSpPr txBox="1"/>
          <p:nvPr/>
        </p:nvSpPr>
        <p:spPr>
          <a:xfrm>
            <a:off x="4646614" y="5487989"/>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433" name="Google Shape;433;p20"/>
          <p:cNvSpPr txBox="1"/>
          <p:nvPr/>
        </p:nvSpPr>
        <p:spPr>
          <a:xfrm>
            <a:off x="5402264" y="549592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434" name="Google Shape;434;p20"/>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435" name="Google Shape;435;p20"/>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sp>
        <p:nvSpPr>
          <p:cNvPr id="436" name="Google Shape;436;p20"/>
          <p:cNvSpPr txBox="1"/>
          <p:nvPr/>
        </p:nvSpPr>
        <p:spPr>
          <a:xfrm>
            <a:off x="2374900" y="2166938"/>
            <a:ext cx="14285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HEAPIFY()</a:t>
            </a:r>
            <a:endParaRPr/>
          </a:p>
        </p:txBody>
      </p:sp>
      <p:cxnSp>
        <p:nvCxnSpPr>
          <p:cNvPr id="437" name="Google Shape;437;p20"/>
          <p:cNvCxnSpPr/>
          <p:nvPr/>
        </p:nvCxnSpPr>
        <p:spPr>
          <a:xfrm>
            <a:off x="4662489" y="2089150"/>
            <a:ext cx="9525" cy="433388"/>
          </a:xfrm>
          <a:prstGeom prst="straightConnector1">
            <a:avLst/>
          </a:prstGeom>
          <a:noFill/>
          <a:ln w="9525" cap="flat" cmpd="sng">
            <a:solidFill>
              <a:schemeClr val="dk1"/>
            </a:solidFill>
            <a:prstDash val="solid"/>
            <a:round/>
            <a:headEnd type="none" w="med" len="med"/>
            <a:tailEnd type="triangle" w="med" len="med"/>
          </a:ln>
        </p:spPr>
      </p:cxnSp>
      <p:cxnSp>
        <p:nvCxnSpPr>
          <p:cNvPr id="438" name="Google Shape;438;p20"/>
          <p:cNvCxnSpPr/>
          <p:nvPr/>
        </p:nvCxnSpPr>
        <p:spPr>
          <a:xfrm rot="10800000" flipH="1">
            <a:off x="4662489" y="1885951"/>
            <a:ext cx="509587" cy="193675"/>
          </a:xfrm>
          <a:prstGeom prst="straightConnector1">
            <a:avLst/>
          </a:prstGeom>
          <a:noFill/>
          <a:ln w="9525" cap="flat" cmpd="sng">
            <a:solidFill>
              <a:schemeClr val="dk1"/>
            </a:solidFill>
            <a:prstDash val="solid"/>
            <a:round/>
            <a:headEnd type="none" w="med" len="med"/>
            <a:tailEnd type="triangle" w="med" len="med"/>
          </a:ln>
        </p:spPr>
      </p:cxnSp>
      <p:sp>
        <p:nvSpPr>
          <p:cNvPr id="439" name="Google Shape;439;p20"/>
          <p:cNvSpPr txBox="1"/>
          <p:nvPr/>
        </p:nvSpPr>
        <p:spPr>
          <a:xfrm>
            <a:off x="3916364" y="1771650"/>
            <a:ext cx="7328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swap</a:t>
            </a:r>
            <a:endParaRPr/>
          </a:p>
        </p:txBody>
      </p:sp>
      <p:sp>
        <p:nvSpPr>
          <p:cNvPr id="440" name="Google Shape;440;p20"/>
          <p:cNvSpPr/>
          <p:nvPr/>
        </p:nvSpPr>
        <p:spPr>
          <a:xfrm>
            <a:off x="4257369" y="334325"/>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441" name="Google Shape;441;p20"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442" name="Google Shape;442;p20"/>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443" name="Google Shape;443;p20"/>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21"/>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49" name="Google Shape;449;p21"/>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50" name="Google Shape;450;p21"/>
          <p:cNvSpPr txBox="1"/>
          <p:nvPr/>
        </p:nvSpPr>
        <p:spPr>
          <a:xfrm>
            <a:off x="5284788" y="1685926"/>
            <a:ext cx="438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451" name="Google Shape;451;p21"/>
          <p:cNvSpPr/>
          <p:nvPr/>
        </p:nvSpPr>
        <p:spPr>
          <a:xfrm>
            <a:off x="60198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52" name="Google Shape;452;p21"/>
          <p:cNvSpPr txBox="1"/>
          <p:nvPr/>
        </p:nvSpPr>
        <p:spPr>
          <a:xfrm>
            <a:off x="4559300" y="2606676"/>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453" name="Google Shape;453;p21"/>
          <p:cNvSpPr/>
          <p:nvPr/>
        </p:nvSpPr>
        <p:spPr>
          <a:xfrm>
            <a:off x="3733800" y="3581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54" name="Google Shape;454;p21"/>
          <p:cNvSpPr txBox="1"/>
          <p:nvPr/>
        </p:nvSpPr>
        <p:spPr>
          <a:xfrm>
            <a:off x="3810000" y="36576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455" name="Google Shape;455;p21"/>
          <p:cNvSpPr txBox="1"/>
          <p:nvPr/>
        </p:nvSpPr>
        <p:spPr>
          <a:xfrm>
            <a:off x="6167438" y="259873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456" name="Google Shape;456;p21"/>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cxnSp>
        <p:nvCxnSpPr>
          <p:cNvPr id="457" name="Google Shape;457;p21"/>
          <p:cNvCxnSpPr/>
          <p:nvPr/>
        </p:nvCxnSpPr>
        <p:spPr>
          <a:xfrm flipH="1">
            <a:off x="4191000" y="3048000"/>
            <a:ext cx="381000" cy="609600"/>
          </a:xfrm>
          <a:prstGeom prst="straightConnector1">
            <a:avLst/>
          </a:prstGeom>
          <a:noFill/>
          <a:ln w="9525" cap="flat" cmpd="sng">
            <a:solidFill>
              <a:schemeClr val="dk1"/>
            </a:solidFill>
            <a:prstDash val="solid"/>
            <a:round/>
            <a:headEnd type="none" w="med" len="med"/>
            <a:tailEnd type="none" w="med" len="med"/>
          </a:ln>
        </p:spPr>
      </p:cxnSp>
      <p:cxnSp>
        <p:nvCxnSpPr>
          <p:cNvPr id="458" name="Google Shape;458;p21"/>
          <p:cNvCxnSpPr/>
          <p:nvPr/>
        </p:nvCxnSpPr>
        <p:spPr>
          <a:xfrm>
            <a:off x="5715000" y="2057400"/>
            <a:ext cx="381000" cy="533400"/>
          </a:xfrm>
          <a:prstGeom prst="straightConnector1">
            <a:avLst/>
          </a:prstGeom>
          <a:noFill/>
          <a:ln w="9525" cap="flat" cmpd="sng">
            <a:solidFill>
              <a:schemeClr val="dk1"/>
            </a:solidFill>
            <a:prstDash val="solid"/>
            <a:round/>
            <a:headEnd type="none" w="med" len="med"/>
            <a:tailEnd type="none" w="med" len="med"/>
          </a:ln>
        </p:spPr>
      </p:cxnSp>
      <p:sp>
        <p:nvSpPr>
          <p:cNvPr id="459" name="Google Shape;459;p21"/>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460" name="Google Shape;460;p21"/>
          <p:cNvSpPr txBox="1"/>
          <p:nvPr/>
        </p:nvSpPr>
        <p:spPr>
          <a:xfrm>
            <a:off x="4624389" y="5486400"/>
            <a:ext cx="441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461" name="Google Shape;461;p21"/>
          <p:cNvSpPr txBox="1"/>
          <p:nvPr/>
        </p:nvSpPr>
        <p:spPr>
          <a:xfrm>
            <a:off x="7613651" y="5511800"/>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462" name="Google Shape;462;p21"/>
          <p:cNvSpPr txBox="1"/>
          <p:nvPr/>
        </p:nvSpPr>
        <p:spPr>
          <a:xfrm>
            <a:off x="5716589" y="548957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463" name="Google Shape;463;p21"/>
          <p:cNvSpPr txBox="1"/>
          <p:nvPr/>
        </p:nvSpPr>
        <p:spPr>
          <a:xfrm>
            <a:off x="5070476" y="5487989"/>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464" name="Google Shape;464;p21"/>
          <p:cNvSpPr txBox="1"/>
          <p:nvPr/>
        </p:nvSpPr>
        <p:spPr>
          <a:xfrm>
            <a:off x="5402264" y="5486400"/>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465" name="Google Shape;465;p21"/>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466" name="Google Shape;466;p21"/>
          <p:cNvSpPr txBox="1"/>
          <p:nvPr/>
        </p:nvSpPr>
        <p:spPr>
          <a:xfrm>
            <a:off x="7169151" y="4813300"/>
            <a:ext cx="95090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sp>
        <p:nvSpPr>
          <p:cNvPr id="467" name="Google Shape;467;p21"/>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468" name="Google Shape;468;p21"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469" name="Google Shape;469;p21"/>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470" name="Google Shape;470;p21"/>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2"/>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76" name="Google Shape;476;p22"/>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77" name="Google Shape;477;p22"/>
          <p:cNvSpPr txBox="1"/>
          <p:nvPr/>
        </p:nvSpPr>
        <p:spPr>
          <a:xfrm>
            <a:off x="8461375" y="1676401"/>
            <a:ext cx="438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478" name="Google Shape;478;p22"/>
          <p:cNvSpPr/>
          <p:nvPr/>
        </p:nvSpPr>
        <p:spPr>
          <a:xfrm>
            <a:off x="60198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79" name="Google Shape;479;p22"/>
          <p:cNvSpPr txBox="1"/>
          <p:nvPr/>
        </p:nvSpPr>
        <p:spPr>
          <a:xfrm>
            <a:off x="4559300" y="2606676"/>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480" name="Google Shape;480;p22"/>
          <p:cNvSpPr/>
          <p:nvPr/>
        </p:nvSpPr>
        <p:spPr>
          <a:xfrm>
            <a:off x="3733800" y="35814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481" name="Google Shape;481;p22"/>
          <p:cNvSpPr txBox="1"/>
          <p:nvPr/>
        </p:nvSpPr>
        <p:spPr>
          <a:xfrm>
            <a:off x="3810000" y="36576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482" name="Google Shape;482;p22"/>
          <p:cNvSpPr txBox="1"/>
          <p:nvPr/>
        </p:nvSpPr>
        <p:spPr>
          <a:xfrm>
            <a:off x="6167438" y="259873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483" name="Google Shape;483;p22"/>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22"/>
          <p:cNvCxnSpPr/>
          <p:nvPr/>
        </p:nvCxnSpPr>
        <p:spPr>
          <a:xfrm flipH="1">
            <a:off x="4191000" y="3048000"/>
            <a:ext cx="381000" cy="609600"/>
          </a:xfrm>
          <a:prstGeom prst="straightConnector1">
            <a:avLst/>
          </a:prstGeom>
          <a:noFill/>
          <a:ln w="9525" cap="flat" cmpd="sng">
            <a:solidFill>
              <a:schemeClr val="dk1"/>
            </a:solidFill>
            <a:prstDash val="solid"/>
            <a:round/>
            <a:headEnd type="none" w="med" len="med"/>
            <a:tailEnd type="none" w="med" len="med"/>
          </a:ln>
        </p:spPr>
      </p:cxnSp>
      <p:cxnSp>
        <p:nvCxnSpPr>
          <p:cNvPr id="485" name="Google Shape;485;p22"/>
          <p:cNvCxnSpPr/>
          <p:nvPr/>
        </p:nvCxnSpPr>
        <p:spPr>
          <a:xfrm>
            <a:off x="5715000" y="2057400"/>
            <a:ext cx="381000" cy="533400"/>
          </a:xfrm>
          <a:prstGeom prst="straightConnector1">
            <a:avLst/>
          </a:prstGeom>
          <a:noFill/>
          <a:ln w="9525" cap="flat" cmpd="sng">
            <a:solidFill>
              <a:schemeClr val="dk1"/>
            </a:solidFill>
            <a:prstDash val="solid"/>
            <a:round/>
            <a:headEnd type="none" w="med" len="med"/>
            <a:tailEnd type="none" w="med" len="med"/>
          </a:ln>
        </p:spPr>
      </p:cxnSp>
      <p:sp>
        <p:nvSpPr>
          <p:cNvPr id="486" name="Google Shape;486;p22"/>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487" name="Google Shape;487;p22"/>
          <p:cNvSpPr txBox="1"/>
          <p:nvPr/>
        </p:nvSpPr>
        <p:spPr>
          <a:xfrm>
            <a:off x="7165976" y="5514975"/>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488" name="Google Shape;488;p22"/>
          <p:cNvSpPr txBox="1"/>
          <p:nvPr/>
        </p:nvSpPr>
        <p:spPr>
          <a:xfrm>
            <a:off x="7613651" y="5511800"/>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489" name="Google Shape;489;p22"/>
          <p:cNvSpPr txBox="1"/>
          <p:nvPr/>
        </p:nvSpPr>
        <p:spPr>
          <a:xfrm>
            <a:off x="5716589" y="548957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490" name="Google Shape;490;p22"/>
          <p:cNvSpPr txBox="1"/>
          <p:nvPr/>
        </p:nvSpPr>
        <p:spPr>
          <a:xfrm>
            <a:off x="5070476" y="5487989"/>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491" name="Google Shape;491;p22"/>
          <p:cNvSpPr txBox="1"/>
          <p:nvPr/>
        </p:nvSpPr>
        <p:spPr>
          <a:xfrm>
            <a:off x="5402264" y="5486400"/>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492" name="Google Shape;492;p22"/>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493" name="Google Shape;493;p22"/>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cxnSp>
        <p:nvCxnSpPr>
          <p:cNvPr id="494" name="Google Shape;494;p22"/>
          <p:cNvCxnSpPr/>
          <p:nvPr/>
        </p:nvCxnSpPr>
        <p:spPr>
          <a:xfrm>
            <a:off x="5903914" y="1828801"/>
            <a:ext cx="2454275" cy="28575"/>
          </a:xfrm>
          <a:prstGeom prst="straightConnector1">
            <a:avLst/>
          </a:prstGeom>
          <a:noFill/>
          <a:ln w="9525" cap="flat" cmpd="sng">
            <a:solidFill>
              <a:schemeClr val="dk1"/>
            </a:solidFill>
            <a:prstDash val="dash"/>
            <a:round/>
            <a:headEnd type="none" w="med" len="med"/>
            <a:tailEnd type="triangle" w="med" len="med"/>
          </a:ln>
        </p:spPr>
      </p:cxnSp>
      <p:sp>
        <p:nvSpPr>
          <p:cNvPr id="495" name="Google Shape;495;p22"/>
          <p:cNvSpPr txBox="1"/>
          <p:nvPr/>
        </p:nvSpPr>
        <p:spPr>
          <a:xfrm>
            <a:off x="6427789" y="1425575"/>
            <a:ext cx="1952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Take out biggest</a:t>
            </a:r>
            <a:endParaRPr/>
          </a:p>
        </p:txBody>
      </p:sp>
      <p:cxnSp>
        <p:nvCxnSpPr>
          <p:cNvPr id="496" name="Google Shape;496;p22"/>
          <p:cNvCxnSpPr/>
          <p:nvPr/>
        </p:nvCxnSpPr>
        <p:spPr>
          <a:xfrm>
            <a:off x="5894389" y="5861051"/>
            <a:ext cx="9525" cy="125413"/>
          </a:xfrm>
          <a:prstGeom prst="straightConnector1">
            <a:avLst/>
          </a:prstGeom>
          <a:noFill/>
          <a:ln w="9525" cap="flat" cmpd="sng">
            <a:solidFill>
              <a:schemeClr val="dk1"/>
            </a:solidFill>
            <a:prstDash val="solid"/>
            <a:round/>
            <a:headEnd type="none" w="med" len="med"/>
            <a:tailEnd type="none" w="med" len="med"/>
          </a:ln>
        </p:spPr>
      </p:cxnSp>
      <p:cxnSp>
        <p:nvCxnSpPr>
          <p:cNvPr id="497" name="Google Shape;497;p22"/>
          <p:cNvCxnSpPr/>
          <p:nvPr/>
        </p:nvCxnSpPr>
        <p:spPr>
          <a:xfrm rot="10800000">
            <a:off x="4921251" y="5986463"/>
            <a:ext cx="982663" cy="0"/>
          </a:xfrm>
          <a:prstGeom prst="straightConnector1">
            <a:avLst/>
          </a:prstGeom>
          <a:noFill/>
          <a:ln w="9525" cap="flat" cmpd="sng">
            <a:solidFill>
              <a:schemeClr val="dk1"/>
            </a:solidFill>
            <a:prstDash val="solid"/>
            <a:round/>
            <a:headEnd type="none" w="med" len="med"/>
            <a:tailEnd type="none" w="med" len="med"/>
          </a:ln>
        </p:spPr>
      </p:cxnSp>
      <p:cxnSp>
        <p:nvCxnSpPr>
          <p:cNvPr id="498" name="Google Shape;498;p22"/>
          <p:cNvCxnSpPr/>
          <p:nvPr/>
        </p:nvCxnSpPr>
        <p:spPr>
          <a:xfrm rot="10800000">
            <a:off x="4930775" y="5861050"/>
            <a:ext cx="0" cy="134938"/>
          </a:xfrm>
          <a:prstGeom prst="straightConnector1">
            <a:avLst/>
          </a:prstGeom>
          <a:noFill/>
          <a:ln w="9525" cap="flat" cmpd="sng">
            <a:solidFill>
              <a:schemeClr val="dk1"/>
            </a:solidFill>
            <a:prstDash val="solid"/>
            <a:round/>
            <a:headEnd type="none" w="med" len="med"/>
            <a:tailEnd type="triangle" w="med" len="med"/>
          </a:ln>
        </p:spPr>
      </p:cxnSp>
      <p:cxnSp>
        <p:nvCxnSpPr>
          <p:cNvPr id="499" name="Google Shape;499;p22"/>
          <p:cNvCxnSpPr/>
          <p:nvPr/>
        </p:nvCxnSpPr>
        <p:spPr>
          <a:xfrm rot="10800000" flipH="1">
            <a:off x="4035425" y="1916114"/>
            <a:ext cx="20638" cy="1616075"/>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22"/>
          <p:cNvCxnSpPr/>
          <p:nvPr/>
        </p:nvCxnSpPr>
        <p:spPr>
          <a:xfrm rot="10800000" flipH="1">
            <a:off x="4056063" y="1866900"/>
            <a:ext cx="1116012" cy="39688"/>
          </a:xfrm>
          <a:prstGeom prst="straightConnector1">
            <a:avLst/>
          </a:prstGeom>
          <a:noFill/>
          <a:ln w="9525" cap="flat" cmpd="sng">
            <a:solidFill>
              <a:schemeClr val="dk1"/>
            </a:solidFill>
            <a:prstDash val="solid"/>
            <a:round/>
            <a:headEnd type="none" w="med" len="med"/>
            <a:tailEnd type="triangle" w="med" len="med"/>
          </a:ln>
        </p:spPr>
      </p:cxnSp>
      <p:sp>
        <p:nvSpPr>
          <p:cNvPr id="501" name="Google Shape;501;p22"/>
          <p:cNvSpPr txBox="1"/>
          <p:nvPr/>
        </p:nvSpPr>
        <p:spPr>
          <a:xfrm>
            <a:off x="2346325" y="2022475"/>
            <a:ext cx="178286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Move the last</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element to the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root</a:t>
            </a:r>
            <a:endParaRPr/>
          </a:p>
        </p:txBody>
      </p:sp>
      <p:sp>
        <p:nvSpPr>
          <p:cNvPr id="502" name="Google Shape;502;p22"/>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503" name="Google Shape;503;p22"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504" name="Google Shape;504;p22"/>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505" name="Google Shape;505;p22"/>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pic>
        <p:nvPicPr>
          <p:cNvPr id="114" name="Google Shape;114;p5"/>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15" name="Google Shape;115;p5"/>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16" name="Google Shape;116;p5"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17" name="Google Shape;117;p5"/>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18" name="Google Shape;118;p5"/>
          <p:cNvSpPr txBox="1"/>
          <p:nvPr/>
        </p:nvSpPr>
        <p:spPr>
          <a:xfrm>
            <a:off x="345232" y="1634087"/>
            <a:ext cx="282717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Consolas"/>
                <a:ea typeface="Consolas"/>
                <a:cs typeface="Consolas"/>
                <a:sym typeface="Consolas"/>
              </a:rPr>
              <a:t>WHERE IT WORKS</a:t>
            </a:r>
            <a:endParaRPr sz="2000" b="1">
              <a:solidFill>
                <a:srgbClr val="002060"/>
              </a:solidFill>
              <a:latin typeface="Consolas"/>
              <a:ea typeface="Consolas"/>
              <a:cs typeface="Consolas"/>
              <a:sym typeface="Consolas"/>
            </a:endParaRPr>
          </a:p>
        </p:txBody>
      </p:sp>
      <p:sp>
        <p:nvSpPr>
          <p:cNvPr id="119" name="Google Shape;119;p5"/>
          <p:cNvSpPr txBox="1"/>
          <p:nvPr/>
        </p:nvSpPr>
        <p:spPr>
          <a:xfrm>
            <a:off x="943865" y="2423949"/>
            <a:ext cx="10155514" cy="1675202"/>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Heap Sort can be used to sort an array of any data type for which a comparison operation is defined. It's commonly used in practice for sorting large datasets because of its time complexity and lack of extra space requirements.</a:t>
            </a:r>
            <a:endParaRPr/>
          </a:p>
        </p:txBody>
      </p:sp>
      <p:sp>
        <p:nvSpPr>
          <p:cNvPr id="120" name="Google Shape;120;p5"/>
          <p:cNvSpPr/>
          <p:nvPr/>
        </p:nvSpPr>
        <p:spPr>
          <a:xfrm>
            <a:off x="3906845" y="143269"/>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23"/>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11" name="Google Shape;511;p23"/>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12" name="Google Shape;512;p23"/>
          <p:cNvSpPr/>
          <p:nvPr/>
        </p:nvSpPr>
        <p:spPr>
          <a:xfrm>
            <a:off x="60198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13" name="Google Shape;513;p23"/>
          <p:cNvSpPr txBox="1"/>
          <p:nvPr/>
        </p:nvSpPr>
        <p:spPr>
          <a:xfrm>
            <a:off x="4559300" y="2606676"/>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514" name="Google Shape;514;p23"/>
          <p:cNvSpPr txBox="1"/>
          <p:nvPr/>
        </p:nvSpPr>
        <p:spPr>
          <a:xfrm>
            <a:off x="5321300" y="168433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515" name="Google Shape;515;p23"/>
          <p:cNvSpPr txBox="1"/>
          <p:nvPr/>
        </p:nvSpPr>
        <p:spPr>
          <a:xfrm>
            <a:off x="6167438" y="259873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516" name="Google Shape;516;p23"/>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cxnSp>
        <p:nvCxnSpPr>
          <p:cNvPr id="517" name="Google Shape;517;p23"/>
          <p:cNvCxnSpPr/>
          <p:nvPr/>
        </p:nvCxnSpPr>
        <p:spPr>
          <a:xfrm>
            <a:off x="5715000" y="2057400"/>
            <a:ext cx="381000" cy="533400"/>
          </a:xfrm>
          <a:prstGeom prst="straightConnector1">
            <a:avLst/>
          </a:prstGeom>
          <a:noFill/>
          <a:ln w="9525" cap="flat" cmpd="sng">
            <a:solidFill>
              <a:schemeClr val="dk1"/>
            </a:solidFill>
            <a:prstDash val="solid"/>
            <a:round/>
            <a:headEnd type="none" w="med" len="med"/>
            <a:tailEnd type="none" w="med" len="med"/>
          </a:ln>
        </p:spPr>
      </p:cxnSp>
      <p:sp>
        <p:nvSpPr>
          <p:cNvPr id="518" name="Google Shape;518;p23"/>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519" name="Google Shape;519;p23"/>
          <p:cNvSpPr txBox="1"/>
          <p:nvPr/>
        </p:nvSpPr>
        <p:spPr>
          <a:xfrm>
            <a:off x="7165976" y="5514975"/>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520" name="Google Shape;520;p23"/>
          <p:cNvSpPr txBox="1"/>
          <p:nvPr/>
        </p:nvSpPr>
        <p:spPr>
          <a:xfrm>
            <a:off x="7613651" y="5511800"/>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521" name="Google Shape;521;p23"/>
          <p:cNvSpPr txBox="1"/>
          <p:nvPr/>
        </p:nvSpPr>
        <p:spPr>
          <a:xfrm>
            <a:off x="4735514" y="5480050"/>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522" name="Google Shape;522;p23"/>
          <p:cNvSpPr txBox="1"/>
          <p:nvPr/>
        </p:nvSpPr>
        <p:spPr>
          <a:xfrm>
            <a:off x="5070476" y="5487989"/>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523" name="Google Shape;523;p23"/>
          <p:cNvSpPr txBox="1"/>
          <p:nvPr/>
        </p:nvSpPr>
        <p:spPr>
          <a:xfrm>
            <a:off x="5402264" y="5486400"/>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524" name="Google Shape;524;p23"/>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525" name="Google Shape;525;p23"/>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cxnSp>
        <p:nvCxnSpPr>
          <p:cNvPr id="526" name="Google Shape;526;p23"/>
          <p:cNvCxnSpPr/>
          <p:nvPr/>
        </p:nvCxnSpPr>
        <p:spPr>
          <a:xfrm>
            <a:off x="6403976" y="2117725"/>
            <a:ext cx="66675" cy="414338"/>
          </a:xfrm>
          <a:prstGeom prst="straightConnector1">
            <a:avLst/>
          </a:prstGeom>
          <a:noFill/>
          <a:ln w="9525" cap="flat" cmpd="sng">
            <a:solidFill>
              <a:schemeClr val="dk1"/>
            </a:solidFill>
            <a:prstDash val="solid"/>
            <a:round/>
            <a:headEnd type="none" w="med" len="med"/>
            <a:tailEnd type="triangle" w="med" len="med"/>
          </a:ln>
        </p:spPr>
      </p:cxnSp>
      <p:cxnSp>
        <p:nvCxnSpPr>
          <p:cNvPr id="527" name="Google Shape;527;p23"/>
          <p:cNvCxnSpPr/>
          <p:nvPr/>
        </p:nvCxnSpPr>
        <p:spPr>
          <a:xfrm rot="10800000">
            <a:off x="5778500" y="1935164"/>
            <a:ext cx="615950" cy="173037"/>
          </a:xfrm>
          <a:prstGeom prst="straightConnector1">
            <a:avLst/>
          </a:prstGeom>
          <a:noFill/>
          <a:ln w="9525" cap="flat" cmpd="sng">
            <a:solidFill>
              <a:schemeClr val="dk1"/>
            </a:solidFill>
            <a:prstDash val="solid"/>
            <a:round/>
            <a:headEnd type="none" w="med" len="med"/>
            <a:tailEnd type="triangle" w="med" len="med"/>
          </a:ln>
        </p:spPr>
      </p:cxnSp>
      <p:sp>
        <p:nvSpPr>
          <p:cNvPr id="528" name="Google Shape;528;p23"/>
          <p:cNvSpPr txBox="1"/>
          <p:nvPr/>
        </p:nvSpPr>
        <p:spPr>
          <a:xfrm>
            <a:off x="6456364" y="1809750"/>
            <a:ext cx="7328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swap</a:t>
            </a:r>
            <a:endParaRPr/>
          </a:p>
        </p:txBody>
      </p:sp>
      <p:sp>
        <p:nvSpPr>
          <p:cNvPr id="529" name="Google Shape;529;p23"/>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530" name="Google Shape;530;p23"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531" name="Google Shape;531;p23"/>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532" name="Google Shape;532;p23"/>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4"/>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38" name="Google Shape;538;p24"/>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39" name="Google Shape;539;p24"/>
          <p:cNvSpPr/>
          <p:nvPr/>
        </p:nvSpPr>
        <p:spPr>
          <a:xfrm>
            <a:off x="60198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40" name="Google Shape;540;p24"/>
          <p:cNvSpPr txBox="1"/>
          <p:nvPr/>
        </p:nvSpPr>
        <p:spPr>
          <a:xfrm>
            <a:off x="4559300" y="2606676"/>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541" name="Google Shape;541;p24"/>
          <p:cNvSpPr txBox="1"/>
          <p:nvPr/>
        </p:nvSpPr>
        <p:spPr>
          <a:xfrm>
            <a:off x="6157913" y="2608263"/>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542" name="Google Shape;542;p24"/>
          <p:cNvSpPr txBox="1"/>
          <p:nvPr/>
        </p:nvSpPr>
        <p:spPr>
          <a:xfrm>
            <a:off x="5349875" y="1674813"/>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543" name="Google Shape;543;p24"/>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cxnSp>
        <p:nvCxnSpPr>
          <p:cNvPr id="544" name="Google Shape;544;p24"/>
          <p:cNvCxnSpPr/>
          <p:nvPr/>
        </p:nvCxnSpPr>
        <p:spPr>
          <a:xfrm>
            <a:off x="5715000" y="2057400"/>
            <a:ext cx="381000" cy="533400"/>
          </a:xfrm>
          <a:prstGeom prst="straightConnector1">
            <a:avLst/>
          </a:prstGeom>
          <a:noFill/>
          <a:ln w="9525" cap="flat" cmpd="sng">
            <a:solidFill>
              <a:schemeClr val="dk1"/>
            </a:solidFill>
            <a:prstDash val="solid"/>
            <a:round/>
            <a:headEnd type="none" w="med" len="med"/>
            <a:tailEnd type="none" w="med" len="med"/>
          </a:ln>
        </p:spPr>
      </p:cxnSp>
      <p:sp>
        <p:nvSpPr>
          <p:cNvPr id="545" name="Google Shape;545;p24"/>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546" name="Google Shape;546;p24"/>
          <p:cNvSpPr txBox="1"/>
          <p:nvPr/>
        </p:nvSpPr>
        <p:spPr>
          <a:xfrm>
            <a:off x="7165976" y="5514975"/>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547" name="Google Shape;547;p24"/>
          <p:cNvSpPr txBox="1"/>
          <p:nvPr/>
        </p:nvSpPr>
        <p:spPr>
          <a:xfrm>
            <a:off x="7613651" y="5511800"/>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548" name="Google Shape;548;p24"/>
          <p:cNvSpPr txBox="1"/>
          <p:nvPr/>
        </p:nvSpPr>
        <p:spPr>
          <a:xfrm>
            <a:off x="5380039" y="548957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549" name="Google Shape;549;p24"/>
          <p:cNvSpPr txBox="1"/>
          <p:nvPr/>
        </p:nvSpPr>
        <p:spPr>
          <a:xfrm>
            <a:off x="5070476" y="5487989"/>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550" name="Google Shape;550;p24"/>
          <p:cNvSpPr txBox="1"/>
          <p:nvPr/>
        </p:nvSpPr>
        <p:spPr>
          <a:xfrm>
            <a:off x="4746626" y="549592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551" name="Google Shape;551;p24"/>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552" name="Google Shape;552;p24"/>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sp>
        <p:nvSpPr>
          <p:cNvPr id="553" name="Google Shape;553;p24"/>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554" name="Google Shape;554;p24"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555" name="Google Shape;555;p24"/>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556" name="Google Shape;556;p24"/>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25"/>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62" name="Google Shape;562;p25"/>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63" name="Google Shape;563;p25"/>
          <p:cNvSpPr/>
          <p:nvPr/>
        </p:nvSpPr>
        <p:spPr>
          <a:xfrm>
            <a:off x="60198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64" name="Google Shape;564;p25"/>
          <p:cNvSpPr txBox="1"/>
          <p:nvPr/>
        </p:nvSpPr>
        <p:spPr>
          <a:xfrm>
            <a:off x="4559300" y="2606676"/>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565" name="Google Shape;565;p25"/>
          <p:cNvSpPr txBox="1"/>
          <p:nvPr/>
        </p:nvSpPr>
        <p:spPr>
          <a:xfrm>
            <a:off x="6157913" y="2608263"/>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566" name="Google Shape;566;p25"/>
          <p:cNvSpPr txBox="1"/>
          <p:nvPr/>
        </p:nvSpPr>
        <p:spPr>
          <a:xfrm>
            <a:off x="8486775" y="1655763"/>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cxnSp>
        <p:nvCxnSpPr>
          <p:cNvPr id="567" name="Google Shape;567;p25"/>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cxnSp>
        <p:nvCxnSpPr>
          <p:cNvPr id="568" name="Google Shape;568;p25"/>
          <p:cNvCxnSpPr/>
          <p:nvPr/>
        </p:nvCxnSpPr>
        <p:spPr>
          <a:xfrm>
            <a:off x="5715000" y="2057400"/>
            <a:ext cx="381000" cy="533400"/>
          </a:xfrm>
          <a:prstGeom prst="straightConnector1">
            <a:avLst/>
          </a:prstGeom>
          <a:noFill/>
          <a:ln w="9525" cap="flat" cmpd="sng">
            <a:solidFill>
              <a:schemeClr val="dk1"/>
            </a:solidFill>
            <a:prstDash val="solid"/>
            <a:round/>
            <a:headEnd type="none" w="med" len="med"/>
            <a:tailEnd type="none" w="med" len="med"/>
          </a:ln>
        </p:spPr>
      </p:cxnSp>
      <p:sp>
        <p:nvSpPr>
          <p:cNvPr id="569" name="Google Shape;569;p25"/>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570" name="Google Shape;570;p25"/>
          <p:cNvSpPr txBox="1"/>
          <p:nvPr/>
        </p:nvSpPr>
        <p:spPr>
          <a:xfrm>
            <a:off x="7165976" y="5514975"/>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571" name="Google Shape;571;p25"/>
          <p:cNvSpPr txBox="1"/>
          <p:nvPr/>
        </p:nvSpPr>
        <p:spPr>
          <a:xfrm>
            <a:off x="7613651" y="5511800"/>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572" name="Google Shape;572;p25"/>
          <p:cNvSpPr txBox="1"/>
          <p:nvPr/>
        </p:nvSpPr>
        <p:spPr>
          <a:xfrm>
            <a:off x="4754564" y="5489575"/>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573" name="Google Shape;573;p25"/>
          <p:cNvSpPr txBox="1"/>
          <p:nvPr/>
        </p:nvSpPr>
        <p:spPr>
          <a:xfrm>
            <a:off x="5070476" y="5487989"/>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574" name="Google Shape;574;p25"/>
          <p:cNvSpPr txBox="1"/>
          <p:nvPr/>
        </p:nvSpPr>
        <p:spPr>
          <a:xfrm>
            <a:off x="6854826" y="5514975"/>
            <a:ext cx="314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575" name="Google Shape;575;p25"/>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576" name="Google Shape;576;p25"/>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cxnSp>
        <p:nvCxnSpPr>
          <p:cNvPr id="577" name="Google Shape;577;p25"/>
          <p:cNvCxnSpPr/>
          <p:nvPr/>
        </p:nvCxnSpPr>
        <p:spPr>
          <a:xfrm>
            <a:off x="5903914" y="1828801"/>
            <a:ext cx="2454275" cy="28575"/>
          </a:xfrm>
          <a:prstGeom prst="straightConnector1">
            <a:avLst/>
          </a:prstGeom>
          <a:noFill/>
          <a:ln w="9525" cap="flat" cmpd="sng">
            <a:solidFill>
              <a:schemeClr val="dk1"/>
            </a:solidFill>
            <a:prstDash val="dash"/>
            <a:round/>
            <a:headEnd type="none" w="med" len="med"/>
            <a:tailEnd type="triangle" w="med" len="med"/>
          </a:ln>
        </p:spPr>
      </p:cxnSp>
      <p:cxnSp>
        <p:nvCxnSpPr>
          <p:cNvPr id="578" name="Google Shape;578;p25"/>
          <p:cNvCxnSpPr/>
          <p:nvPr/>
        </p:nvCxnSpPr>
        <p:spPr>
          <a:xfrm rot="10800000">
            <a:off x="6356351" y="2070100"/>
            <a:ext cx="28575" cy="431800"/>
          </a:xfrm>
          <a:prstGeom prst="straightConnector1">
            <a:avLst/>
          </a:prstGeom>
          <a:noFill/>
          <a:ln w="9525" cap="flat" cmpd="sng">
            <a:solidFill>
              <a:schemeClr val="dk1"/>
            </a:solidFill>
            <a:prstDash val="solid"/>
            <a:round/>
            <a:headEnd type="none" w="med" len="med"/>
            <a:tailEnd type="none" w="med" len="med"/>
          </a:ln>
        </p:spPr>
      </p:cxnSp>
      <p:cxnSp>
        <p:nvCxnSpPr>
          <p:cNvPr id="579" name="Google Shape;579;p25"/>
          <p:cNvCxnSpPr/>
          <p:nvPr/>
        </p:nvCxnSpPr>
        <p:spPr>
          <a:xfrm rot="10800000">
            <a:off x="5788025" y="1925638"/>
            <a:ext cx="577850" cy="144462"/>
          </a:xfrm>
          <a:prstGeom prst="straightConnector1">
            <a:avLst/>
          </a:prstGeom>
          <a:noFill/>
          <a:ln w="9525" cap="flat" cmpd="sng">
            <a:solidFill>
              <a:schemeClr val="dk1"/>
            </a:solidFill>
            <a:prstDash val="solid"/>
            <a:round/>
            <a:headEnd type="none" w="med" len="med"/>
            <a:tailEnd type="triangle" w="med" len="med"/>
          </a:ln>
        </p:spPr>
      </p:cxnSp>
      <p:sp>
        <p:nvSpPr>
          <p:cNvPr id="580" name="Google Shape;580;p25"/>
          <p:cNvSpPr txBox="1"/>
          <p:nvPr/>
        </p:nvSpPr>
        <p:spPr>
          <a:xfrm>
            <a:off x="6697663" y="2003425"/>
            <a:ext cx="178286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Move the last</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element to the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root</a:t>
            </a:r>
            <a:endParaRPr/>
          </a:p>
        </p:txBody>
      </p:sp>
      <p:sp>
        <p:nvSpPr>
          <p:cNvPr id="581" name="Google Shape;581;p25"/>
          <p:cNvSpPr txBox="1"/>
          <p:nvPr/>
        </p:nvSpPr>
        <p:spPr>
          <a:xfrm>
            <a:off x="6427789" y="1425575"/>
            <a:ext cx="1952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Take out biggest</a:t>
            </a:r>
            <a:endParaRPr/>
          </a:p>
        </p:txBody>
      </p:sp>
      <p:sp>
        <p:nvSpPr>
          <p:cNvPr id="582" name="Google Shape;582;p25"/>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583" name="Google Shape;583;p25"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584" name="Google Shape;584;p25"/>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585" name="Google Shape;585;p25"/>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26"/>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91" name="Google Shape;591;p26"/>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592" name="Google Shape;592;p26"/>
          <p:cNvSpPr txBox="1"/>
          <p:nvPr/>
        </p:nvSpPr>
        <p:spPr>
          <a:xfrm>
            <a:off x="4559300" y="2606676"/>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593" name="Google Shape;593;p26"/>
          <p:cNvSpPr txBox="1"/>
          <p:nvPr/>
        </p:nvSpPr>
        <p:spPr>
          <a:xfrm>
            <a:off x="5340350" y="1665288"/>
            <a:ext cx="3111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cxnSp>
        <p:nvCxnSpPr>
          <p:cNvPr id="594" name="Google Shape;594;p26"/>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sp>
        <p:nvSpPr>
          <p:cNvPr id="595" name="Google Shape;595;p26"/>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596" name="Google Shape;596;p26"/>
          <p:cNvSpPr txBox="1"/>
          <p:nvPr/>
        </p:nvSpPr>
        <p:spPr>
          <a:xfrm>
            <a:off x="7165976" y="5514975"/>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597" name="Google Shape;597;p26"/>
          <p:cNvSpPr txBox="1"/>
          <p:nvPr/>
        </p:nvSpPr>
        <p:spPr>
          <a:xfrm>
            <a:off x="7613651" y="5511800"/>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598" name="Google Shape;598;p26"/>
          <p:cNvSpPr txBox="1"/>
          <p:nvPr/>
        </p:nvSpPr>
        <p:spPr>
          <a:xfrm>
            <a:off x="5138739" y="5499100"/>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599" name="Google Shape;599;p26"/>
          <p:cNvSpPr txBox="1"/>
          <p:nvPr/>
        </p:nvSpPr>
        <p:spPr>
          <a:xfrm>
            <a:off x="4829176" y="5497514"/>
            <a:ext cx="314325" cy="369887"/>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600" name="Google Shape;600;p26"/>
          <p:cNvSpPr txBox="1"/>
          <p:nvPr/>
        </p:nvSpPr>
        <p:spPr>
          <a:xfrm>
            <a:off x="6854826" y="5514975"/>
            <a:ext cx="314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601" name="Google Shape;601;p26"/>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602" name="Google Shape;602;p26"/>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sp>
        <p:nvSpPr>
          <p:cNvPr id="603" name="Google Shape;603;p26"/>
          <p:cNvSpPr txBox="1"/>
          <p:nvPr/>
        </p:nvSpPr>
        <p:spPr>
          <a:xfrm>
            <a:off x="2374900" y="2166938"/>
            <a:ext cx="14285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HEAPIFY()</a:t>
            </a:r>
            <a:endParaRPr/>
          </a:p>
        </p:txBody>
      </p:sp>
      <p:cxnSp>
        <p:nvCxnSpPr>
          <p:cNvPr id="604" name="Google Shape;604;p26"/>
          <p:cNvCxnSpPr/>
          <p:nvPr/>
        </p:nvCxnSpPr>
        <p:spPr>
          <a:xfrm flipH="1">
            <a:off x="4681538" y="2020888"/>
            <a:ext cx="19050" cy="501650"/>
          </a:xfrm>
          <a:prstGeom prst="straightConnector1">
            <a:avLst/>
          </a:prstGeom>
          <a:noFill/>
          <a:ln w="9525" cap="flat" cmpd="sng">
            <a:solidFill>
              <a:schemeClr val="dk1"/>
            </a:solidFill>
            <a:prstDash val="solid"/>
            <a:round/>
            <a:headEnd type="none" w="med" len="med"/>
            <a:tailEnd type="triangle" w="med" len="med"/>
          </a:ln>
        </p:spPr>
      </p:cxnSp>
      <p:cxnSp>
        <p:nvCxnSpPr>
          <p:cNvPr id="605" name="Google Shape;605;p26"/>
          <p:cNvCxnSpPr/>
          <p:nvPr/>
        </p:nvCxnSpPr>
        <p:spPr>
          <a:xfrm rot="10800000" flipH="1">
            <a:off x="4700588" y="1885950"/>
            <a:ext cx="481012" cy="153988"/>
          </a:xfrm>
          <a:prstGeom prst="straightConnector1">
            <a:avLst/>
          </a:prstGeom>
          <a:noFill/>
          <a:ln w="9525" cap="flat" cmpd="sng">
            <a:solidFill>
              <a:schemeClr val="dk1"/>
            </a:solidFill>
            <a:prstDash val="solid"/>
            <a:round/>
            <a:headEnd type="none" w="med" len="med"/>
            <a:tailEnd type="triangle" w="med" len="med"/>
          </a:ln>
        </p:spPr>
      </p:cxnSp>
      <p:sp>
        <p:nvSpPr>
          <p:cNvPr id="606" name="Google Shape;606;p26"/>
          <p:cNvSpPr txBox="1"/>
          <p:nvPr/>
        </p:nvSpPr>
        <p:spPr>
          <a:xfrm>
            <a:off x="3876676" y="1770063"/>
            <a:ext cx="7328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swap</a:t>
            </a:r>
            <a:endParaRPr/>
          </a:p>
        </p:txBody>
      </p:sp>
      <p:sp>
        <p:nvSpPr>
          <p:cNvPr id="607" name="Google Shape;607;p26"/>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608" name="Google Shape;608;p26"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609" name="Google Shape;609;p26"/>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610" name="Google Shape;610;p26"/>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27"/>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616" name="Google Shape;616;p27"/>
          <p:cNvSpPr/>
          <p:nvPr/>
        </p:nvSpPr>
        <p:spPr>
          <a:xfrm>
            <a:off x="4419600" y="25146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617" name="Google Shape;617;p27"/>
          <p:cNvSpPr txBox="1"/>
          <p:nvPr/>
        </p:nvSpPr>
        <p:spPr>
          <a:xfrm>
            <a:off x="8408988" y="1654176"/>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618" name="Google Shape;618;p27"/>
          <p:cNvSpPr txBox="1"/>
          <p:nvPr/>
        </p:nvSpPr>
        <p:spPr>
          <a:xfrm>
            <a:off x="4559300" y="2628901"/>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cxnSp>
        <p:nvCxnSpPr>
          <p:cNvPr id="619" name="Google Shape;619;p27"/>
          <p:cNvCxnSpPr/>
          <p:nvPr/>
        </p:nvCxnSpPr>
        <p:spPr>
          <a:xfrm flipH="1">
            <a:off x="4876800" y="2057400"/>
            <a:ext cx="457200" cy="533400"/>
          </a:xfrm>
          <a:prstGeom prst="straightConnector1">
            <a:avLst/>
          </a:prstGeom>
          <a:noFill/>
          <a:ln w="9525" cap="flat" cmpd="sng">
            <a:solidFill>
              <a:schemeClr val="dk1"/>
            </a:solidFill>
            <a:prstDash val="solid"/>
            <a:round/>
            <a:headEnd type="none" w="med" len="med"/>
            <a:tailEnd type="none" w="med" len="med"/>
          </a:ln>
        </p:spPr>
      </p:cxnSp>
      <p:sp>
        <p:nvSpPr>
          <p:cNvPr id="620" name="Google Shape;620;p27"/>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621" name="Google Shape;621;p27"/>
          <p:cNvSpPr txBox="1"/>
          <p:nvPr/>
        </p:nvSpPr>
        <p:spPr>
          <a:xfrm>
            <a:off x="7165976" y="5514975"/>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622" name="Google Shape;622;p27"/>
          <p:cNvSpPr txBox="1"/>
          <p:nvPr/>
        </p:nvSpPr>
        <p:spPr>
          <a:xfrm>
            <a:off x="7613651" y="5511800"/>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623" name="Google Shape;623;p27"/>
          <p:cNvSpPr txBox="1"/>
          <p:nvPr/>
        </p:nvSpPr>
        <p:spPr>
          <a:xfrm>
            <a:off x="5138739" y="5499100"/>
            <a:ext cx="314325" cy="36988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624" name="Google Shape;624;p27"/>
          <p:cNvSpPr txBox="1"/>
          <p:nvPr/>
        </p:nvSpPr>
        <p:spPr>
          <a:xfrm>
            <a:off x="6524626" y="5507039"/>
            <a:ext cx="314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625" name="Google Shape;625;p27"/>
          <p:cNvSpPr txBox="1"/>
          <p:nvPr/>
        </p:nvSpPr>
        <p:spPr>
          <a:xfrm>
            <a:off x="6854826" y="5514975"/>
            <a:ext cx="314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626" name="Google Shape;626;p27"/>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627" name="Google Shape;627;p27"/>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cxnSp>
        <p:nvCxnSpPr>
          <p:cNvPr id="628" name="Google Shape;628;p27"/>
          <p:cNvCxnSpPr/>
          <p:nvPr/>
        </p:nvCxnSpPr>
        <p:spPr>
          <a:xfrm>
            <a:off x="5903914" y="1828801"/>
            <a:ext cx="2454275" cy="28575"/>
          </a:xfrm>
          <a:prstGeom prst="straightConnector1">
            <a:avLst/>
          </a:prstGeom>
          <a:noFill/>
          <a:ln w="9525" cap="flat" cmpd="sng">
            <a:solidFill>
              <a:schemeClr val="dk1"/>
            </a:solidFill>
            <a:prstDash val="dash"/>
            <a:round/>
            <a:headEnd type="none" w="med" len="med"/>
            <a:tailEnd type="triangle" w="med" len="med"/>
          </a:ln>
        </p:spPr>
      </p:cxnSp>
      <p:cxnSp>
        <p:nvCxnSpPr>
          <p:cNvPr id="629" name="Google Shape;629;p27"/>
          <p:cNvCxnSpPr/>
          <p:nvPr/>
        </p:nvCxnSpPr>
        <p:spPr>
          <a:xfrm rot="10800000" flipH="1">
            <a:off x="4681539" y="2108201"/>
            <a:ext cx="28575" cy="365125"/>
          </a:xfrm>
          <a:prstGeom prst="straightConnector1">
            <a:avLst/>
          </a:prstGeom>
          <a:noFill/>
          <a:ln w="9525" cap="flat" cmpd="sng">
            <a:solidFill>
              <a:schemeClr val="dk1"/>
            </a:solidFill>
            <a:prstDash val="solid"/>
            <a:round/>
            <a:headEnd type="none" w="med" len="med"/>
            <a:tailEnd type="none" w="med" len="med"/>
          </a:ln>
        </p:spPr>
      </p:cxnSp>
      <p:cxnSp>
        <p:nvCxnSpPr>
          <p:cNvPr id="630" name="Google Shape;630;p27"/>
          <p:cNvCxnSpPr/>
          <p:nvPr/>
        </p:nvCxnSpPr>
        <p:spPr>
          <a:xfrm rot="10800000" flipH="1">
            <a:off x="4710114" y="1944689"/>
            <a:ext cx="471487" cy="153987"/>
          </a:xfrm>
          <a:prstGeom prst="straightConnector1">
            <a:avLst/>
          </a:prstGeom>
          <a:noFill/>
          <a:ln w="9525" cap="flat" cmpd="sng">
            <a:solidFill>
              <a:schemeClr val="dk1"/>
            </a:solidFill>
            <a:prstDash val="solid"/>
            <a:round/>
            <a:headEnd type="none" w="med" len="med"/>
            <a:tailEnd type="triangle" w="med" len="med"/>
          </a:ln>
        </p:spPr>
      </p:cxnSp>
      <p:sp>
        <p:nvSpPr>
          <p:cNvPr id="631" name="Google Shape;631;p27"/>
          <p:cNvSpPr txBox="1"/>
          <p:nvPr/>
        </p:nvSpPr>
        <p:spPr>
          <a:xfrm>
            <a:off x="2770188" y="1676400"/>
            <a:ext cx="178286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Move the last</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element to the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root</a:t>
            </a:r>
            <a:endParaRPr/>
          </a:p>
        </p:txBody>
      </p:sp>
      <p:sp>
        <p:nvSpPr>
          <p:cNvPr id="632" name="Google Shape;632;p27"/>
          <p:cNvSpPr txBox="1"/>
          <p:nvPr/>
        </p:nvSpPr>
        <p:spPr>
          <a:xfrm>
            <a:off x="6427789" y="1425575"/>
            <a:ext cx="1952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Take out biggest</a:t>
            </a:r>
            <a:endParaRPr/>
          </a:p>
        </p:txBody>
      </p:sp>
      <p:sp>
        <p:nvSpPr>
          <p:cNvPr id="633" name="Google Shape;633;p27"/>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634" name="Google Shape;634;p27"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635" name="Google Shape;635;p27"/>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636" name="Google Shape;636;p27"/>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8"/>
          <p:cNvSpPr/>
          <p:nvPr/>
        </p:nvSpPr>
        <p:spPr>
          <a:xfrm>
            <a:off x="5181600" y="1600200"/>
            <a:ext cx="609600" cy="5334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642" name="Google Shape;642;p28"/>
          <p:cNvSpPr txBox="1"/>
          <p:nvPr/>
        </p:nvSpPr>
        <p:spPr>
          <a:xfrm>
            <a:off x="5340350" y="1685926"/>
            <a:ext cx="311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643" name="Google Shape;643;p28"/>
          <p:cNvSpPr txBox="1"/>
          <p:nvPr/>
        </p:nvSpPr>
        <p:spPr>
          <a:xfrm>
            <a:off x="8061326" y="5513389"/>
            <a:ext cx="441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19</a:t>
            </a:r>
            <a:endParaRPr/>
          </a:p>
        </p:txBody>
      </p:sp>
      <p:sp>
        <p:nvSpPr>
          <p:cNvPr id="644" name="Google Shape;644;p28"/>
          <p:cNvSpPr txBox="1"/>
          <p:nvPr/>
        </p:nvSpPr>
        <p:spPr>
          <a:xfrm>
            <a:off x="7165976" y="5514975"/>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12</a:t>
            </a:r>
            <a:endParaRPr/>
          </a:p>
        </p:txBody>
      </p:sp>
      <p:sp>
        <p:nvSpPr>
          <p:cNvPr id="645" name="Google Shape;645;p28"/>
          <p:cNvSpPr txBox="1"/>
          <p:nvPr/>
        </p:nvSpPr>
        <p:spPr>
          <a:xfrm>
            <a:off x="7613651" y="5511800"/>
            <a:ext cx="441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16</a:t>
            </a:r>
            <a:endParaRPr/>
          </a:p>
        </p:txBody>
      </p:sp>
      <p:sp>
        <p:nvSpPr>
          <p:cNvPr id="646" name="Google Shape;646;p28"/>
          <p:cNvSpPr txBox="1"/>
          <p:nvPr/>
        </p:nvSpPr>
        <p:spPr>
          <a:xfrm>
            <a:off x="6216651" y="5508625"/>
            <a:ext cx="314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1</a:t>
            </a:r>
            <a:endParaRPr/>
          </a:p>
        </p:txBody>
      </p:sp>
      <p:sp>
        <p:nvSpPr>
          <p:cNvPr id="647" name="Google Shape;647;p28"/>
          <p:cNvSpPr txBox="1"/>
          <p:nvPr/>
        </p:nvSpPr>
        <p:spPr>
          <a:xfrm>
            <a:off x="6524626" y="5507039"/>
            <a:ext cx="314325" cy="369887"/>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4</a:t>
            </a:r>
            <a:endParaRPr/>
          </a:p>
        </p:txBody>
      </p:sp>
      <p:sp>
        <p:nvSpPr>
          <p:cNvPr id="648" name="Google Shape;648;p28"/>
          <p:cNvSpPr txBox="1"/>
          <p:nvPr/>
        </p:nvSpPr>
        <p:spPr>
          <a:xfrm>
            <a:off x="6854826" y="5514975"/>
            <a:ext cx="314325" cy="369888"/>
          </a:xfrm>
          <a:prstGeom prst="rect">
            <a:avLst/>
          </a:prstGeom>
          <a:solidFill>
            <a:srgbClr val="B8B8B8"/>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7</a:t>
            </a:r>
            <a:endParaRPr/>
          </a:p>
        </p:txBody>
      </p:sp>
      <p:sp>
        <p:nvSpPr>
          <p:cNvPr id="649" name="Google Shape;649;p28"/>
          <p:cNvSpPr txBox="1"/>
          <p:nvPr/>
        </p:nvSpPr>
        <p:spPr>
          <a:xfrm>
            <a:off x="4772026" y="4976813"/>
            <a:ext cx="10390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Array A</a:t>
            </a:r>
            <a:endParaRPr/>
          </a:p>
        </p:txBody>
      </p:sp>
      <p:sp>
        <p:nvSpPr>
          <p:cNvPr id="650" name="Google Shape;650;p28"/>
          <p:cNvSpPr txBox="1"/>
          <p:nvPr/>
        </p:nvSpPr>
        <p:spPr>
          <a:xfrm>
            <a:off x="7169151" y="4813300"/>
            <a:ext cx="950901" cy="369332"/>
          </a:xfrm>
          <a:prstGeom prst="rect">
            <a:avLst/>
          </a:prstGeom>
          <a:solidFill>
            <a:srgbClr val="B8B8B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Sorted:</a:t>
            </a:r>
            <a:endParaRPr/>
          </a:p>
        </p:txBody>
      </p:sp>
      <p:cxnSp>
        <p:nvCxnSpPr>
          <p:cNvPr id="651" name="Google Shape;651;p28"/>
          <p:cNvCxnSpPr/>
          <p:nvPr/>
        </p:nvCxnSpPr>
        <p:spPr>
          <a:xfrm>
            <a:off x="5903914" y="1828801"/>
            <a:ext cx="2454275" cy="28575"/>
          </a:xfrm>
          <a:prstGeom prst="straightConnector1">
            <a:avLst/>
          </a:prstGeom>
          <a:noFill/>
          <a:ln w="9525" cap="flat" cmpd="sng">
            <a:solidFill>
              <a:schemeClr val="dk1"/>
            </a:solidFill>
            <a:prstDash val="dash"/>
            <a:round/>
            <a:headEnd type="none" w="med" len="med"/>
            <a:tailEnd type="triangle" w="med" len="med"/>
          </a:ln>
        </p:spPr>
      </p:cxnSp>
      <p:sp>
        <p:nvSpPr>
          <p:cNvPr id="652" name="Google Shape;652;p28"/>
          <p:cNvSpPr txBox="1"/>
          <p:nvPr/>
        </p:nvSpPr>
        <p:spPr>
          <a:xfrm>
            <a:off x="6427789" y="1425575"/>
            <a:ext cx="19527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Take out biggest</a:t>
            </a:r>
            <a:endParaRPr/>
          </a:p>
        </p:txBody>
      </p:sp>
      <p:sp>
        <p:nvSpPr>
          <p:cNvPr id="653" name="Google Shape;653;p28"/>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654" name="Google Shape;654;p28"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655" name="Google Shape;655;p28"/>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656" name="Google Shape;656;p28"/>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8" name="Google Shape;668;p29"/>
          <p:cNvSpPr/>
          <p:nvPr/>
        </p:nvSpPr>
        <p:spPr>
          <a:xfrm>
            <a:off x="4257369" y="357771"/>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669" name="Google Shape;669;p29" descr="Picture1-removebg-preview"/>
          <p:cNvPicPr preferRelativeResize="0"/>
          <p:nvPr/>
        </p:nvPicPr>
        <p:blipFill rotWithShape="1">
          <a:blip r:embed="rId3">
            <a:alphaModFix/>
          </a:blip>
          <a:srcRect/>
          <a:stretch/>
        </p:blipFill>
        <p:spPr>
          <a:xfrm>
            <a:off x="9647853" y="6129030"/>
            <a:ext cx="2544147" cy="727690"/>
          </a:xfrm>
          <a:prstGeom prst="rect">
            <a:avLst/>
          </a:prstGeom>
          <a:noFill/>
          <a:ln>
            <a:noFill/>
          </a:ln>
        </p:spPr>
      </p:pic>
      <p:pic>
        <p:nvPicPr>
          <p:cNvPr id="670" name="Google Shape;670;p29"/>
          <p:cNvPicPr preferRelativeResize="0"/>
          <p:nvPr/>
        </p:nvPicPr>
        <p:blipFill rotWithShape="1">
          <a:blip r:embed="rId4">
            <a:alphaModFix/>
          </a:blip>
          <a:srcRect/>
          <a:stretch/>
        </p:blipFill>
        <p:spPr>
          <a:xfrm>
            <a:off x="10919926" y="88460"/>
            <a:ext cx="1000125" cy="988203"/>
          </a:xfrm>
          <a:prstGeom prst="rect">
            <a:avLst/>
          </a:prstGeom>
          <a:noFill/>
          <a:ln>
            <a:noFill/>
          </a:ln>
        </p:spPr>
      </p:pic>
      <p:pic>
        <p:nvPicPr>
          <p:cNvPr id="671" name="Google Shape;671;p29"/>
          <p:cNvPicPr preferRelativeResize="0"/>
          <p:nvPr/>
        </p:nvPicPr>
        <p:blipFill rotWithShape="1">
          <a:blip r:embed="rId5">
            <a:alphaModFix/>
          </a:blip>
          <a:srcRect l="8630" r="8622" b="57237"/>
          <a:stretch/>
        </p:blipFill>
        <p:spPr>
          <a:xfrm rot="10800000" flipH="1">
            <a:off x="0" y="0"/>
            <a:ext cx="3517641" cy="926126"/>
          </a:xfrm>
          <a:prstGeom prst="rect">
            <a:avLst/>
          </a:prstGeom>
          <a:noFill/>
          <a:ln>
            <a:noFill/>
          </a:ln>
        </p:spPr>
      </p:pic>
      <p:sp>
        <p:nvSpPr>
          <p:cNvPr id="3" name="TextBox 2">
            <a:extLst>
              <a:ext uri="{FF2B5EF4-FFF2-40B4-BE49-F238E27FC236}">
                <a16:creationId xmlns:a16="http://schemas.microsoft.com/office/drawing/2014/main" id="{A63AF237-BCF5-BD5B-4C28-3F78989408A9}"/>
              </a:ext>
            </a:extLst>
          </p:cNvPr>
          <p:cNvSpPr txBox="1"/>
          <p:nvPr/>
        </p:nvSpPr>
        <p:spPr>
          <a:xfrm>
            <a:off x="1866900" y="2628781"/>
            <a:ext cx="7639050" cy="2246769"/>
          </a:xfrm>
          <a:prstGeom prst="rect">
            <a:avLst/>
          </a:prstGeom>
          <a:noFill/>
        </p:spPr>
        <p:txBody>
          <a:bodyPr wrap="square">
            <a:spAutoFit/>
          </a:bodyPr>
          <a:lstStyle/>
          <a:p>
            <a:r>
              <a:rPr lang="en-IN" sz="2000" dirty="0"/>
              <a:t>public static void main(String </a:t>
            </a:r>
            <a:r>
              <a:rPr lang="en-IN" sz="2000" dirty="0" err="1"/>
              <a:t>args</a:t>
            </a:r>
            <a:r>
              <a:rPr lang="en-IN" sz="2000" dirty="0"/>
              <a:t>[])</a:t>
            </a:r>
          </a:p>
          <a:p>
            <a:r>
              <a:rPr lang="en-IN" sz="2000" dirty="0"/>
              <a:t>	{</a:t>
            </a:r>
          </a:p>
          <a:p>
            <a:r>
              <a:rPr lang="en-IN" sz="2000" dirty="0"/>
              <a:t>		int[] </a:t>
            </a:r>
            <a:r>
              <a:rPr lang="en-IN" sz="2000" dirty="0" err="1"/>
              <a:t>arr</a:t>
            </a:r>
            <a:r>
              <a:rPr lang="en-IN" sz="2000" dirty="0"/>
              <a:t> = new int[n]; </a:t>
            </a:r>
          </a:p>
          <a:p>
            <a:r>
              <a:rPr lang="en-IN" sz="2000" dirty="0"/>
              <a:t>		</a:t>
            </a:r>
            <a:r>
              <a:rPr lang="en-IN" sz="2000" dirty="0" err="1"/>
              <a:t>Arrays.sort</a:t>
            </a:r>
            <a:r>
              <a:rPr lang="en-IN" sz="2000" dirty="0"/>
              <a:t>(</a:t>
            </a:r>
            <a:r>
              <a:rPr lang="en-IN" sz="2000" dirty="0" err="1"/>
              <a:t>arr</a:t>
            </a:r>
            <a:r>
              <a:rPr lang="en-IN" sz="2000" dirty="0"/>
              <a:t>);</a:t>
            </a:r>
          </a:p>
          <a:p>
            <a:r>
              <a:rPr lang="en-IN" sz="2000" dirty="0"/>
              <a:t>		</a:t>
            </a:r>
            <a:r>
              <a:rPr lang="en-IN" sz="2000" dirty="0" err="1"/>
              <a:t>System.out.println</a:t>
            </a:r>
            <a:r>
              <a:rPr lang="en-IN" sz="2000" dirty="0"/>
              <a:t>("\</a:t>
            </a:r>
            <a:r>
              <a:rPr lang="en-IN" sz="2000" dirty="0" err="1"/>
              <a:t>nThe</a:t>
            </a:r>
            <a:r>
              <a:rPr lang="en-IN" sz="2000" dirty="0"/>
              <a:t> sorted array is: ");</a:t>
            </a:r>
          </a:p>
          <a:p>
            <a:r>
              <a:rPr lang="en-IN" sz="2000" dirty="0"/>
              <a:t>		for (int </a:t>
            </a:r>
            <a:r>
              <a:rPr lang="en-IN" sz="2000" dirty="0" err="1"/>
              <a:t>num</a:t>
            </a:r>
            <a:r>
              <a:rPr lang="en-IN" sz="2000" dirty="0"/>
              <a:t> : </a:t>
            </a:r>
            <a:r>
              <a:rPr lang="en-IN" sz="2000" dirty="0" err="1"/>
              <a:t>arr</a:t>
            </a:r>
            <a:r>
              <a:rPr lang="en-IN" sz="2000" dirty="0"/>
              <a:t>) </a:t>
            </a:r>
            <a:r>
              <a:rPr lang="en-IN" sz="2000" dirty="0" err="1"/>
              <a:t>System.out.print</a:t>
            </a:r>
            <a:r>
              <a:rPr lang="en-IN" sz="2000" dirty="0"/>
              <a:t>(</a:t>
            </a:r>
            <a:r>
              <a:rPr lang="en-IN" sz="2000" dirty="0" err="1"/>
              <a:t>num</a:t>
            </a:r>
            <a:r>
              <a:rPr lang="en-IN" sz="2000" dirty="0"/>
              <a:t> + " ");</a:t>
            </a:r>
          </a:p>
          <a:p>
            <a:r>
              <a:rPr lang="en-IN" sz="2000"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8"/>
        <p:cNvGrpSpPr/>
        <p:nvPr/>
      </p:nvGrpSpPr>
      <p:grpSpPr>
        <a:xfrm>
          <a:off x="0" y="0"/>
          <a:ext cx="0" cy="0"/>
          <a:chOff x="0" y="0"/>
          <a:chExt cx="0" cy="0"/>
        </a:xfrm>
      </p:grpSpPr>
      <p:pic>
        <p:nvPicPr>
          <p:cNvPr id="699" name="Google Shape;699;p32"/>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700" name="Google Shape;700;p32"/>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701" name="Google Shape;701;p32"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702" name="Google Shape;702;p32"/>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703" name="Google Shape;703;p32"/>
          <p:cNvSpPr txBox="1"/>
          <p:nvPr/>
        </p:nvSpPr>
        <p:spPr>
          <a:xfrm>
            <a:off x="345233" y="1734671"/>
            <a:ext cx="401045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Consolas"/>
                <a:ea typeface="Consolas"/>
                <a:cs typeface="Consolas"/>
                <a:sym typeface="Consolas"/>
              </a:rPr>
              <a:t>TIME AND SPACE COMPLEXITY</a:t>
            </a:r>
            <a:endParaRPr/>
          </a:p>
        </p:txBody>
      </p:sp>
      <p:sp>
        <p:nvSpPr>
          <p:cNvPr id="704" name="Google Shape;704;p32"/>
          <p:cNvSpPr txBox="1"/>
          <p:nvPr/>
        </p:nvSpPr>
        <p:spPr>
          <a:xfrm>
            <a:off x="718926" y="2250268"/>
            <a:ext cx="11125363" cy="378731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Time Complexity:</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Building the initial max-heap takes O(n) time.</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The main loop for extracting elements and heapifying takes O(n * log(n)) time.</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The overall time complexity is O(n * log(n)).</a:t>
            </a:r>
            <a:endParaRPr/>
          </a:p>
          <a:p>
            <a:pPr marL="0" marR="0" lvl="0" indent="0" algn="l" rtl="0">
              <a:lnSpc>
                <a:spcPct val="15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Space Complexity:</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Heap Sort is an in-place sorting algorithm, which means it doesn't require additional memory for sorting.</a:t>
            </a:r>
            <a:endParaRPr/>
          </a:p>
          <a:p>
            <a:pPr marL="0" marR="0" lvl="0" indent="0" algn="l" rtl="0">
              <a:lnSpc>
                <a:spcPct val="150000"/>
              </a:lnSpc>
              <a:spcBef>
                <a:spcPts val="0"/>
              </a:spcBef>
              <a:spcAft>
                <a:spcPts val="0"/>
              </a:spcAft>
              <a:buNone/>
            </a:pPr>
            <a:r>
              <a:rPr lang="en-US" sz="1800">
                <a:solidFill>
                  <a:schemeClr val="dk1"/>
                </a:solidFill>
                <a:latin typeface="Consolas"/>
                <a:ea typeface="Consolas"/>
                <a:cs typeface="Consolas"/>
                <a:sym typeface="Consolas"/>
              </a:rPr>
              <a:t>  The space complexity is O(1) since it sorts the input array in place.</a:t>
            </a:r>
            <a:endParaRPr/>
          </a:p>
        </p:txBody>
      </p:sp>
      <p:sp>
        <p:nvSpPr>
          <p:cNvPr id="705" name="Google Shape;705;p32"/>
          <p:cNvSpPr/>
          <p:nvPr/>
        </p:nvSpPr>
        <p:spPr>
          <a:xfrm>
            <a:off x="4238704" y="186935"/>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2"/>
                                        </p:tgtEl>
                                        <p:attrNameLst>
                                          <p:attrName>style.visibility</p:attrName>
                                        </p:attrNameLst>
                                      </p:cBhvr>
                                      <p:to>
                                        <p:strVal val="visible"/>
                                      </p:to>
                                    </p:set>
                                    <p:animEffect transition="in" filter="fade">
                                      <p:cBhvr>
                                        <p:cTn id="7" dur="1000"/>
                                        <p:tgtEl>
                                          <p:spTgt spid="7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4"/>
                                        </p:tgtEl>
                                        <p:attrNameLst>
                                          <p:attrName>style.visibility</p:attrName>
                                        </p:attrNameLst>
                                      </p:cBhvr>
                                      <p:to>
                                        <p:strVal val="visible"/>
                                      </p:to>
                                    </p:set>
                                    <p:animEffect transition="in" filter="fade">
                                      <p:cBhvr>
                                        <p:cTn id="12" dur="1000"/>
                                        <p:tgtEl>
                                          <p:spTgt spid="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9"/>
        <p:cNvGrpSpPr/>
        <p:nvPr/>
      </p:nvGrpSpPr>
      <p:grpSpPr>
        <a:xfrm>
          <a:off x="0" y="0"/>
          <a:ext cx="0" cy="0"/>
          <a:chOff x="0" y="0"/>
          <a:chExt cx="0" cy="0"/>
        </a:xfrm>
      </p:grpSpPr>
      <p:pic>
        <p:nvPicPr>
          <p:cNvPr id="740" name="Google Shape;740;p3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741" name="Google Shape;741;p36"/>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742" name="Google Shape;742;p36"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743" name="Google Shape;743;p36"/>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1">
                <a:solidFill>
                  <a:schemeClr val="lt1"/>
                </a:solidFill>
                <a:latin typeface="Calibri"/>
                <a:ea typeface="Calibri"/>
                <a:cs typeface="Calibri"/>
                <a:sym typeface="Calibri"/>
              </a:rPr>
              <a:t>INTERVIEW QUESTIONS</a:t>
            </a:r>
            <a:endParaRPr/>
          </a:p>
        </p:txBody>
      </p:sp>
      <p:sp>
        <p:nvSpPr>
          <p:cNvPr id="744" name="Google Shape;744;p36"/>
          <p:cNvSpPr txBox="1">
            <a:spLocks noGrp="1"/>
          </p:cNvSpPr>
          <p:nvPr>
            <p:ph type="body" idx="1"/>
          </p:nvPr>
        </p:nvSpPr>
        <p:spPr>
          <a:xfrm>
            <a:off x="590550" y="1626067"/>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US" sz="2000" i="1">
                <a:solidFill>
                  <a:srgbClr val="FF0000"/>
                </a:solidFill>
                <a:latin typeface="Consolas"/>
                <a:ea typeface="Consolas"/>
                <a:cs typeface="Consolas"/>
                <a:sym typeface="Consolas"/>
              </a:rPr>
              <a:t>4. What is the main advantage of using Heap Sort?</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745" name="Google Shape;745;p36"/>
          <p:cNvSpPr txBox="1"/>
          <p:nvPr/>
        </p:nvSpPr>
        <p:spPr>
          <a:xfrm>
            <a:off x="314326" y="2179578"/>
            <a:ext cx="11279550" cy="3785611"/>
          </a:xfrm>
          <a:prstGeom prst="rect">
            <a:avLst/>
          </a:prstGeom>
          <a:noFill/>
          <a:ln>
            <a:noFill/>
          </a:ln>
        </p:spPr>
        <p:txBody>
          <a:bodyPr spcFirstLastPara="1" wrap="square" lIns="91425" tIns="45700" rIns="91425" bIns="45700" anchor="t" anchorCtr="0">
            <a:spAutoFit/>
          </a:bodyPr>
          <a:lstStyle/>
          <a:p>
            <a:pPr marL="342900" marR="0" lvl="0" indent="-342900" algn="l" rtl="0">
              <a:lnSpc>
                <a:spcPct val="200000"/>
              </a:lnSpc>
              <a:spcBef>
                <a:spcPts val="0"/>
              </a:spcBef>
              <a:spcAft>
                <a:spcPts val="0"/>
              </a:spcAft>
              <a:buFont typeface="Arial" panose="020B0604020202020204" pitchFamily="34" charset="0"/>
              <a:buChar char="•"/>
            </a:pPr>
            <a:r>
              <a:rPr lang="en-US" sz="2000" dirty="0">
                <a:solidFill>
                  <a:schemeClr val="dk1"/>
                </a:solidFill>
                <a:latin typeface="Consolas"/>
                <a:ea typeface="Consolas"/>
                <a:cs typeface="Consolas"/>
                <a:sym typeface="Consolas"/>
              </a:rPr>
              <a:t>The main advantage of Heap Sort is its ability to provide consistent time complexity of O(n log n) for sorting, making it suitable for large datasets.</a:t>
            </a:r>
          </a:p>
          <a:p>
            <a:pPr marL="342900" lvl="0" indent="-342900">
              <a:lnSpc>
                <a:spcPct val="200000"/>
              </a:lnSpc>
              <a:buFont typeface="Arial" panose="020B0604020202020204" pitchFamily="34" charset="0"/>
              <a:buChar char="•"/>
            </a:pPr>
            <a:r>
              <a:rPr lang="en-US" sz="2000" dirty="0">
                <a:solidFill>
                  <a:schemeClr val="dk1"/>
                </a:solidFill>
                <a:latin typeface="Consolas"/>
                <a:ea typeface="Consolas"/>
                <a:cs typeface="Consolas"/>
                <a:sym typeface="Consolas"/>
              </a:rPr>
              <a:t>It is also an in-place sorting algorithm, which means it does not require additional memory proportional to the size of the input data.</a:t>
            </a:r>
          </a:p>
          <a:p>
            <a:pPr marL="342900" marR="0" lvl="0" indent="-342900" algn="l" rtl="0">
              <a:lnSpc>
                <a:spcPct val="200000"/>
              </a:lnSpc>
              <a:spcBef>
                <a:spcPts val="0"/>
              </a:spcBef>
              <a:spcAft>
                <a:spcPts val="0"/>
              </a:spcAft>
              <a:buFont typeface="Arial" panose="020B0604020202020204" pitchFamily="34" charset="0"/>
              <a:buChar char="•"/>
            </a:pPr>
            <a:r>
              <a:rPr lang="en-US" sz="2000" dirty="0">
                <a:solidFill>
                  <a:schemeClr val="dk1"/>
                </a:solidFill>
                <a:latin typeface="Consolas"/>
                <a:ea typeface="Consolas"/>
                <a:cs typeface="Consolas"/>
                <a:sym typeface="Consolas"/>
              </a:rPr>
              <a:t>Heap Sort does not depend on the initial order of elements in the array and is not sensitive to input data characteristics.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5"/>
                                        </p:tgtEl>
                                        <p:attrNameLst>
                                          <p:attrName>style.visibility</p:attrName>
                                        </p:attrNameLst>
                                      </p:cBhvr>
                                      <p:to>
                                        <p:strVal val="visible"/>
                                      </p:to>
                                    </p:set>
                                    <p:animEffect transition="in" filter="fade">
                                      <p:cBhvr>
                                        <p:cTn id="7" dur="1000"/>
                                        <p:tgtEl>
                                          <p:spTgt spid="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9"/>
        <p:cNvGrpSpPr/>
        <p:nvPr/>
      </p:nvGrpSpPr>
      <p:grpSpPr>
        <a:xfrm>
          <a:off x="0" y="0"/>
          <a:ext cx="0" cy="0"/>
          <a:chOff x="0" y="0"/>
          <a:chExt cx="0" cy="0"/>
        </a:xfrm>
      </p:grpSpPr>
      <p:pic>
        <p:nvPicPr>
          <p:cNvPr id="710" name="Google Shape;710;p33"/>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711" name="Google Shape;711;p33"/>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712" name="Google Shape;712;p33"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713" name="Google Shape;713;p33"/>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1">
                <a:solidFill>
                  <a:schemeClr val="lt1"/>
                </a:solidFill>
                <a:latin typeface="Calibri"/>
                <a:ea typeface="Calibri"/>
                <a:cs typeface="Calibri"/>
                <a:sym typeface="Calibri"/>
              </a:rPr>
              <a:t>INTERVIEW QUESTIONS</a:t>
            </a:r>
            <a:endParaRPr/>
          </a:p>
        </p:txBody>
      </p:sp>
      <p:sp>
        <p:nvSpPr>
          <p:cNvPr id="714" name="Google Shape;714;p33"/>
          <p:cNvSpPr txBox="1">
            <a:spLocks noGrp="1"/>
          </p:cNvSpPr>
          <p:nvPr>
            <p:ph type="body" idx="1"/>
          </p:nvPr>
        </p:nvSpPr>
        <p:spPr>
          <a:xfrm>
            <a:off x="404326" y="1693807"/>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US" sz="2000" i="1">
                <a:solidFill>
                  <a:srgbClr val="FF0000"/>
                </a:solidFill>
                <a:latin typeface="Consolas"/>
                <a:ea typeface="Consolas"/>
                <a:cs typeface="Consolas"/>
                <a:sym typeface="Consolas"/>
              </a:rPr>
              <a:t>1. What is Heap Sort, and how does it work?</a:t>
            </a:r>
            <a:endParaRPr/>
          </a:p>
          <a:p>
            <a:pPr marL="0" lvl="0" indent="0" algn="l" rtl="0">
              <a:lnSpc>
                <a:spcPct val="150000"/>
              </a:lnSpc>
              <a:spcBef>
                <a:spcPts val="1000"/>
              </a:spcBef>
              <a:spcAft>
                <a:spcPts val="0"/>
              </a:spcAft>
              <a:buClr>
                <a:srgbClr val="FF0000"/>
              </a:buClr>
              <a:buSzPts val="2000"/>
              <a:buNone/>
            </a:pPr>
            <a:r>
              <a:rPr lang="en-US" sz="2000" i="1">
                <a:solidFill>
                  <a:srgbClr val="FF0000"/>
                </a:solidFill>
                <a:latin typeface="Consolas"/>
                <a:ea typeface="Consolas"/>
                <a:cs typeface="Consolas"/>
                <a:sym typeface="Consolas"/>
              </a:rPr>
              <a:t> </a:t>
            </a:r>
            <a:endParaRPr/>
          </a:p>
        </p:txBody>
      </p:sp>
      <p:sp>
        <p:nvSpPr>
          <p:cNvPr id="715" name="Google Shape;715;p33"/>
          <p:cNvSpPr txBox="1"/>
          <p:nvPr/>
        </p:nvSpPr>
        <p:spPr>
          <a:xfrm>
            <a:off x="1016843" y="2532893"/>
            <a:ext cx="10589369" cy="3697744"/>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2000">
                <a:solidFill>
                  <a:schemeClr val="dk1"/>
                </a:solidFill>
                <a:latin typeface="Consolas"/>
                <a:ea typeface="Consolas"/>
                <a:cs typeface="Consolas"/>
                <a:sym typeface="Consolas"/>
              </a:rPr>
              <a:t>Answer: Heap Sort is a comparison-based sorting algorithm that works by transforming an array into a max-heap, a specialized binary tree data structure. It repeatedly extracts the maximum element (at the root) and moves it to the end of the sorted portion of the array. This process is repeated until the entire array is sorted. The extracted elements form the sorted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5"/>
                                        </p:tgtEl>
                                        <p:attrNameLst>
                                          <p:attrName>style.visibility</p:attrName>
                                        </p:attrNameLst>
                                      </p:cBhvr>
                                      <p:to>
                                        <p:strVal val="visible"/>
                                      </p:to>
                                    </p:set>
                                    <p:animEffect transition="in" filter="fade">
                                      <p:cBhvr>
                                        <p:cTn id="7" dur="1000"/>
                                        <p:tgtEl>
                                          <p:spTgt spid="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pic>
        <p:nvPicPr>
          <p:cNvPr id="125" name="Google Shape;125;p6"/>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26" name="Google Shape;126;p6"/>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27" name="Google Shape;127;p6"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28" name="Google Shape;128;p6"/>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29" name="Google Shape;129;p6"/>
          <p:cNvSpPr txBox="1"/>
          <p:nvPr/>
        </p:nvSpPr>
        <p:spPr>
          <a:xfrm>
            <a:off x="345232" y="1634087"/>
            <a:ext cx="401045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Consolas"/>
                <a:ea typeface="Consolas"/>
                <a:cs typeface="Consolas"/>
                <a:sym typeface="Consolas"/>
              </a:rPr>
              <a:t>IMPORTANT TERMINOLOGY</a:t>
            </a:r>
            <a:endParaRPr sz="2000" b="1">
              <a:solidFill>
                <a:srgbClr val="002060"/>
              </a:solidFill>
              <a:latin typeface="Consolas"/>
              <a:ea typeface="Consolas"/>
              <a:cs typeface="Consolas"/>
              <a:sym typeface="Consolas"/>
            </a:endParaRPr>
          </a:p>
        </p:txBody>
      </p:sp>
      <p:sp>
        <p:nvSpPr>
          <p:cNvPr id="130" name="Google Shape;130;p6"/>
          <p:cNvSpPr txBox="1"/>
          <p:nvPr/>
        </p:nvSpPr>
        <p:spPr>
          <a:xfrm>
            <a:off x="943865" y="2423949"/>
            <a:ext cx="10155514" cy="1675202"/>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Heap: A binary tree-based data structure that satisfies the heap property. In Heap Sort, we typically use a binary heap. It's either a max-heap or min-heap, where the root node contains the maximum or minimum element, respectively.</a:t>
            </a:r>
            <a:endParaRPr/>
          </a:p>
        </p:txBody>
      </p:sp>
      <p:sp>
        <p:nvSpPr>
          <p:cNvPr id="131" name="Google Shape;131;p6"/>
          <p:cNvSpPr/>
          <p:nvPr/>
        </p:nvSpPr>
        <p:spPr>
          <a:xfrm>
            <a:off x="3906845" y="143269"/>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fade">
                                      <p:cBhvr>
                                        <p:cTn id="12"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9"/>
        <p:cNvGrpSpPr/>
        <p:nvPr/>
      </p:nvGrpSpPr>
      <p:grpSpPr>
        <a:xfrm>
          <a:off x="0" y="0"/>
          <a:ext cx="0" cy="0"/>
          <a:chOff x="0" y="0"/>
          <a:chExt cx="0" cy="0"/>
        </a:xfrm>
      </p:grpSpPr>
      <p:pic>
        <p:nvPicPr>
          <p:cNvPr id="720" name="Google Shape;720;p34"/>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721" name="Google Shape;721;p34"/>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722" name="Google Shape;722;p34"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723" name="Google Shape;723;p34"/>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1">
                <a:solidFill>
                  <a:schemeClr val="lt1"/>
                </a:solidFill>
                <a:latin typeface="Calibri"/>
                <a:ea typeface="Calibri"/>
                <a:cs typeface="Calibri"/>
                <a:sym typeface="Calibri"/>
              </a:rPr>
              <a:t>INTERVIEW QUESTIONS</a:t>
            </a:r>
            <a:endParaRPr/>
          </a:p>
        </p:txBody>
      </p:sp>
      <p:sp>
        <p:nvSpPr>
          <p:cNvPr id="724" name="Google Shape;724;p34"/>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US" sz="2000" i="1">
                <a:solidFill>
                  <a:srgbClr val="FF0000"/>
                </a:solidFill>
                <a:latin typeface="Consolas"/>
                <a:ea typeface="Consolas"/>
                <a:cs typeface="Consolas"/>
                <a:sym typeface="Consolas"/>
              </a:rPr>
              <a:t>2. What are the key operations involved in Heap Sort, and what is their time complexity?</a:t>
            </a:r>
            <a:endParaRPr/>
          </a:p>
        </p:txBody>
      </p:sp>
      <p:sp>
        <p:nvSpPr>
          <p:cNvPr id="725" name="Google Shape;725;p34"/>
          <p:cNvSpPr txBox="1"/>
          <p:nvPr/>
        </p:nvSpPr>
        <p:spPr>
          <a:xfrm>
            <a:off x="1085669" y="2453075"/>
            <a:ext cx="10589369" cy="3697744"/>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2000">
                <a:solidFill>
                  <a:schemeClr val="dk1"/>
                </a:solidFill>
                <a:latin typeface="Consolas"/>
                <a:ea typeface="Consolas"/>
                <a:cs typeface="Consolas"/>
                <a:sym typeface="Consolas"/>
              </a:rPr>
              <a:t> Answer: The key operations in Heap Sort include heapifying the array to build a max-heap and repeatedly extracting the maximum element. The time complexities are as follows:</a:t>
            </a:r>
            <a:endParaRPr/>
          </a:p>
          <a:p>
            <a:pPr marL="0" marR="0" lvl="0" indent="0" algn="l" rtl="0">
              <a:lnSpc>
                <a:spcPct val="200000"/>
              </a:lnSpc>
              <a:spcBef>
                <a:spcPts val="0"/>
              </a:spcBef>
              <a:spcAft>
                <a:spcPts val="0"/>
              </a:spcAft>
              <a:buNone/>
            </a:pPr>
            <a:r>
              <a:rPr lang="en-US" sz="2000">
                <a:solidFill>
                  <a:schemeClr val="dk1"/>
                </a:solidFill>
                <a:latin typeface="Consolas"/>
                <a:ea typeface="Consolas"/>
                <a:cs typeface="Consolas"/>
                <a:sym typeface="Consolas"/>
              </a:rPr>
              <a:t>   - Building a max-heap: O(n)</a:t>
            </a:r>
            <a:endParaRPr/>
          </a:p>
          <a:p>
            <a:pPr marL="0" marR="0" lvl="0" indent="0" algn="l" rtl="0">
              <a:lnSpc>
                <a:spcPct val="200000"/>
              </a:lnSpc>
              <a:spcBef>
                <a:spcPts val="0"/>
              </a:spcBef>
              <a:spcAft>
                <a:spcPts val="0"/>
              </a:spcAft>
              <a:buNone/>
            </a:pPr>
            <a:r>
              <a:rPr lang="en-US" sz="2000">
                <a:solidFill>
                  <a:schemeClr val="dk1"/>
                </a:solidFill>
                <a:latin typeface="Consolas"/>
                <a:ea typeface="Consolas"/>
                <a:cs typeface="Consolas"/>
                <a:sym typeface="Consolas"/>
              </a:rPr>
              <a:t>   - Extracting the maximum element (heapify): O(log n)</a:t>
            </a:r>
            <a:endParaRPr/>
          </a:p>
          <a:p>
            <a:pPr marL="0" marR="0" lvl="0" indent="0" algn="l" rtl="0">
              <a:lnSpc>
                <a:spcPct val="200000"/>
              </a:lnSpc>
              <a:spcBef>
                <a:spcPts val="0"/>
              </a:spcBef>
              <a:spcAft>
                <a:spcPts val="0"/>
              </a:spcAft>
              <a:buNone/>
            </a:pPr>
            <a:r>
              <a:rPr lang="en-US" sz="2000">
                <a:solidFill>
                  <a:schemeClr val="dk1"/>
                </a:solidFill>
                <a:latin typeface="Consolas"/>
                <a:ea typeface="Consolas"/>
                <a:cs typeface="Consolas"/>
                <a:sym typeface="Consolas"/>
              </a:rPr>
              <a:t>   - The overall time complexity of Heap Sort is O(n log 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5"/>
                                        </p:tgtEl>
                                        <p:attrNameLst>
                                          <p:attrName>style.visibility</p:attrName>
                                        </p:attrNameLst>
                                      </p:cBhvr>
                                      <p:to>
                                        <p:strVal val="visible"/>
                                      </p:to>
                                    </p:set>
                                    <p:animEffect transition="in" filter="fade">
                                      <p:cBhvr>
                                        <p:cTn id="7" dur="1000"/>
                                        <p:tgtEl>
                                          <p:spTgt spid="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9"/>
        <p:cNvGrpSpPr/>
        <p:nvPr/>
      </p:nvGrpSpPr>
      <p:grpSpPr>
        <a:xfrm>
          <a:off x="0" y="0"/>
          <a:ext cx="0" cy="0"/>
          <a:chOff x="0" y="0"/>
          <a:chExt cx="0" cy="0"/>
        </a:xfrm>
      </p:grpSpPr>
      <p:pic>
        <p:nvPicPr>
          <p:cNvPr id="730" name="Google Shape;730;p35"/>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731" name="Google Shape;731;p35"/>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732" name="Google Shape;732;p35"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733" name="Google Shape;733;p35"/>
          <p:cNvSpPr/>
          <p:nvPr/>
        </p:nvSpPr>
        <p:spPr>
          <a:xfrm>
            <a:off x="4692429" y="204907"/>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1">
                <a:solidFill>
                  <a:schemeClr val="lt1"/>
                </a:solidFill>
                <a:latin typeface="Calibri"/>
                <a:ea typeface="Calibri"/>
                <a:cs typeface="Calibri"/>
                <a:sym typeface="Calibri"/>
              </a:rPr>
              <a:t>INTERVIEW QUESTIONS</a:t>
            </a:r>
            <a:endParaRPr/>
          </a:p>
        </p:txBody>
      </p:sp>
      <p:sp>
        <p:nvSpPr>
          <p:cNvPr id="734" name="Google Shape;734;p35"/>
          <p:cNvSpPr txBox="1">
            <a:spLocks noGrp="1"/>
          </p:cNvSpPr>
          <p:nvPr>
            <p:ph type="body" idx="1"/>
          </p:nvPr>
        </p:nvSpPr>
        <p:spPr>
          <a:xfrm>
            <a:off x="590550" y="1070934"/>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US" sz="2000" i="1">
                <a:solidFill>
                  <a:srgbClr val="FF0000"/>
                </a:solidFill>
                <a:latin typeface="Consolas"/>
                <a:ea typeface="Consolas"/>
                <a:cs typeface="Consolas"/>
                <a:sym typeface="Consolas"/>
              </a:rPr>
              <a:t>3. How does Heap Sort differ from other sorting algorithms like Quick Sort and Merge Sort?</a:t>
            </a:r>
            <a:endParaRPr/>
          </a:p>
          <a:p>
            <a:pPr marL="0" lvl="0" indent="0" algn="l" rtl="0">
              <a:lnSpc>
                <a:spcPct val="150000"/>
              </a:lnSpc>
              <a:spcBef>
                <a:spcPts val="1000"/>
              </a:spcBef>
              <a:spcAft>
                <a:spcPts val="0"/>
              </a:spcAft>
              <a:buClr>
                <a:schemeClr val="dk1"/>
              </a:buClr>
              <a:buSzPts val="2000"/>
              <a:buNone/>
            </a:pPr>
            <a:endParaRPr sz="2000" i="1">
              <a:solidFill>
                <a:srgbClr val="FF0000"/>
              </a:solidFill>
              <a:latin typeface="Consolas"/>
              <a:ea typeface="Consolas"/>
              <a:cs typeface="Consolas"/>
              <a:sym typeface="Consolas"/>
            </a:endParaRPr>
          </a:p>
        </p:txBody>
      </p:sp>
      <p:sp>
        <p:nvSpPr>
          <p:cNvPr id="735" name="Google Shape;735;p35"/>
          <p:cNvSpPr txBox="1"/>
          <p:nvPr/>
        </p:nvSpPr>
        <p:spPr>
          <a:xfrm>
            <a:off x="874002" y="2195681"/>
            <a:ext cx="10954583" cy="246663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2000" dirty="0">
                <a:solidFill>
                  <a:schemeClr val="dk1"/>
                </a:solidFill>
                <a:latin typeface="Consolas"/>
                <a:ea typeface="Consolas"/>
                <a:cs typeface="Consolas"/>
                <a:sym typeface="Consolas"/>
              </a:rPr>
              <a:t>Heap Sort is an in-place sorting algorithm with stable sorting.</a:t>
            </a:r>
          </a:p>
          <a:p>
            <a:pPr marL="0" marR="0" lvl="0" indent="0" algn="l" rtl="0">
              <a:lnSpc>
                <a:spcPct val="200000"/>
              </a:lnSpc>
              <a:spcBef>
                <a:spcPts val="0"/>
              </a:spcBef>
              <a:spcAft>
                <a:spcPts val="0"/>
              </a:spcAft>
              <a:buNone/>
            </a:pPr>
            <a:r>
              <a:rPr lang="en-US" sz="2000" dirty="0">
                <a:solidFill>
                  <a:schemeClr val="dk1"/>
                </a:solidFill>
                <a:latin typeface="Consolas"/>
                <a:ea typeface="Consolas"/>
                <a:cs typeface="Consolas"/>
                <a:sym typeface="Consolas"/>
              </a:rPr>
              <a:t>Quick Sort has average-case O(n log n) time complexity and can be faster for smaller datasets.</a:t>
            </a:r>
            <a:endParaRPr lang="en-US" dirty="0"/>
          </a:p>
          <a:p>
            <a:pPr marL="0" marR="0" lvl="0" indent="0" algn="l" rtl="0">
              <a:lnSpc>
                <a:spcPct val="200000"/>
              </a:lnSpc>
              <a:spcBef>
                <a:spcPts val="0"/>
              </a:spcBef>
              <a:spcAft>
                <a:spcPts val="0"/>
              </a:spcAft>
              <a:buNone/>
            </a:pPr>
            <a:r>
              <a:rPr lang="en-US" sz="2000" dirty="0">
                <a:solidFill>
                  <a:schemeClr val="dk1"/>
                </a:solidFill>
                <a:latin typeface="Consolas"/>
                <a:ea typeface="Consolas"/>
                <a:cs typeface="Consolas"/>
                <a:sym typeface="Consolas"/>
              </a:rPr>
              <a:t>Merge Sort has O(n log n) time complexity but requires additional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5"/>
                                        </p:tgtEl>
                                        <p:attrNameLst>
                                          <p:attrName>style.visibility</p:attrName>
                                        </p:attrNameLst>
                                      </p:cBhvr>
                                      <p:to>
                                        <p:strVal val="visible"/>
                                      </p:to>
                                    </p:set>
                                    <p:animEffect transition="in" filter="fade">
                                      <p:cBhvr>
                                        <p:cTn id="7" dur="1000"/>
                                        <p:tgtEl>
                                          <p:spTgt spid="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9"/>
        <p:cNvGrpSpPr/>
        <p:nvPr/>
      </p:nvGrpSpPr>
      <p:grpSpPr>
        <a:xfrm>
          <a:off x="0" y="0"/>
          <a:ext cx="0" cy="0"/>
          <a:chOff x="0" y="0"/>
          <a:chExt cx="0" cy="0"/>
        </a:xfrm>
      </p:grpSpPr>
      <p:pic>
        <p:nvPicPr>
          <p:cNvPr id="750" name="Google Shape;750;p37"/>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751" name="Google Shape;751;p37"/>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752" name="Google Shape;752;p37"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753" name="Google Shape;753;p37"/>
          <p:cNvSpPr/>
          <p:nvPr/>
        </p:nvSpPr>
        <p:spPr>
          <a:xfrm>
            <a:off x="4680706" y="627363"/>
            <a:ext cx="3781425" cy="499423"/>
          </a:xfrm>
          <a:prstGeom prst="snip2DiagRect">
            <a:avLst>
              <a:gd name="adj1" fmla="val 0"/>
              <a:gd name="adj2" fmla="val 16667"/>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1">
                <a:solidFill>
                  <a:schemeClr val="lt1"/>
                </a:solidFill>
                <a:latin typeface="Calibri"/>
                <a:ea typeface="Calibri"/>
                <a:cs typeface="Calibri"/>
                <a:sym typeface="Calibri"/>
              </a:rPr>
              <a:t>INTERVIEW QUESTIONS</a:t>
            </a:r>
            <a:endParaRPr/>
          </a:p>
        </p:txBody>
      </p:sp>
      <p:sp>
        <p:nvSpPr>
          <p:cNvPr id="754" name="Google Shape;754;p37"/>
          <p:cNvSpPr txBox="1">
            <a:spLocks noGrp="1"/>
          </p:cNvSpPr>
          <p:nvPr>
            <p:ph type="body" idx="1"/>
          </p:nvPr>
        </p:nvSpPr>
        <p:spPr>
          <a:xfrm>
            <a:off x="404326" y="1526050"/>
            <a:ext cx="10515600" cy="61001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F0000"/>
              </a:buClr>
              <a:buSzPts val="2000"/>
              <a:buNone/>
            </a:pPr>
            <a:r>
              <a:rPr lang="en-US" sz="2000" i="1">
                <a:solidFill>
                  <a:srgbClr val="FF0000"/>
                </a:solidFill>
                <a:latin typeface="Consolas"/>
                <a:ea typeface="Consolas"/>
                <a:cs typeface="Consolas"/>
                <a:sym typeface="Consolas"/>
              </a:rPr>
              <a:t>5. Can Heap Sort be used to sort data in descending order, and if so, how?</a:t>
            </a:r>
            <a:endParaRPr/>
          </a:p>
        </p:txBody>
      </p:sp>
      <p:sp>
        <p:nvSpPr>
          <p:cNvPr id="755" name="Google Shape;755;p37"/>
          <p:cNvSpPr txBox="1"/>
          <p:nvPr/>
        </p:nvSpPr>
        <p:spPr>
          <a:xfrm>
            <a:off x="1016843" y="2478155"/>
            <a:ext cx="10589369" cy="2466637"/>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2000">
                <a:solidFill>
                  <a:schemeClr val="dk1"/>
                </a:solidFill>
                <a:latin typeface="Consolas"/>
                <a:ea typeface="Consolas"/>
                <a:cs typeface="Consolas"/>
                <a:sym typeface="Consolas"/>
              </a:rPr>
              <a:t>Yes, Heap Sort can sort data in descending order by using a min-heap instead of a max-heap. This involves reversing the comparison conditions during the heapify and swapping operations, ensuring the minimum element is at the root and arranging elements in descending order.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5"/>
                                        </p:tgtEl>
                                        <p:attrNameLst>
                                          <p:attrName>style.visibility</p:attrName>
                                        </p:attrNameLst>
                                      </p:cBhvr>
                                      <p:to>
                                        <p:strVal val="visible"/>
                                      </p:to>
                                    </p:set>
                                    <p:animEffect transition="in" filter="fade">
                                      <p:cBhvr>
                                        <p:cTn id="7" dur="1000"/>
                                        <p:tgtEl>
                                          <p:spTgt spid="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pic>
        <p:nvPicPr>
          <p:cNvPr id="136" name="Google Shape;136;p7"/>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37" name="Google Shape;137;p7"/>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38" name="Google Shape;138;p7"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39" name="Google Shape;139;p7"/>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40" name="Google Shape;140;p7"/>
          <p:cNvSpPr txBox="1"/>
          <p:nvPr/>
        </p:nvSpPr>
        <p:spPr>
          <a:xfrm>
            <a:off x="345232" y="1634087"/>
            <a:ext cx="401045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Consolas"/>
                <a:ea typeface="Consolas"/>
                <a:cs typeface="Consolas"/>
                <a:sym typeface="Consolas"/>
              </a:rPr>
              <a:t>IMPORTANT TERMINOLOGY</a:t>
            </a:r>
            <a:endParaRPr sz="2000" b="1">
              <a:solidFill>
                <a:srgbClr val="002060"/>
              </a:solidFill>
              <a:latin typeface="Consolas"/>
              <a:ea typeface="Consolas"/>
              <a:cs typeface="Consolas"/>
              <a:sym typeface="Consolas"/>
            </a:endParaRPr>
          </a:p>
        </p:txBody>
      </p:sp>
      <p:sp>
        <p:nvSpPr>
          <p:cNvPr id="141" name="Google Shape;141;p7"/>
          <p:cNvSpPr txBox="1"/>
          <p:nvPr/>
        </p:nvSpPr>
        <p:spPr>
          <a:xfrm>
            <a:off x="860738" y="2174327"/>
            <a:ext cx="10155514" cy="1121204"/>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Max-Heap: A type of binary heap where the value of each node is greater than or equal to the values of its children. The maximum element is always at the root.</a:t>
            </a:r>
            <a:endParaRPr/>
          </a:p>
        </p:txBody>
      </p:sp>
      <p:sp>
        <p:nvSpPr>
          <p:cNvPr id="142" name="Google Shape;142;p7"/>
          <p:cNvSpPr/>
          <p:nvPr/>
        </p:nvSpPr>
        <p:spPr>
          <a:xfrm>
            <a:off x="3906845" y="143269"/>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143" name="Google Shape;143;p7"/>
          <p:cNvPicPr preferRelativeResize="0"/>
          <p:nvPr/>
        </p:nvPicPr>
        <p:blipFill rotWithShape="1">
          <a:blip r:embed="rId6">
            <a:alphaModFix/>
          </a:blip>
          <a:srcRect l="21905" t="19951" r="22672" b="15247"/>
          <a:stretch/>
        </p:blipFill>
        <p:spPr>
          <a:xfrm>
            <a:off x="3419165" y="3478689"/>
            <a:ext cx="3322457" cy="224294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0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fade">
                                      <p:cBhvr>
                                        <p:cTn id="12" dur="1000"/>
                                        <p:tgtEl>
                                          <p:spTgt spid="1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
                                        </p:tgtEl>
                                        <p:attrNameLst>
                                          <p:attrName>style.visibility</p:attrName>
                                        </p:attrNameLst>
                                      </p:cBhvr>
                                      <p:to>
                                        <p:strVal val="visible"/>
                                      </p:to>
                                    </p:set>
                                    <p:animEffect transition="in" filter="fade">
                                      <p:cBhvr>
                                        <p:cTn id="1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pic>
        <p:nvPicPr>
          <p:cNvPr id="148" name="Google Shape;148;p8"/>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49" name="Google Shape;149;p8"/>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50" name="Google Shape;150;p8"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51" name="Google Shape;151;p8"/>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52" name="Google Shape;152;p8"/>
          <p:cNvSpPr txBox="1"/>
          <p:nvPr/>
        </p:nvSpPr>
        <p:spPr>
          <a:xfrm>
            <a:off x="298340" y="1072616"/>
            <a:ext cx="401045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Consolas"/>
                <a:ea typeface="Consolas"/>
                <a:cs typeface="Consolas"/>
                <a:sym typeface="Consolas"/>
              </a:rPr>
              <a:t>IMPORTANT TERMINOLOGY</a:t>
            </a:r>
            <a:endParaRPr sz="2000" b="1">
              <a:solidFill>
                <a:srgbClr val="002060"/>
              </a:solidFill>
              <a:latin typeface="Consolas"/>
              <a:ea typeface="Consolas"/>
              <a:cs typeface="Consolas"/>
              <a:sym typeface="Consolas"/>
            </a:endParaRPr>
          </a:p>
        </p:txBody>
      </p:sp>
      <p:sp>
        <p:nvSpPr>
          <p:cNvPr id="153" name="Google Shape;153;p8"/>
          <p:cNvSpPr txBox="1"/>
          <p:nvPr/>
        </p:nvSpPr>
        <p:spPr>
          <a:xfrm>
            <a:off x="1046916" y="1590324"/>
            <a:ext cx="10155514" cy="1121204"/>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Min-Heap: A type of binary heap where the value of each node is less than or equal to the values of its children. The minimum element is always at the root.</a:t>
            </a:r>
            <a:endParaRPr/>
          </a:p>
        </p:txBody>
      </p:sp>
      <p:sp>
        <p:nvSpPr>
          <p:cNvPr id="154" name="Google Shape;154;p8"/>
          <p:cNvSpPr/>
          <p:nvPr/>
        </p:nvSpPr>
        <p:spPr>
          <a:xfrm>
            <a:off x="3906845" y="143269"/>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pic>
        <p:nvPicPr>
          <p:cNvPr id="155" name="Google Shape;155;p8"/>
          <p:cNvPicPr preferRelativeResize="0"/>
          <p:nvPr/>
        </p:nvPicPr>
        <p:blipFill rotWithShape="1">
          <a:blip r:embed="rId6">
            <a:alphaModFix/>
          </a:blip>
          <a:srcRect/>
          <a:stretch/>
        </p:blipFill>
        <p:spPr>
          <a:xfrm>
            <a:off x="3684107" y="2981923"/>
            <a:ext cx="4100017" cy="270065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pic>
        <p:nvPicPr>
          <p:cNvPr id="160" name="Google Shape;160;p9"/>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61" name="Google Shape;161;p9"/>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62" name="Google Shape;162;p9"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63" name="Google Shape;163;p9"/>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64" name="Google Shape;164;p9"/>
          <p:cNvSpPr txBox="1"/>
          <p:nvPr/>
        </p:nvSpPr>
        <p:spPr>
          <a:xfrm>
            <a:off x="298340" y="1072616"/>
            <a:ext cx="401045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Consolas"/>
                <a:ea typeface="Consolas"/>
                <a:cs typeface="Consolas"/>
                <a:sym typeface="Consolas"/>
              </a:rPr>
              <a:t>IMPORTANT TERMINOLOGY</a:t>
            </a:r>
            <a:endParaRPr sz="2000" b="1">
              <a:solidFill>
                <a:srgbClr val="002060"/>
              </a:solidFill>
              <a:latin typeface="Consolas"/>
              <a:ea typeface="Consolas"/>
              <a:cs typeface="Consolas"/>
              <a:sym typeface="Consolas"/>
            </a:endParaRPr>
          </a:p>
        </p:txBody>
      </p:sp>
      <p:sp>
        <p:nvSpPr>
          <p:cNvPr id="165" name="Google Shape;165;p9"/>
          <p:cNvSpPr txBox="1"/>
          <p:nvPr/>
        </p:nvSpPr>
        <p:spPr>
          <a:xfrm>
            <a:off x="1046916" y="1590324"/>
            <a:ext cx="10155514" cy="4445191"/>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Heapify: A process that ensures that a given binary tree satisfies the heap property. This involves adjusting the elements of the tree to ensure that the parent node is larger (in a max-heap) or smaller (in a min-heap) than its children.</a:t>
            </a:r>
            <a:endParaRPr/>
          </a:p>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Root: The topmost node in a heap, which contains the maximum (in a max-heap) or minimum (in a min-heap) value in the heap.</a:t>
            </a:r>
            <a:endParaRPr/>
          </a:p>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p:txBody>
      </p:sp>
      <p:sp>
        <p:nvSpPr>
          <p:cNvPr id="166" name="Google Shape;166;p9"/>
          <p:cNvSpPr/>
          <p:nvPr/>
        </p:nvSpPr>
        <p:spPr>
          <a:xfrm>
            <a:off x="3906845" y="143269"/>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pic>
        <p:nvPicPr>
          <p:cNvPr id="172" name="Google Shape;172;p10"/>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73" name="Google Shape;173;p10"/>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74" name="Google Shape;174;p10"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75" name="Google Shape;175;p10"/>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76" name="Google Shape;176;p10"/>
          <p:cNvSpPr txBox="1"/>
          <p:nvPr/>
        </p:nvSpPr>
        <p:spPr>
          <a:xfrm>
            <a:off x="298340" y="1072616"/>
            <a:ext cx="401045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Consolas"/>
                <a:ea typeface="Consolas"/>
                <a:cs typeface="Consolas"/>
                <a:sym typeface="Consolas"/>
              </a:rPr>
              <a:t>IMPORTANT TERMINOLOGY</a:t>
            </a:r>
            <a:endParaRPr sz="2000" b="1">
              <a:solidFill>
                <a:srgbClr val="002060"/>
              </a:solidFill>
              <a:latin typeface="Consolas"/>
              <a:ea typeface="Consolas"/>
              <a:cs typeface="Consolas"/>
              <a:sym typeface="Consolas"/>
            </a:endParaRPr>
          </a:p>
        </p:txBody>
      </p:sp>
      <p:sp>
        <p:nvSpPr>
          <p:cNvPr id="177" name="Google Shape;177;p10"/>
          <p:cNvSpPr txBox="1"/>
          <p:nvPr/>
        </p:nvSpPr>
        <p:spPr>
          <a:xfrm>
            <a:off x="574431" y="1590324"/>
            <a:ext cx="11054861" cy="4999189"/>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Parent Node: A node in a binary heap that has child nodes. The parent node's value is greater (in a max-heap) or smaller (in a min-heap) than its child nodes.</a:t>
            </a:r>
            <a:endParaRPr/>
          </a:p>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Child Node: Nodes in a binary heap that are connected to a parent node. In a max-heap, child nodes have values less than or equal to the parent node, and in a min-heap, they have values greater than or equal to the parent node.</a:t>
            </a:r>
            <a:endParaRPr/>
          </a:p>
          <a:p>
            <a:pPr marL="0" marR="0" lvl="0" indent="0" algn="l" rtl="0">
              <a:lnSpc>
                <a:spcPct val="200000"/>
              </a:lnSpc>
              <a:spcBef>
                <a:spcPts val="0"/>
              </a:spcBef>
              <a:spcAft>
                <a:spcPts val="0"/>
              </a:spcAft>
              <a:buNone/>
            </a:pPr>
            <a:endParaRPr sz="1800">
              <a:solidFill>
                <a:schemeClr val="dk1"/>
              </a:solidFill>
              <a:latin typeface="Consolas"/>
              <a:ea typeface="Consolas"/>
              <a:cs typeface="Consolas"/>
              <a:sym typeface="Consolas"/>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Leaf Nodes: Nodes in a binary heap that have no children. They are the nodes at the bottom of the heap.</a:t>
            </a:r>
            <a:endParaRPr/>
          </a:p>
        </p:txBody>
      </p:sp>
      <p:sp>
        <p:nvSpPr>
          <p:cNvPr id="178" name="Google Shape;178;p10"/>
          <p:cNvSpPr/>
          <p:nvPr/>
        </p:nvSpPr>
        <p:spPr>
          <a:xfrm>
            <a:off x="3878171" y="186935"/>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pic>
        <p:nvPicPr>
          <p:cNvPr id="184" name="Google Shape;184;p11"/>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85" name="Google Shape;185;p11"/>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86" name="Google Shape;186;p11"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87" name="Google Shape;187;p11"/>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88" name="Google Shape;188;p11"/>
          <p:cNvSpPr txBox="1"/>
          <p:nvPr/>
        </p:nvSpPr>
        <p:spPr>
          <a:xfrm>
            <a:off x="298340" y="1072616"/>
            <a:ext cx="401045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Consolas"/>
                <a:ea typeface="Consolas"/>
                <a:cs typeface="Consolas"/>
                <a:sym typeface="Consolas"/>
              </a:rPr>
              <a:t>IMPORTANT TERMINOLOGY</a:t>
            </a:r>
            <a:endParaRPr sz="2000" b="1">
              <a:solidFill>
                <a:srgbClr val="002060"/>
              </a:solidFill>
              <a:latin typeface="Consolas"/>
              <a:ea typeface="Consolas"/>
              <a:cs typeface="Consolas"/>
              <a:sym typeface="Consolas"/>
            </a:endParaRPr>
          </a:p>
        </p:txBody>
      </p:sp>
      <p:sp>
        <p:nvSpPr>
          <p:cNvPr id="189" name="Google Shape;189;p11"/>
          <p:cNvSpPr txBox="1"/>
          <p:nvPr/>
        </p:nvSpPr>
        <p:spPr>
          <a:xfrm>
            <a:off x="4489939" y="1678199"/>
            <a:ext cx="3657599" cy="2783198"/>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      30 (Root)</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      / \</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    20   15 (Parent Nodes)</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   / \   / \</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  10  12 7  9 (Child Nodes)</a:t>
            </a:r>
            <a:endParaRPr/>
          </a:p>
        </p:txBody>
      </p:sp>
      <p:sp>
        <p:nvSpPr>
          <p:cNvPr id="190" name="Google Shape;190;p11"/>
          <p:cNvSpPr/>
          <p:nvPr/>
        </p:nvSpPr>
        <p:spPr>
          <a:xfrm>
            <a:off x="3906845" y="143269"/>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Effect transition="in" filter="fade">
                                      <p:cBhvr>
                                        <p:cTn id="7" dur="500"/>
                                        <p:tgtEl>
                                          <p:spTgt spid="1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9">
                                            <p:txEl>
                                              <p:pRg st="1" end="1"/>
                                            </p:txEl>
                                          </p:spTgt>
                                        </p:tgtEl>
                                        <p:attrNameLst>
                                          <p:attrName>style.visibility</p:attrName>
                                        </p:attrNameLst>
                                      </p:cBhvr>
                                      <p:to>
                                        <p:strVal val="visible"/>
                                      </p:to>
                                    </p:set>
                                    <p:animEffect transition="in" filter="fade">
                                      <p:cBhvr>
                                        <p:cTn id="12" dur="500"/>
                                        <p:tgtEl>
                                          <p:spTgt spid="1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9">
                                            <p:txEl>
                                              <p:pRg st="2" end="2"/>
                                            </p:txEl>
                                          </p:spTgt>
                                        </p:tgtEl>
                                        <p:attrNameLst>
                                          <p:attrName>style.visibility</p:attrName>
                                        </p:attrNameLst>
                                      </p:cBhvr>
                                      <p:to>
                                        <p:strVal val="visible"/>
                                      </p:to>
                                    </p:set>
                                    <p:animEffect transition="in" filter="fade">
                                      <p:cBhvr>
                                        <p:cTn id="17" dur="500"/>
                                        <p:tgtEl>
                                          <p:spTgt spid="1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9">
                                            <p:txEl>
                                              <p:pRg st="3" end="3"/>
                                            </p:txEl>
                                          </p:spTgt>
                                        </p:tgtEl>
                                        <p:attrNameLst>
                                          <p:attrName>style.visibility</p:attrName>
                                        </p:attrNameLst>
                                      </p:cBhvr>
                                      <p:to>
                                        <p:strVal val="visible"/>
                                      </p:to>
                                    </p:set>
                                    <p:animEffect transition="in" filter="fade">
                                      <p:cBhvr>
                                        <p:cTn id="22" dur="500"/>
                                        <p:tgtEl>
                                          <p:spTgt spid="1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9">
                                            <p:txEl>
                                              <p:pRg st="4" end="4"/>
                                            </p:txEl>
                                          </p:spTgt>
                                        </p:tgtEl>
                                        <p:attrNameLst>
                                          <p:attrName>style.visibility</p:attrName>
                                        </p:attrNameLst>
                                      </p:cBhvr>
                                      <p:to>
                                        <p:strVal val="visible"/>
                                      </p:to>
                                    </p:set>
                                    <p:animEffect transition="in" filter="fade">
                                      <p:cBhvr>
                                        <p:cTn id="27" dur="500"/>
                                        <p:tgtEl>
                                          <p:spTgt spid="1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pic>
        <p:nvPicPr>
          <p:cNvPr id="195" name="Google Shape;195;p12"/>
          <p:cNvPicPr preferRelativeResize="0"/>
          <p:nvPr/>
        </p:nvPicPr>
        <p:blipFill rotWithShape="1">
          <a:blip r:embed="rId3">
            <a:alphaModFix/>
          </a:blip>
          <a:srcRect l="8630" r="8622" b="57237"/>
          <a:stretch/>
        </p:blipFill>
        <p:spPr>
          <a:xfrm rot="10800000" flipH="1">
            <a:off x="0" y="624"/>
            <a:ext cx="3517641" cy="926126"/>
          </a:xfrm>
          <a:prstGeom prst="rect">
            <a:avLst/>
          </a:prstGeom>
          <a:noFill/>
          <a:ln>
            <a:noFill/>
          </a:ln>
        </p:spPr>
      </p:pic>
      <p:pic>
        <p:nvPicPr>
          <p:cNvPr id="196" name="Google Shape;196;p12"/>
          <p:cNvPicPr preferRelativeResize="0"/>
          <p:nvPr/>
        </p:nvPicPr>
        <p:blipFill rotWithShape="1">
          <a:blip r:embed="rId4">
            <a:alphaModFix/>
          </a:blip>
          <a:srcRect/>
          <a:stretch/>
        </p:blipFill>
        <p:spPr>
          <a:xfrm>
            <a:off x="11106150" y="186935"/>
            <a:ext cx="1000125" cy="988203"/>
          </a:xfrm>
          <a:prstGeom prst="rect">
            <a:avLst/>
          </a:prstGeom>
          <a:noFill/>
          <a:ln>
            <a:noFill/>
          </a:ln>
        </p:spPr>
      </p:pic>
      <p:pic>
        <p:nvPicPr>
          <p:cNvPr id="197" name="Google Shape;197;p12" descr="Picture1-removebg-preview"/>
          <p:cNvPicPr preferRelativeResize="0"/>
          <p:nvPr/>
        </p:nvPicPr>
        <p:blipFill rotWithShape="1">
          <a:blip r:embed="rId5">
            <a:alphaModFix/>
          </a:blip>
          <a:srcRect/>
          <a:stretch/>
        </p:blipFill>
        <p:spPr>
          <a:xfrm>
            <a:off x="9647853" y="6129030"/>
            <a:ext cx="2544147" cy="727690"/>
          </a:xfrm>
          <a:prstGeom prst="rect">
            <a:avLst/>
          </a:prstGeom>
          <a:noFill/>
          <a:ln>
            <a:noFill/>
          </a:ln>
        </p:spPr>
      </p:pic>
      <p:sp>
        <p:nvSpPr>
          <p:cNvPr id="198" name="Google Shape;198;p12"/>
          <p:cNvSpPr txBox="1"/>
          <p:nvPr/>
        </p:nvSpPr>
        <p:spPr>
          <a:xfrm>
            <a:off x="1092621" y="2357485"/>
            <a:ext cx="10377975" cy="1248877"/>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1800"/>
              <a:buFont typeface="Arial"/>
              <a:buNone/>
            </a:pPr>
            <a:endParaRPr sz="1800">
              <a:solidFill>
                <a:schemeClr val="dk1"/>
              </a:solidFill>
              <a:latin typeface="Consolas"/>
              <a:ea typeface="Consolas"/>
              <a:cs typeface="Consolas"/>
              <a:sym typeface="Consolas"/>
            </a:endParaRPr>
          </a:p>
        </p:txBody>
      </p:sp>
      <p:sp>
        <p:nvSpPr>
          <p:cNvPr id="199" name="Google Shape;199;p12"/>
          <p:cNvSpPr txBox="1"/>
          <p:nvPr/>
        </p:nvSpPr>
        <p:spPr>
          <a:xfrm>
            <a:off x="372082" y="1313993"/>
            <a:ext cx="401045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Consolas"/>
                <a:ea typeface="Consolas"/>
                <a:cs typeface="Consolas"/>
                <a:sym typeface="Consolas"/>
              </a:rPr>
              <a:t>ALGORITHM</a:t>
            </a:r>
            <a:endParaRPr sz="2000" b="1">
              <a:solidFill>
                <a:srgbClr val="002060"/>
              </a:solidFill>
              <a:latin typeface="Consolas"/>
              <a:ea typeface="Consolas"/>
              <a:cs typeface="Consolas"/>
              <a:sym typeface="Consolas"/>
            </a:endParaRPr>
          </a:p>
        </p:txBody>
      </p:sp>
      <p:sp>
        <p:nvSpPr>
          <p:cNvPr id="200" name="Google Shape;200;p12"/>
          <p:cNvSpPr txBox="1"/>
          <p:nvPr/>
        </p:nvSpPr>
        <p:spPr>
          <a:xfrm>
            <a:off x="1203851" y="1780821"/>
            <a:ext cx="10155514" cy="3337196"/>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1. Build a max-heap from the array.</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2. Extract the maximum element (root) and move it to the end of the array.</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3. Reduce the size of the heap (effectively excluding the last element, which is now sorted).</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4. Restore the max-heap property by calling `heapify` on the root.</a:t>
            </a:r>
            <a:endParaRPr/>
          </a:p>
          <a:p>
            <a:pPr marL="0" marR="0" lvl="0" indent="0" algn="l" rtl="0">
              <a:lnSpc>
                <a:spcPct val="200000"/>
              </a:lnSpc>
              <a:spcBef>
                <a:spcPts val="0"/>
              </a:spcBef>
              <a:spcAft>
                <a:spcPts val="0"/>
              </a:spcAft>
              <a:buNone/>
            </a:pPr>
            <a:r>
              <a:rPr lang="en-US" sz="1800">
                <a:solidFill>
                  <a:schemeClr val="dk1"/>
                </a:solidFill>
                <a:latin typeface="Consolas"/>
                <a:ea typeface="Consolas"/>
                <a:cs typeface="Consolas"/>
                <a:sym typeface="Consolas"/>
              </a:rPr>
              <a:t>5. Repeat steps 2-4 until the heap is empty (i.e., all elements are sorted).</a:t>
            </a:r>
            <a:endParaRPr/>
          </a:p>
        </p:txBody>
      </p:sp>
      <p:sp>
        <p:nvSpPr>
          <p:cNvPr id="201" name="Google Shape;201;p12"/>
          <p:cNvSpPr/>
          <p:nvPr/>
        </p:nvSpPr>
        <p:spPr>
          <a:xfrm>
            <a:off x="3878171" y="186935"/>
            <a:ext cx="4435657" cy="449583"/>
          </a:xfrm>
          <a:prstGeom prst="snip2DiagRect">
            <a:avLst>
              <a:gd name="adj1" fmla="val 0"/>
              <a:gd name="adj2" fmla="val 37764"/>
            </a:avLst>
          </a:prstGeom>
          <a:solidFill>
            <a:srgbClr val="548135"/>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HEAP SORT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0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6" ma:contentTypeDescription="Create a new document." ma:contentTypeScope="" ma:versionID="afbf432bb8bf20b866746352fa91f77e">
  <xsd:schema xmlns:xsd="http://www.w3.org/2001/XMLSchema" xmlns:xs="http://www.w3.org/2001/XMLSchema" xmlns:p="http://schemas.microsoft.com/office/2006/metadata/properties" xmlns:ns2="5c9723bf-e2da-41fd-b2fd-04456ba7cba0" xmlns:ns3="1a80a837-91c1-4480-9cf9-33b82e620694" targetNamespace="http://schemas.microsoft.com/office/2006/metadata/properties" ma:root="true" ma:fieldsID="94af8324b03f66d257b2f85875bcc144" ns2:_="" ns3:_="">
    <xsd:import namespace="5c9723bf-e2da-41fd-b2fd-04456ba7cba0"/>
    <xsd:import namespace="1a80a837-91c1-4480-9cf9-33b82e6206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2682A9-2909-49CE-99A8-775FE786775B}">
  <ds:schemaRefs>
    <ds:schemaRef ds:uri="http://schemas.microsoft.com/sharepoint/v3/contenttype/forms"/>
  </ds:schemaRefs>
</ds:datastoreItem>
</file>

<file path=customXml/itemProps2.xml><?xml version="1.0" encoding="utf-8"?>
<ds:datastoreItem xmlns:ds="http://schemas.openxmlformats.org/officeDocument/2006/customXml" ds:itemID="{A7012F10-CDAC-4034-9FD7-FD39E0F0698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8DD7ACF-C61D-41A1-AC97-063F2E1D9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1a80a837-91c1-4480-9cf9-33b82e6206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TotalTime>
  <Words>1630</Words>
  <Application>Microsoft Office PowerPoint</Application>
  <PresentationFormat>Widescreen</PresentationFormat>
  <Paragraphs>322</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Consolas</vt:lpstr>
      <vt:lpstr>Arial</vt:lpstr>
      <vt:lpstr>Calibri</vt:lpstr>
      <vt:lpstr>Times New Roman</vt:lpstr>
      <vt:lpstr>Noto Sans Symbols</vt:lpstr>
      <vt:lpstr>Century Schoolbook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poojaramaraj71@gmail.com</dc:creator>
  <cp:lastModifiedBy>Aastha Kumar</cp:lastModifiedBy>
  <cp:revision>4</cp:revision>
  <dcterms:created xsi:type="dcterms:W3CDTF">2023-09-22T07:04:52Z</dcterms:created>
  <dcterms:modified xsi:type="dcterms:W3CDTF">2024-03-29T15:52:04Z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0x010100F8D084FE8244824F8DA304D1666BE595</vt:lpwstr>
  </property>
</Properties>
</file>