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58" r:id="rId5"/>
    <p:sldId id="261" r:id="rId6"/>
    <p:sldId id="262" r:id="rId7"/>
    <p:sldId id="263" r:id="rId8"/>
    <p:sldId id="264" r:id="rId9"/>
    <p:sldId id="265" r:id="rId10"/>
    <p:sldId id="275" r:id="rId11"/>
    <p:sldId id="266" r:id="rId12"/>
    <p:sldId id="267" r:id="rId13"/>
    <p:sldId id="268" r:id="rId14"/>
    <p:sldId id="269" r:id="rId15"/>
    <p:sldId id="272" r:id="rId16"/>
    <p:sldId id="273" r:id="rId17"/>
    <p:sldId id="274" r:id="rId18"/>
  </p:sldIdLst>
  <p:sldSz cx="12192000" cy="6858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2Vxaw1S3fmKof5vVNS8YU4X1e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1887F0-47F2-453A-A2A1-1AF2084A928E}">
  <a:tblStyle styleId="{801887F0-47F2-453A-A2A1-1AF2084A92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35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F8FAF6B7-D5F7-4642-94E8-4449D12FE46A}"/>
    <pc:docChg chg="addSld modSld">
      <pc:chgData name="Aastha Kumar" userId="f94225b3-263d-47de-91f3-c17c89a7eef3" providerId="ADAL" clId="{F8FAF6B7-D5F7-4642-94E8-4449D12FE46A}" dt="2024-05-06T06:37:00.066" v="4" actId="1076"/>
      <pc:docMkLst>
        <pc:docMk/>
      </pc:docMkLst>
      <pc:sldChg chg="addSp modSp new mod">
        <pc:chgData name="Aastha Kumar" userId="f94225b3-263d-47de-91f3-c17c89a7eef3" providerId="ADAL" clId="{F8FAF6B7-D5F7-4642-94E8-4449D12FE46A}" dt="2024-05-06T06:37:00.066" v="4" actId="1076"/>
        <pc:sldMkLst>
          <pc:docMk/>
          <pc:sldMk cId="264794844" sldId="275"/>
        </pc:sldMkLst>
        <pc:spChg chg="add mod">
          <ac:chgData name="Aastha Kumar" userId="f94225b3-263d-47de-91f3-c17c89a7eef3" providerId="ADAL" clId="{F8FAF6B7-D5F7-4642-94E8-4449D12FE46A}" dt="2024-05-06T06:37:00.066" v="4" actId="1076"/>
          <ac:spMkLst>
            <pc:docMk/>
            <pc:sldMk cId="264794844" sldId="275"/>
            <ac:spMk id="3" creationId="{5201DF92-FF1C-7FE8-645B-3D792417E3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4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Why do we start the loop from the last non-leaf node ? 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Because all the nodes after that are leaf nodes which will trivially satisfy the heap property as they don’t have any children and hence, are already roots of a K-ary max heap.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3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3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Why do we start the loop from the last non-leaf node ? 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Because all the nodes after that are leaf nodes which will trivially satisfy the heap property as they don’t have any children and hence, are already roots of a K-ary max heap.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3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Why do we start the loop from the last non-leaf node ? 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Because all the nodes after that are leaf nodes which will trivially satisfy the heap property as they don’t have any children and hence, are already roots of a K-ary max heap.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3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Why do we start the loop from the last non-leaf node ? 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Because all the nodes after that are leaf nodes which will trivially satisfy the heap property as they don’t have any children and hence, are already roots of a K-ary max heap.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3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Why do we start the loop from the last non-leaf node ? 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Because all the nodes after that are leaf nodes which will trivially satisfy the heap property as they don’t have any children and hence, are already roots of a K-ary max heap.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3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Why do we start the loop from the last non-leaf node ? 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Because all the nodes after that are leaf nodes which will trivially satisfy the heap property as they don’t have any children and hence, are already roots of a K-ary max heap.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Why do we start the loop from the last non-leaf node ? 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Because all the nodes after that are leaf nodes which will trivially satisfy the heap property as they don’t have any children and hence, are already roots of a K-ary max heap.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4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Why do we start the loop from the last non-leaf node ? 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>
                <a:latin typeface="Arial"/>
                <a:ea typeface="Arial"/>
                <a:cs typeface="Arial"/>
                <a:sym typeface="Arial"/>
              </a:rPr>
              <a:t>Because all the nodes after that are leaf nodes which will trivially satisfy the heap property as they don’t have any children and hence, are already roots of a K-ary max heap.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/>
          <p:nvPr/>
        </p:nvSpPr>
        <p:spPr>
          <a:xfrm>
            <a:off x="4757010" y="397004"/>
            <a:ext cx="3917351" cy="414759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K-ARRAY HEAP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198541" y="1118460"/>
            <a:ext cx="11907734" cy="60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>
              <a:buFont typeface="Arial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K-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ary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heap is a priority queue data structure, a generalization of the binary heap in which the nodes have d children instead of 2.</a:t>
            </a:r>
          </a:p>
          <a:p>
            <a:pPr marL="0" lvl="0" indent="0">
              <a:buFont typeface="Arial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Nearly complete binary tree, with all levels having maximum number of nodes except the last, which is filled in left to right manner.</a:t>
            </a:r>
            <a:endParaRPr lang="en-US" sz="1200" dirty="0"/>
          </a:p>
          <a:p>
            <a:pPr lvl="0"/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It can be divided into two categories: </a:t>
            </a:r>
            <a:endParaRPr lang="en-US" sz="1200" dirty="0"/>
          </a:p>
          <a:p>
            <a:pPr lvl="5"/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(a) Max k-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ary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heap: Key at root is greater than all descendants and same is recursively true for all nodes</a:t>
            </a:r>
            <a:endParaRPr lang="en-US" sz="1200" dirty="0"/>
          </a:p>
          <a:p>
            <a:pPr lvl="5"/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5"/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(b) Min k-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ary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heap: Key at root is lesser than all descendants and same is recursively true for all nodes</a:t>
            </a:r>
            <a:endParaRPr lang="en-US" sz="1200" dirty="0"/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30" name="Google Shape;130;p32"/>
          <p:cNvGrpSpPr/>
          <p:nvPr/>
        </p:nvGrpSpPr>
        <p:grpSpPr>
          <a:xfrm>
            <a:off x="450663" y="4598082"/>
            <a:ext cx="4682826" cy="1955800"/>
            <a:chOff x="616501" y="3614883"/>
            <a:chExt cx="4818946" cy="1955800"/>
          </a:xfrm>
        </p:grpSpPr>
        <p:pic>
          <p:nvPicPr>
            <p:cNvPr id="131" name="Google Shape;131;p3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5847" y="3614883"/>
              <a:ext cx="4419600" cy="195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32"/>
            <p:cNvSpPr txBox="1"/>
            <p:nvPr/>
          </p:nvSpPr>
          <p:spPr>
            <a:xfrm>
              <a:off x="616501" y="3752967"/>
              <a:ext cx="46455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3-ary max heap				</a:t>
              </a:r>
              <a:endParaRPr dirty="0"/>
            </a:p>
          </p:txBody>
        </p:sp>
      </p:grpSp>
      <p:grpSp>
        <p:nvGrpSpPr>
          <p:cNvPr id="133" name="Google Shape;133;p32"/>
          <p:cNvGrpSpPr/>
          <p:nvPr/>
        </p:nvGrpSpPr>
        <p:grpSpPr>
          <a:xfrm>
            <a:off x="4934250" y="4362489"/>
            <a:ext cx="7059209" cy="2191392"/>
            <a:chOff x="4488404" y="3025649"/>
            <a:chExt cx="7432663" cy="2418927"/>
          </a:xfrm>
        </p:grpSpPr>
        <p:pic>
          <p:nvPicPr>
            <p:cNvPr id="134" name="Google Shape;134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711614" y="3025649"/>
              <a:ext cx="6209453" cy="2418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32"/>
            <p:cNvSpPr txBox="1"/>
            <p:nvPr/>
          </p:nvSpPr>
          <p:spPr>
            <a:xfrm>
              <a:off x="4488404" y="3326846"/>
              <a:ext cx="49947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		5-ary min heap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0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8800" y="6117544"/>
            <a:ext cx="3253440" cy="8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0"/>
          <p:cNvPicPr preferRelativeResize="0"/>
          <p:nvPr/>
        </p:nvPicPr>
        <p:blipFill rotWithShape="1">
          <a:blip r:embed="rId5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/>
          <p:nvPr/>
        </p:nvSpPr>
        <p:spPr>
          <a:xfrm>
            <a:off x="4312149" y="370252"/>
            <a:ext cx="4362212" cy="420505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K-ARRAY HEAP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40"/>
          <p:cNvGraphicFramePr/>
          <p:nvPr/>
        </p:nvGraphicFramePr>
        <p:xfrm>
          <a:off x="636002" y="926751"/>
          <a:ext cx="10920000" cy="5852170"/>
        </p:xfrm>
        <a:graphic>
          <a:graphicData uri="http://schemas.openxmlformats.org/drawingml/2006/table">
            <a:tbl>
              <a:tblPr firstRow="1" bandRow="1">
                <a:noFill/>
                <a:tableStyleId>{801887F0-47F2-453A-A2A1-1AF2084A928E}</a:tableStyleId>
              </a:tblPr>
              <a:tblGrid>
                <a:gridCol w="54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void printHeap()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System.out.print("\nHeap = ");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(int i = 0; i &lt; heapSize; i++)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System.out.print(heap[i] +" ");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DaryHeapTest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Scanner scan = new Scanner(System.in);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System.out.println("Enter size and D of D-ary Heap");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DaryHeap dh = new DaryHeap(scan.nextInt(), scan.nextInt() 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char ch;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do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System.out.println("\nD-ary Heap Operations\n");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System.out.println("1. insert ");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System.out.println("2. delete");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System.out.println("3. check full");        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System.out.println("4. check empty");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System.out.println("5. clear");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boolean chk;   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int choice = scan.nextInt();        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switch (choice)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case 1 :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try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System.out.println("Enter integer element to insert");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dh.insert( scan.nextInt() );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catch (Exception e)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System.out.println(e.getMessage() 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break;                      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case 2 :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try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System.out.println("Enter delete position");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dh.delete(scan.nextInt() - 1);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1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8800" y="6117544"/>
            <a:ext cx="3253440" cy="8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1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1"/>
          <p:cNvPicPr preferRelativeResize="0"/>
          <p:nvPr/>
        </p:nvPicPr>
        <p:blipFill rotWithShape="1">
          <a:blip r:embed="rId5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1"/>
          <p:cNvSpPr/>
          <p:nvPr/>
        </p:nvSpPr>
        <p:spPr>
          <a:xfrm>
            <a:off x="4312149" y="370252"/>
            <a:ext cx="4362212" cy="420505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K-ARRAY HEAP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4" name="Google Shape;234;p41"/>
          <p:cNvGraphicFramePr/>
          <p:nvPr/>
        </p:nvGraphicFramePr>
        <p:xfrm>
          <a:off x="740160" y="1494196"/>
          <a:ext cx="10920000" cy="3931930"/>
        </p:xfrm>
        <a:graphic>
          <a:graphicData uri="http://schemas.openxmlformats.org/drawingml/2006/table">
            <a:tbl>
              <a:tblPr firstRow="1" bandRow="1">
                <a:noFill/>
                <a:tableStyleId>{801887F0-47F2-453A-A2A1-1AF2084A928E}</a:tableStyleId>
              </a:tblPr>
              <a:tblGrid>
                <a:gridCol w="54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catch (Exception e)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System.out.println(e.getMessage() 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             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break;                                  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case 3 :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System.out.println("Full status = "+ dh.isFull());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break;                               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case 4 :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System.out.println("Empty status = "+ dh.isEmpty());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break;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case 5 :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dh.clear();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System.out.println("Heap Cleared\n");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break;     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default :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System.out.println("Wrong Entry \n ");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break;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/** Display heap **/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dh.printHeap();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System.out.println("\nDo you want to continue (Type y or n) \n");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ch = scan.next().charAt(0);                    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while (ch == 'Y'|| ch == 'y');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3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3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3"/>
          <p:cNvSpPr/>
          <p:nvPr/>
        </p:nvSpPr>
        <p:spPr>
          <a:xfrm>
            <a:off x="4680706" y="627363"/>
            <a:ext cx="3781425" cy="49942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 QUESTIONS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 txBox="1">
            <a:spLocks noGrp="1"/>
          </p:cNvSpPr>
          <p:nvPr>
            <p:ph type="body" idx="1"/>
          </p:nvPr>
        </p:nvSpPr>
        <p:spPr>
          <a:xfrm>
            <a:off x="689461" y="1760131"/>
            <a:ext cx="10515600" cy="61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3. What is the advantage of using a K-ary Heap over a Binary Heap?</a:t>
            </a:r>
            <a:endParaRPr/>
          </a:p>
        </p:txBody>
      </p:sp>
      <p:sp>
        <p:nvSpPr>
          <p:cNvPr id="264" name="Google Shape;264;p13"/>
          <p:cNvSpPr txBox="1"/>
          <p:nvPr/>
        </p:nvSpPr>
        <p:spPr>
          <a:xfrm>
            <a:off x="1276733" y="2746679"/>
            <a:ext cx="1058936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Answer: K-ary Heaps can be more space-efficient than Binary Heaps in certain situations since each node has more children, reducing the overall height of the tree.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4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/>
          <p:nvPr/>
        </p:nvSpPr>
        <p:spPr>
          <a:xfrm>
            <a:off x="4680706" y="627363"/>
            <a:ext cx="3781425" cy="49942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 QUESTIONS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1"/>
          </p:nvPr>
        </p:nvSpPr>
        <p:spPr>
          <a:xfrm>
            <a:off x="590550" y="2034833"/>
            <a:ext cx="10515600" cy="61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4. Explain the operations of insertion and deletion in a K-ary Heap.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endParaRPr sz="2000" i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1276733" y="3006019"/>
            <a:ext cx="1058936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Answer: Insertion involves adding a new element to the heap and then restoring the heap property by performing the "heapify-up" operation. Deletion involves removing the root element, replacing it with the last element, and then restoring the heap property by performing the "heapify-down" operation.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15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5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/>
          <p:nvPr/>
        </p:nvSpPr>
        <p:spPr>
          <a:xfrm>
            <a:off x="4680706" y="627363"/>
            <a:ext cx="3781425" cy="49942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 QUESTIONS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 txBox="1">
            <a:spLocks noGrp="1"/>
          </p:cNvSpPr>
          <p:nvPr>
            <p:ph type="body" idx="1"/>
          </p:nvPr>
        </p:nvSpPr>
        <p:spPr>
          <a:xfrm>
            <a:off x="404326" y="1526050"/>
            <a:ext cx="10515600" cy="61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5. How do you represent a K-ary Heap in an array?</a:t>
            </a:r>
            <a:endParaRPr sz="2000" i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1016843" y="2478155"/>
            <a:ext cx="1058936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Answer: In a K-ary Heap, if a node is at index i, its children are at indices Ki + 1, Ki + 2, ..., K*i + K.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3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8800" y="6117544"/>
            <a:ext cx="3253440" cy="8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3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/>
          <p:nvPr/>
        </p:nvSpPr>
        <p:spPr>
          <a:xfrm>
            <a:off x="901363" y="2052782"/>
            <a:ext cx="10885593" cy="350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Assuming 0 based indexing of array, an array represents a K-ary heap such that for any node we consider: </a:t>
            </a:r>
            <a:endParaRPr sz="2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0990" marR="0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Parent of the node at index i (except root node) is located at index (i-1)/k</a:t>
            </a:r>
            <a:endParaRPr sz="2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0990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0990" marR="0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Children of the node at index i are at indices (k*i)+1 , (k*i)+2 …. (k*i)+k</a:t>
            </a:r>
            <a:endParaRPr sz="2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0990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0990" marR="0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last non-leaf node of a heap of size n is located at index (n-2)/k</a:t>
            </a:r>
            <a:endParaRPr sz="2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4" name="Google Shape;14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3"/>
          <p:cNvPicPr preferRelativeResize="0"/>
          <p:nvPr/>
        </p:nvPicPr>
        <p:blipFill rotWithShape="1">
          <a:blip r:embed="rId5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3"/>
          <p:cNvSpPr txBox="1"/>
          <p:nvPr/>
        </p:nvSpPr>
        <p:spPr>
          <a:xfrm>
            <a:off x="739680" y="1467737"/>
            <a:ext cx="6139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IMPLEMENTATION</a:t>
            </a:r>
            <a:endParaRPr/>
          </a:p>
        </p:txBody>
      </p:sp>
      <p:sp>
        <p:nvSpPr>
          <p:cNvPr id="147" name="Google Shape;147;p33"/>
          <p:cNvSpPr/>
          <p:nvPr/>
        </p:nvSpPr>
        <p:spPr>
          <a:xfrm>
            <a:off x="4100502" y="506246"/>
            <a:ext cx="4362212" cy="420505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K-ARRAY HEAP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4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8800" y="6117544"/>
            <a:ext cx="3253440" cy="8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4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4"/>
          <p:cNvSpPr/>
          <p:nvPr/>
        </p:nvSpPr>
        <p:spPr>
          <a:xfrm>
            <a:off x="638400" y="1469931"/>
            <a:ext cx="10885593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IMPLEMENTATION</a:t>
            </a:r>
            <a:endParaRPr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 rotWithShape="1">
          <a:blip r:embed="rId5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4"/>
          <p:cNvSpPr/>
          <p:nvPr/>
        </p:nvSpPr>
        <p:spPr>
          <a:xfrm>
            <a:off x="4100502" y="506246"/>
            <a:ext cx="4362212" cy="420505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K-ARRAY HEAP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4"/>
          <p:cNvSpPr txBox="1"/>
          <p:nvPr/>
        </p:nvSpPr>
        <p:spPr>
          <a:xfrm>
            <a:off x="989045" y="2049702"/>
            <a:ext cx="90506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insert() : Inserting a node into the heap </a:t>
            </a:r>
            <a:endParaRPr/>
          </a:p>
        </p:txBody>
      </p:sp>
      <p:pic>
        <p:nvPicPr>
          <p:cNvPr id="159" name="Google Shape;159;p34" descr="Insert into a Binary Search Tree – Code World Technolog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04761" y="3171002"/>
            <a:ext cx="5982478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5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8800" y="6117544"/>
            <a:ext cx="3253440" cy="8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5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5"/>
          <p:cNvSpPr/>
          <p:nvPr/>
        </p:nvSpPr>
        <p:spPr>
          <a:xfrm>
            <a:off x="638400" y="1469931"/>
            <a:ext cx="10885593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IMPLEMENTATION</a:t>
            </a:r>
            <a:endParaRPr/>
          </a:p>
        </p:txBody>
      </p:sp>
      <p:pic>
        <p:nvPicPr>
          <p:cNvPr id="167" name="Google Shape;16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/>
          <p:nvPr/>
        </p:nvSpPr>
        <p:spPr>
          <a:xfrm>
            <a:off x="4100502" y="506246"/>
            <a:ext cx="4362212" cy="420505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K-ARRAY HEAP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5"/>
          <p:cNvSpPr txBox="1"/>
          <p:nvPr/>
        </p:nvSpPr>
        <p:spPr>
          <a:xfrm>
            <a:off x="989045" y="2049702"/>
            <a:ext cx="90506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buildHeap() : Builds a heap from an input array.</a:t>
            </a:r>
            <a:endParaRPr/>
          </a:p>
        </p:txBody>
      </p:sp>
      <p:pic>
        <p:nvPicPr>
          <p:cNvPr id="171" name="Google Shape;17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17641" y="3016931"/>
            <a:ext cx="5511159" cy="2371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6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8800" y="6117544"/>
            <a:ext cx="3253440" cy="8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6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38400" y="1469931"/>
            <a:ext cx="10885593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IMPLEMENTATION</a:t>
            </a:r>
            <a:endParaRPr/>
          </a:p>
        </p:txBody>
      </p:sp>
      <p:pic>
        <p:nvPicPr>
          <p:cNvPr id="179" name="Google Shape;1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6"/>
          <p:cNvPicPr preferRelativeResize="0"/>
          <p:nvPr/>
        </p:nvPicPr>
        <p:blipFill rotWithShape="1">
          <a:blip r:embed="rId5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6"/>
          <p:cNvSpPr/>
          <p:nvPr/>
        </p:nvSpPr>
        <p:spPr>
          <a:xfrm>
            <a:off x="4100502" y="506246"/>
            <a:ext cx="4362212" cy="420505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K-ARRAY HEAP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6"/>
          <p:cNvSpPr txBox="1"/>
          <p:nvPr/>
        </p:nvSpPr>
        <p:spPr>
          <a:xfrm>
            <a:off x="989045" y="2049702"/>
            <a:ext cx="90506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restoreDown() /maxHeapify() : Used to maintain heap property</a:t>
            </a:r>
            <a:endParaRPr/>
          </a:p>
        </p:txBody>
      </p:sp>
      <p:pic>
        <p:nvPicPr>
          <p:cNvPr id="183" name="Google Shape;183;p36" descr="Heap Sort - javatpoin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56748" y="2978590"/>
            <a:ext cx="52387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7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8800" y="6117544"/>
            <a:ext cx="3253440" cy="8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7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7"/>
          <p:cNvSpPr/>
          <p:nvPr/>
        </p:nvSpPr>
        <p:spPr>
          <a:xfrm>
            <a:off x="638400" y="1469931"/>
            <a:ext cx="10885593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IMPLEMENTATION</a:t>
            </a:r>
            <a:endParaRPr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7"/>
          <p:cNvPicPr preferRelativeResize="0"/>
          <p:nvPr/>
        </p:nvPicPr>
        <p:blipFill rotWithShape="1">
          <a:blip r:embed="rId5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7"/>
          <p:cNvSpPr/>
          <p:nvPr/>
        </p:nvSpPr>
        <p:spPr>
          <a:xfrm>
            <a:off x="4100502" y="506246"/>
            <a:ext cx="4362212" cy="420505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K-ARRAY HEAP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7"/>
          <p:cNvSpPr txBox="1"/>
          <p:nvPr/>
        </p:nvSpPr>
        <p:spPr>
          <a:xfrm>
            <a:off x="1244733" y="2676845"/>
            <a:ext cx="90506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extractMax() : Extacting the root node.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01DF92-FF1C-7FE8-645B-3D792417E301}"/>
              </a:ext>
            </a:extLst>
          </p:cNvPr>
          <p:cNvSpPr txBox="1"/>
          <p:nvPr/>
        </p:nvSpPr>
        <p:spPr>
          <a:xfrm>
            <a:off x="558800" y="537260"/>
            <a:ext cx="108204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public class Main {</a:t>
            </a:r>
          </a:p>
          <a:p>
            <a:r>
              <a:rPr lang="en-IN" dirty="0"/>
              <a:t>    static void </a:t>
            </a:r>
            <a:r>
              <a:rPr lang="en-IN" dirty="0" err="1"/>
              <a:t>heapify</a:t>
            </a:r>
            <a:r>
              <a:rPr lang="en-IN" dirty="0"/>
              <a:t>(</a:t>
            </a:r>
            <a:r>
              <a:rPr lang="en-IN" dirty="0" err="1"/>
              <a:t>ArrayList</a:t>
            </a:r>
            <a:r>
              <a:rPr lang="en-IN" dirty="0"/>
              <a:t>&lt;Integer&gt; heap, int </a:t>
            </a:r>
            <a:r>
              <a:rPr lang="en-IN" dirty="0" err="1"/>
              <a:t>i</a:t>
            </a:r>
            <a:r>
              <a:rPr lang="en-IN" dirty="0"/>
              <a:t>, int k){</a:t>
            </a:r>
          </a:p>
          <a:p>
            <a:r>
              <a:rPr lang="en-IN" dirty="0"/>
              <a:t>        int smallest =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        for (int j = 1; j &lt;= k;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            int child = k * </a:t>
            </a:r>
            <a:r>
              <a:rPr lang="en-IN" dirty="0" err="1"/>
              <a:t>i</a:t>
            </a:r>
            <a:r>
              <a:rPr lang="en-IN" dirty="0"/>
              <a:t> + j;</a:t>
            </a:r>
          </a:p>
          <a:p>
            <a:r>
              <a:rPr lang="en-IN" dirty="0"/>
              <a:t>            if (child &lt; </a:t>
            </a:r>
            <a:r>
              <a:rPr lang="en-IN" dirty="0" err="1"/>
              <a:t>heap.size</a:t>
            </a:r>
            <a:r>
              <a:rPr lang="en-IN" dirty="0"/>
              <a:t>() &amp;&amp; </a:t>
            </a:r>
            <a:r>
              <a:rPr lang="en-IN" dirty="0" err="1"/>
              <a:t>heap.get</a:t>
            </a:r>
            <a:r>
              <a:rPr lang="en-IN" dirty="0"/>
              <a:t>(child) &lt; </a:t>
            </a:r>
            <a:r>
              <a:rPr lang="en-IN" dirty="0" err="1"/>
              <a:t>heap.get</a:t>
            </a:r>
            <a:r>
              <a:rPr lang="en-IN" dirty="0"/>
              <a:t>(smallest)) smallest = child;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if (smallest != 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r>
              <a:rPr lang="en-IN" dirty="0"/>
              <a:t>            </a:t>
            </a:r>
            <a:r>
              <a:rPr lang="en-IN" dirty="0" err="1"/>
              <a:t>Collections.swap</a:t>
            </a:r>
            <a:r>
              <a:rPr lang="en-IN" dirty="0"/>
              <a:t>(heap, </a:t>
            </a:r>
            <a:r>
              <a:rPr lang="en-IN" dirty="0" err="1"/>
              <a:t>i</a:t>
            </a:r>
            <a:r>
              <a:rPr lang="en-IN" dirty="0"/>
              <a:t>, smallest);</a:t>
            </a:r>
          </a:p>
          <a:p>
            <a:r>
              <a:rPr lang="en-IN" dirty="0"/>
              <a:t>            </a:t>
            </a:r>
            <a:r>
              <a:rPr lang="en-IN" dirty="0" err="1"/>
              <a:t>heapify</a:t>
            </a:r>
            <a:r>
              <a:rPr lang="en-IN" dirty="0"/>
              <a:t>(heap, smallest, k);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static void insert(</a:t>
            </a:r>
            <a:r>
              <a:rPr lang="en-IN" dirty="0" err="1"/>
              <a:t>ArrayList</a:t>
            </a:r>
            <a:r>
              <a:rPr lang="en-IN" dirty="0"/>
              <a:t>&lt;Integer&gt; heap, int key, int k) {</a:t>
            </a:r>
          </a:p>
          <a:p>
            <a:r>
              <a:rPr lang="en-IN" dirty="0"/>
              <a:t>        </a:t>
            </a:r>
            <a:r>
              <a:rPr lang="en-IN" dirty="0" err="1"/>
              <a:t>heap.add</a:t>
            </a:r>
            <a:r>
              <a:rPr lang="en-IN" dirty="0"/>
              <a:t>(key);</a:t>
            </a:r>
          </a:p>
          <a:p>
            <a:r>
              <a:rPr lang="en-IN" dirty="0"/>
              <a:t>        int 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heap.size</a:t>
            </a:r>
            <a:r>
              <a:rPr lang="en-IN" dirty="0"/>
              <a:t>() - 1;</a:t>
            </a:r>
          </a:p>
          <a:p>
            <a:r>
              <a:rPr lang="en-IN" dirty="0"/>
              <a:t>        while (</a:t>
            </a:r>
            <a:r>
              <a:rPr lang="en-IN" dirty="0" err="1"/>
              <a:t>i</a:t>
            </a:r>
            <a:r>
              <a:rPr lang="en-IN" dirty="0"/>
              <a:t> &gt; 0 &amp;&amp; </a:t>
            </a:r>
            <a:r>
              <a:rPr lang="en-IN" dirty="0" err="1"/>
              <a:t>heap.get</a:t>
            </a:r>
            <a:r>
              <a:rPr lang="en-IN" dirty="0"/>
              <a:t>((</a:t>
            </a:r>
            <a:r>
              <a:rPr lang="en-IN" dirty="0" err="1"/>
              <a:t>i</a:t>
            </a:r>
            <a:r>
              <a:rPr lang="en-IN" dirty="0"/>
              <a:t> - 1) / k) &gt; </a:t>
            </a:r>
            <a:r>
              <a:rPr lang="en-IN" dirty="0" err="1"/>
              <a:t>heap.get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)) {</a:t>
            </a:r>
          </a:p>
          <a:p>
            <a:r>
              <a:rPr lang="en-IN" dirty="0"/>
              <a:t>            </a:t>
            </a:r>
            <a:r>
              <a:rPr lang="en-IN" dirty="0" err="1"/>
              <a:t>Collections.swap</a:t>
            </a:r>
            <a:r>
              <a:rPr lang="en-IN" dirty="0"/>
              <a:t>(heap, (</a:t>
            </a:r>
            <a:r>
              <a:rPr lang="en-IN" dirty="0" err="1"/>
              <a:t>i</a:t>
            </a:r>
            <a:r>
              <a:rPr lang="en-IN" dirty="0"/>
              <a:t> - 1) / k,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 = (</a:t>
            </a:r>
            <a:r>
              <a:rPr lang="en-IN" dirty="0" err="1"/>
              <a:t>i</a:t>
            </a:r>
            <a:r>
              <a:rPr lang="en-IN" dirty="0"/>
              <a:t> - 1) / k;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ArrayList</a:t>
            </a:r>
            <a:r>
              <a:rPr lang="en-IN" dirty="0"/>
              <a:t>&lt;Integer&gt; heap = new </a:t>
            </a:r>
            <a:r>
              <a:rPr lang="en-IN" dirty="0" err="1"/>
              <a:t>ArrayList</a:t>
            </a:r>
            <a:r>
              <a:rPr lang="en-IN" dirty="0"/>
              <a:t>&lt;&gt;();</a:t>
            </a:r>
          </a:p>
          <a:p>
            <a:r>
              <a:rPr lang="en-IN" dirty="0"/>
              <a:t>        int k = 3;</a:t>
            </a:r>
          </a:p>
          <a:p>
            <a:r>
              <a:rPr lang="en-IN" dirty="0"/>
              <a:t>        insert(heap, 10, k);insert(heap, 5, k);insert(heap, 3, k);insert(heap, 2, k);insert(heap, 4, k);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("Heap: " + heap);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79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8800" y="6117544"/>
            <a:ext cx="3253440" cy="8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8"/>
          <p:cNvPicPr preferRelativeResize="0"/>
          <p:nvPr/>
        </p:nvPicPr>
        <p:blipFill rotWithShape="1">
          <a:blip r:embed="rId5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/>
          <p:nvPr/>
        </p:nvSpPr>
        <p:spPr>
          <a:xfrm>
            <a:off x="4312149" y="370252"/>
            <a:ext cx="4362212" cy="420505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K-ARRAY HEAP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204;p38"/>
          <p:cNvGraphicFramePr/>
          <p:nvPr/>
        </p:nvGraphicFramePr>
        <p:xfrm>
          <a:off x="489432" y="818905"/>
          <a:ext cx="10920000" cy="5638810"/>
        </p:xfrm>
        <a:graphic>
          <a:graphicData uri="http://schemas.openxmlformats.org/drawingml/2006/table">
            <a:tbl>
              <a:tblPr firstRow="1" bandRow="1">
                <a:noFill/>
                <a:tableStyleId>{801887F0-47F2-453A-A2A1-1AF2084A928E}</a:tableStyleId>
              </a:tblPr>
              <a:tblGrid>
                <a:gridCol w="54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java.util.Scanner;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java.util.Arrays;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java.util.NoSuchElementException;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DaryHeap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private int d;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private int heapSize;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private int[] heap;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DaryHeap(int capacity, int numChild)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heapSize = 0;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 = numChild;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heap = new int[capacity + 1];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Arrays.fill(heap, -1);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boolean isEmpty( 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heapSize == 0;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boolean isFull( 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heapSize == heap.length;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void clear( 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heapSize = 0; }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 int parent(int i)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(i - 1)/d;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private int kthChild(int i, int k)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d * i + k;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void insert(int x)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if (isFull( ) 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throw new NoSuchElementException("Overflow Exception");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heap[heapSize++] = x;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heapifyUp(heapSize - 1);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int findMin( 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if (isEmpty() 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throw new NoSuchElementException("Underflow Exception");       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heap[0];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 int delete(int ind)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9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8800" y="6117544"/>
            <a:ext cx="3253440" cy="8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9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9"/>
          <p:cNvPicPr preferRelativeResize="0"/>
          <p:nvPr/>
        </p:nvPicPr>
        <p:blipFill rotWithShape="1">
          <a:blip r:embed="rId5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/>
          <p:nvPr/>
        </p:nvSpPr>
        <p:spPr>
          <a:xfrm>
            <a:off x="4312149" y="370252"/>
            <a:ext cx="4362212" cy="420505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K-ARRAY HEAP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Google Shape;214;p39"/>
          <p:cNvGraphicFramePr/>
          <p:nvPr/>
        </p:nvGraphicFramePr>
        <p:xfrm>
          <a:off x="636002" y="926751"/>
          <a:ext cx="10920000" cy="5638810"/>
        </p:xfrm>
        <a:graphic>
          <a:graphicData uri="http://schemas.openxmlformats.org/drawingml/2006/table">
            <a:tbl>
              <a:tblPr firstRow="1" bandRow="1">
                <a:noFill/>
                <a:tableStyleId>{801887F0-47F2-453A-A2A1-1AF2084A928E}</a:tableStyleId>
              </a:tblPr>
              <a:tblGrid>
                <a:gridCol w="54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(isEmpty() 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throw new NoSuchElementException("Underflow Exception");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keyItem = heap[ind];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heap[ind] = heap[heapSize - 1];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heapSize--;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heapifyDown(ind);    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keyItem;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private void heapifyUp(int childInd)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tmp = heap[childInd];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while (childInd &gt; 0 &amp;&amp; tmp &lt; heap[parent(childInd)])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heap[childInd] = heap[ parent(childInd) ];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childInd = parent(childInd);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              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heap[childInd] = tmp;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private void heapifyDown(int ind)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child;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tmp = heap[ ind ];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(kthChild(ind, 1) &lt; heapSize)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child = minChild(ind);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if (heap[child] &lt; tmp)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heap[ind] = heap[child];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else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break;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ind = child;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heap[ind] = tmp;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private int minChild(int ind)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bestChild = kthChild(ind, 1);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k = 2;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pos = kthChild(ind, k);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while ((k &lt;= d) &amp;&amp; (pos &lt; heapSize))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if (heap[pos] &lt; heap[bestChild])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bestChild = pos;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pos = kthChild(ind, k++);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bestChild;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6" ma:contentTypeDescription="Create a new document." ma:contentTypeScope="" ma:versionID="afbf432bb8bf20b866746352fa91f77e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94af8324b03f66d257b2f85875bcc144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E9E269-43CD-4389-8862-DA03671814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539716-3D58-4D63-8B09-5BC3D96C40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CA3926-057B-4CE5-AE83-1B32812873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2111</Words>
  <Application>Microsoft Office PowerPoint</Application>
  <PresentationFormat>Widescreen</PresentationFormat>
  <Paragraphs>280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Consolas</vt:lpstr>
      <vt:lpstr>Calibri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2</cp:revision>
  <dcterms:created xsi:type="dcterms:W3CDTF">2023-09-22T07:04:52Z</dcterms:created>
  <dcterms:modified xsi:type="dcterms:W3CDTF">2024-05-06T06:37:16Z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