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embeddedFontLst>
    <p:embeddedFont>
      <p:font typeface="Consolas" panose="020B060902020403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zsPDlWdZ7bi0qGCrNRzyMWu/J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189C5-3F11-4C11-8425-5D8AD44E58FA}">
  <a:tblStyle styleId="{491189C5-3F11-4C11-8425-5D8AD44E58F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5588C2E-BE6C-4B8D-A0C7-C2102BE51C6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43" Type="http://customschemas.google.com/relationships/presentationmetadata" Target="meta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8C5861D5-B81E-434B-9446-D9322D3B8021}"/>
    <pc:docChg chg="undo custSel addSld delSld">
      <pc:chgData name="Aastha Kumar" userId="f94225b3-263d-47de-91f3-c17c89a7eef3" providerId="ADAL" clId="{8C5861D5-B81E-434B-9446-D9322D3B8021}" dt="2024-03-30T02:38:30.460" v="4" actId="47"/>
      <pc:docMkLst>
        <pc:docMk/>
      </pc:docMkLst>
      <pc:sldChg chg="del">
        <pc:chgData name="Aastha Kumar" userId="f94225b3-263d-47de-91f3-c17c89a7eef3" providerId="ADAL" clId="{8C5861D5-B81E-434B-9446-D9322D3B8021}" dt="2024-03-30T02:37:23.672" v="0" actId="47"/>
        <pc:sldMkLst>
          <pc:docMk/>
          <pc:sldMk cId="0" sldId="256"/>
        </pc:sldMkLst>
      </pc:sldChg>
      <pc:sldChg chg="del">
        <pc:chgData name="Aastha Kumar" userId="f94225b3-263d-47de-91f3-c17c89a7eef3" providerId="ADAL" clId="{8C5861D5-B81E-434B-9446-D9322D3B8021}" dt="2024-03-30T02:37:24.216" v="1" actId="47"/>
        <pc:sldMkLst>
          <pc:docMk/>
          <pc:sldMk cId="0" sldId="257"/>
        </pc:sldMkLst>
      </pc:sldChg>
      <pc:sldChg chg="add del">
        <pc:chgData name="Aastha Kumar" userId="f94225b3-263d-47de-91f3-c17c89a7eef3" providerId="ADAL" clId="{8C5861D5-B81E-434B-9446-D9322D3B8021}" dt="2024-03-30T02:37:26.351" v="3" actId="47"/>
        <pc:sldMkLst>
          <pc:docMk/>
          <pc:sldMk cId="0" sldId="258"/>
        </pc:sldMkLst>
      </pc:sldChg>
      <pc:sldChg chg="del">
        <pc:chgData name="Aastha Kumar" userId="f94225b3-263d-47de-91f3-c17c89a7eef3" providerId="ADAL" clId="{8C5861D5-B81E-434B-9446-D9322D3B8021}" dt="2024-03-30T02:38:30.460" v="4" actId="47"/>
        <pc:sldMkLst>
          <pc:docMk/>
          <pc:sldMk cId="0" sldId="280"/>
        </pc:sldMkLst>
      </pc:sldChg>
      <pc:sldMasterChg chg="delSldLayout">
        <pc:chgData name="Aastha Kumar" userId="f94225b3-263d-47de-91f3-c17c89a7eef3" providerId="ADAL" clId="{8C5861D5-B81E-434B-9446-D9322D3B8021}" dt="2024-03-30T02:38:30.460" v="4" actId="47"/>
        <pc:sldMasterMkLst>
          <pc:docMk/>
          <pc:sldMasterMk cId="0" sldId="2147483648"/>
        </pc:sldMasterMkLst>
        <pc:sldLayoutChg chg="del">
          <pc:chgData name="Aastha Kumar" userId="f94225b3-263d-47de-91f3-c17c89a7eef3" providerId="ADAL" clId="{8C5861D5-B81E-434B-9446-D9322D3B8021}" dt="2024-03-30T02:37:23.672" v="0" actId="47"/>
          <pc:sldLayoutMkLst>
            <pc:docMk/>
            <pc:sldMasterMk cId="0" sldId="2147483648"/>
            <pc:sldLayoutMk cId="0" sldId="2147483649"/>
          </pc:sldLayoutMkLst>
        </pc:sldLayoutChg>
        <pc:sldLayoutChg chg="del">
          <pc:chgData name="Aastha Kumar" userId="f94225b3-263d-47de-91f3-c17c89a7eef3" providerId="ADAL" clId="{8C5861D5-B81E-434B-9446-D9322D3B8021}" dt="2024-03-30T02:37:24.216" v="1" actId="47"/>
          <pc:sldLayoutMkLst>
            <pc:docMk/>
            <pc:sldMasterMk cId="0" sldId="2147483648"/>
            <pc:sldLayoutMk cId="0" sldId="2147483650"/>
          </pc:sldLayoutMkLst>
        </pc:sldLayoutChg>
        <pc:sldLayoutChg chg="del">
          <pc:chgData name="Aastha Kumar" userId="f94225b3-263d-47de-91f3-c17c89a7eef3" providerId="ADAL" clId="{8C5861D5-B81E-434B-9446-D9322D3B8021}" dt="2024-03-30T02:38:30.460" v="4" actId="47"/>
          <pc:sldLayoutMkLst>
            <pc:docMk/>
            <pc:sldMasterMk cId="0" sldId="2147483648"/>
            <pc:sldLayoutMk cId="0" sldId="2147483652"/>
          </pc:sldLayoutMkLst>
        </pc:sldLayoutChg>
      </pc:sldMasterChg>
    </pc:docChg>
  </pc:docChgLst>
  <pc:docChgLst>
    <pc:chgData name="Riddhesh Karnik" userId="S::riddhesh.karnik2021@vitstudent.ac.in::b599d255-e3b8-4d24-9962-0d7149e2a25d" providerId="AD" clId="Web-{DB2A73C9-02EE-4635-AFF5-ECD3D60CBFC4}"/>
    <pc:docChg chg="modSld">
      <pc:chgData name="Riddhesh Karnik" userId="S::riddhesh.karnik2021@vitstudent.ac.in::b599d255-e3b8-4d24-9962-0d7149e2a25d" providerId="AD" clId="Web-{DB2A73C9-02EE-4635-AFF5-ECD3D60CBFC4}" dt="2024-03-22T10:32:39.660" v="0" actId="1076"/>
      <pc:docMkLst>
        <pc:docMk/>
      </pc:docMkLst>
      <pc:sldChg chg="modSp">
        <pc:chgData name="Riddhesh Karnik" userId="S::riddhesh.karnik2021@vitstudent.ac.in::b599d255-e3b8-4d24-9962-0d7149e2a25d" providerId="AD" clId="Web-{DB2A73C9-02EE-4635-AFF5-ECD3D60CBFC4}" dt="2024-03-22T10:32:39.660" v="0" actId="1076"/>
        <pc:sldMkLst>
          <pc:docMk/>
          <pc:sldMk cId="0" sldId="256"/>
        </pc:sldMkLst>
        <pc:picChg chg="mod">
          <ac:chgData name="Riddhesh Karnik" userId="S::riddhesh.karnik2021@vitstudent.ac.in::b599d255-e3b8-4d24-9962-0d7149e2a25d" providerId="AD" clId="Web-{DB2A73C9-02EE-4635-AFF5-ECD3D60CBFC4}" dt="2024-03-22T10:32:39.660" v="0" actId="1076"/>
          <ac:picMkLst>
            <pc:docMk/>
            <pc:sldMk cId="0" sldId="256"/>
            <ac:picMk id="9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Inorder Traversal of Recovered BST:</a:t>
            </a:r>
            <a:endParaRPr/>
          </a:p>
          <a:p>
            <a:pPr marL="0" lvl="0" indent="0" algn="l" rtl="0">
              <a:spcBef>
                <a:spcPts val="0"/>
              </a:spcBef>
              <a:spcAft>
                <a:spcPts val="0"/>
              </a:spcAft>
              <a:buNone/>
            </a:pPr>
            <a:r>
              <a:rPr lang="en-IN"/>
              <a:t>1 2 3 4 5</a:t>
            </a:r>
            <a:endParaRPr/>
          </a:p>
          <a:p>
            <a:pPr marL="0" lvl="0" indent="0" algn="l" rtl="0">
              <a:spcBef>
                <a:spcPts val="0"/>
              </a:spcBef>
              <a:spcAft>
                <a:spcPts val="0"/>
              </a:spcAft>
              <a:buNone/>
            </a:pPr>
            <a:endParaRPr/>
          </a:p>
        </p:txBody>
      </p:sp>
      <p:sp>
        <p:nvSpPr>
          <p:cNvPr id="247" name="Google Shape;24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b97360cd0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b97360cd0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Inorder Traversal of Recovered BST:</a:t>
            </a:r>
            <a:endParaRPr/>
          </a:p>
          <a:p>
            <a:pPr marL="0" lvl="0" indent="0" algn="l" rtl="0">
              <a:spcBef>
                <a:spcPts val="0"/>
              </a:spcBef>
              <a:spcAft>
                <a:spcPts val="0"/>
              </a:spcAft>
              <a:buNone/>
            </a:pPr>
            <a:r>
              <a:rPr lang="en-IN"/>
              <a:t>1 2 3 4 5</a:t>
            </a:r>
            <a:endParaRPr/>
          </a:p>
          <a:p>
            <a:pPr marL="0" lvl="0" indent="0" algn="l" rtl="0">
              <a:spcBef>
                <a:spcPts val="0"/>
              </a:spcBef>
              <a:spcAft>
                <a:spcPts val="0"/>
              </a:spcAft>
              <a:buNone/>
            </a:pPr>
            <a:endParaRPr/>
          </a:p>
        </p:txBody>
      </p:sp>
      <p:sp>
        <p:nvSpPr>
          <p:cNvPr id="258" name="Google Shape;258;g2b97360cd0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97360cd0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2b97360cd0f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Inorder Traversal of Recovered BST:</a:t>
            </a:r>
            <a:endParaRPr/>
          </a:p>
          <a:p>
            <a:pPr marL="0" lvl="0" indent="0" algn="l" rtl="0">
              <a:spcBef>
                <a:spcPts val="0"/>
              </a:spcBef>
              <a:spcAft>
                <a:spcPts val="0"/>
              </a:spcAft>
              <a:buNone/>
            </a:pPr>
            <a:r>
              <a:rPr lang="en-IN"/>
              <a:t>1 2 3 4 5</a:t>
            </a:r>
            <a:endParaRPr/>
          </a:p>
          <a:p>
            <a:pPr marL="0" lvl="0" indent="0" algn="l" rtl="0">
              <a:spcBef>
                <a:spcPts val="0"/>
              </a:spcBef>
              <a:spcAft>
                <a:spcPts val="0"/>
              </a:spcAft>
              <a:buNone/>
            </a:pPr>
            <a:endParaRPr/>
          </a:p>
        </p:txBody>
      </p:sp>
      <p:sp>
        <p:nvSpPr>
          <p:cNvPr id="269" name="Google Shape;269;g2b97360cd0f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x</a:t>
            </a:r>
            <a:endParaRPr/>
          </a:p>
        </p:txBody>
      </p:sp>
      <p:sp>
        <p:nvSpPr>
          <p:cNvPr id="181" name="Google Shape;18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Inorder Traversal of Recovered BST:</a:t>
            </a:r>
            <a:endParaRPr/>
          </a:p>
          <a:p>
            <a:pPr marL="0" lvl="0" indent="0" algn="l" rtl="0">
              <a:spcBef>
                <a:spcPts val="0"/>
              </a:spcBef>
              <a:spcAft>
                <a:spcPts val="0"/>
              </a:spcAft>
              <a:buNone/>
            </a:pPr>
            <a:r>
              <a:rPr lang="en-IN"/>
              <a:t>1 2 3 4</a:t>
            </a:r>
            <a:endParaRPr/>
          </a:p>
        </p:txBody>
      </p:sp>
      <p:sp>
        <p:nvSpPr>
          <p:cNvPr id="192" name="Google Shape;19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4"/>
          <p:cNvSpPr>
            <a:spLocks noGrp="1"/>
          </p:cNvSpPr>
          <p:nvPr>
            <p:ph type="pic" idx="2"/>
          </p:nvPr>
        </p:nvSpPr>
        <p:spPr>
          <a:xfrm>
            <a:off x="5183188" y="987425"/>
            <a:ext cx="6172200" cy="4873625"/>
          </a:xfrm>
          <a:prstGeom prst="rect">
            <a:avLst/>
          </a:prstGeom>
          <a:noFill/>
          <a:ln>
            <a:noFill/>
          </a:ln>
        </p:spPr>
      </p:sp>
      <p:sp>
        <p:nvSpPr>
          <p:cNvPr id="72" name="Google Shape;72;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forms.gle/RWyxuxJ7oznRm69C9"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04" name="Google Shape;104;p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05" name="Google Shape;105;p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06" name="Google Shape;106;p3"/>
          <p:cNvSpPr/>
          <p:nvPr/>
        </p:nvSpPr>
        <p:spPr>
          <a:xfrm>
            <a:off x="3264213" y="568849"/>
            <a:ext cx="6383640" cy="472351"/>
          </a:xfrm>
          <a:prstGeom prst="snip2DiagRect">
            <a:avLst>
              <a:gd name="adj1" fmla="val 0"/>
              <a:gd name="adj2" fmla="val 41067"/>
            </a:avLst>
          </a:prstGeom>
          <a:solidFill>
            <a:srgbClr val="741B47"/>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i="1" u="none" strike="noStrike" cap="none">
                <a:solidFill>
                  <a:schemeClr val="lt1"/>
                </a:solidFill>
                <a:latin typeface="Consolas"/>
                <a:ea typeface="Consolas"/>
                <a:cs typeface="Consolas"/>
                <a:sym typeface="Consolas"/>
              </a:rPr>
              <a:t>TEST TIME ON THE </a:t>
            </a:r>
            <a:r>
              <a:rPr lang="en-IN" sz="1800" b="1" i="1">
                <a:solidFill>
                  <a:schemeClr val="lt1"/>
                </a:solidFill>
                <a:latin typeface="Consolas"/>
                <a:ea typeface="Consolas"/>
                <a:cs typeface="Consolas"/>
                <a:sym typeface="Consolas"/>
              </a:rPr>
              <a:t>STACK PERMUTATION</a:t>
            </a:r>
            <a:endParaRPr sz="1800" b="0" i="0" u="none" strike="noStrike" cap="none">
              <a:solidFill>
                <a:schemeClr val="dk1"/>
              </a:solidFill>
              <a:latin typeface="Consolas"/>
              <a:ea typeface="Consolas"/>
              <a:cs typeface="Consolas"/>
              <a:sym typeface="Consolas"/>
            </a:endParaRPr>
          </a:p>
        </p:txBody>
      </p:sp>
      <p:sp>
        <p:nvSpPr>
          <p:cNvPr id="107" name="Google Shape;107;p3"/>
          <p:cNvSpPr txBox="1"/>
          <p:nvPr/>
        </p:nvSpPr>
        <p:spPr>
          <a:xfrm>
            <a:off x="814406" y="1638747"/>
            <a:ext cx="11040300" cy="589800"/>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200000"/>
              </a:lnSpc>
              <a:spcBef>
                <a:spcPts val="0"/>
              </a:spcBef>
              <a:spcAft>
                <a:spcPts val="0"/>
              </a:spcAft>
              <a:buNone/>
            </a:pPr>
            <a:r>
              <a:rPr lang="en-IN" sz="2000" b="0" i="0" u="none" strike="noStrike" cap="none">
                <a:solidFill>
                  <a:schemeClr val="dk1"/>
                </a:solidFill>
                <a:latin typeface="Consolas"/>
                <a:ea typeface="Consolas"/>
                <a:cs typeface="Consolas"/>
                <a:sym typeface="Consolas"/>
              </a:rPr>
              <a:t>URL:</a:t>
            </a:r>
            <a:r>
              <a:rPr lang="en-IN" sz="2000" b="0" i="0" u="sng" strike="noStrike" cap="none">
                <a:solidFill>
                  <a:schemeClr val="hlink"/>
                </a:solidFill>
                <a:latin typeface="Consolas"/>
                <a:ea typeface="Consolas"/>
                <a:cs typeface="Consolas"/>
                <a:sym typeface="Consolas"/>
                <a:hlinkClick r:id="rId6"/>
              </a:rPr>
              <a:t>https://forms.gle/RWyxuxJ7oznRm69C9</a:t>
            </a:r>
            <a:endParaRPr sz="2000" b="0" i="0" u="none" strike="noStrike" cap="none">
              <a:solidFill>
                <a:schemeClr val="dk1"/>
              </a:solidFill>
              <a:latin typeface="Calibri"/>
              <a:ea typeface="Calibri"/>
              <a:cs typeface="Calibri"/>
              <a:sym typeface="Calibri"/>
            </a:endParaRPr>
          </a:p>
        </p:txBody>
      </p:sp>
      <p:pic>
        <p:nvPicPr>
          <p:cNvPr id="108" name="Google Shape;108;p3"/>
          <p:cNvPicPr preferRelativeResize="0"/>
          <p:nvPr/>
        </p:nvPicPr>
        <p:blipFill>
          <a:blip r:embed="rId7">
            <a:alphaModFix/>
          </a:blip>
          <a:stretch>
            <a:fillRect/>
          </a:stretch>
        </p:blipFill>
        <p:spPr>
          <a:xfrm>
            <a:off x="4172225" y="2306500"/>
            <a:ext cx="4324651" cy="3822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pic>
        <p:nvPicPr>
          <p:cNvPr id="204" name="Google Shape;204;p1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05" name="Google Shape;205;p1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06" name="Google Shape;206;p1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07" name="Google Shape;207;p12"/>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208" name="Google Shape;208;p12"/>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09" name="Google Shape;209;p12"/>
          <p:cNvSpPr txBox="1"/>
          <p:nvPr/>
        </p:nvSpPr>
        <p:spPr>
          <a:xfrm>
            <a:off x="846676" y="1581646"/>
            <a:ext cx="95361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TIME AND SPACE COMPLEXITY</a:t>
            </a:r>
            <a:endParaRPr/>
          </a:p>
        </p:txBody>
      </p:sp>
      <p:sp>
        <p:nvSpPr>
          <p:cNvPr id="210" name="Google Shape;210;p12"/>
          <p:cNvSpPr txBox="1"/>
          <p:nvPr/>
        </p:nvSpPr>
        <p:spPr>
          <a:xfrm>
            <a:off x="1092621" y="2195285"/>
            <a:ext cx="10166554" cy="2229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Time Complexity: O(n), where n is the number of nodes in the BST, as it performs an inorder traversal of the entire tree.</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Space Complexity: O(h), where h is the height of the BST. In the worst case, when the BST is skewed, it can be O(n), but in a balanced BST, it's O(log 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1000"/>
                                        <p:tgtEl>
                                          <p:spTgt spid="2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0" end="0"/>
                                            </p:txEl>
                                          </p:spTgt>
                                        </p:tgtEl>
                                        <p:attrNameLst>
                                          <p:attrName>style.visibility</p:attrName>
                                        </p:attrNameLst>
                                      </p:cBhvr>
                                      <p:to>
                                        <p:strVal val="visible"/>
                                      </p:to>
                                    </p:set>
                                    <p:animEffect transition="in" filter="fade">
                                      <p:cBhvr>
                                        <p:cTn id="17" dur="1000"/>
                                        <p:tgtEl>
                                          <p:spTgt spid="2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0">
                                            <p:txEl>
                                              <p:pRg st="1" end="1"/>
                                            </p:txEl>
                                          </p:spTgt>
                                        </p:tgtEl>
                                        <p:attrNameLst>
                                          <p:attrName>style.visibility</p:attrName>
                                        </p:attrNameLst>
                                      </p:cBhvr>
                                      <p:to>
                                        <p:strVal val="visible"/>
                                      </p:to>
                                    </p:set>
                                    <p:animEffect transition="in" filter="fade">
                                      <p:cBhvr>
                                        <p:cTn id="22" dur="1000"/>
                                        <p:tgtEl>
                                          <p:spTgt spid="2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pic>
        <p:nvPicPr>
          <p:cNvPr id="215" name="Google Shape;215;p1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16" name="Google Shape;216;p1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17" name="Google Shape;217;p1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18" name="Google Shape;218;p13"/>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219" name="Google Shape;219;p13"/>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20" name="Google Shape;220;p13"/>
          <p:cNvSpPr txBox="1"/>
          <p:nvPr/>
        </p:nvSpPr>
        <p:spPr>
          <a:xfrm>
            <a:off x="846676" y="1581646"/>
            <a:ext cx="95361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7030A0"/>
                </a:solidFill>
                <a:latin typeface="Consolas"/>
                <a:ea typeface="Consolas"/>
                <a:cs typeface="Consolas"/>
                <a:sym typeface="Consolas"/>
              </a:rPr>
              <a:t>APPROACHES</a:t>
            </a:r>
            <a:r>
              <a:rPr lang="en-IN" sz="1800">
                <a:solidFill>
                  <a:srgbClr val="7030A0"/>
                </a:solidFill>
                <a:latin typeface="Consolas"/>
                <a:ea typeface="Consolas"/>
                <a:cs typeface="Consolas"/>
                <a:sym typeface="Consolas"/>
              </a:rPr>
              <a:t> 2.Morris Traversal (Constant Space): </a:t>
            </a:r>
            <a:endParaRPr sz="1800" b="1">
              <a:solidFill>
                <a:srgbClr val="7030A0"/>
              </a:solidFill>
              <a:latin typeface="Consolas"/>
              <a:ea typeface="Consolas"/>
              <a:cs typeface="Consolas"/>
              <a:sym typeface="Consolas"/>
            </a:endParaRPr>
          </a:p>
        </p:txBody>
      </p:sp>
      <p:sp>
        <p:nvSpPr>
          <p:cNvPr id="221" name="Google Shape;221;p13"/>
          <p:cNvSpPr txBox="1"/>
          <p:nvPr/>
        </p:nvSpPr>
        <p:spPr>
          <a:xfrm>
            <a:off x="1092621" y="2244446"/>
            <a:ext cx="10166554" cy="2229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Morris Traversal is an efficient technique to perform an inorder traversal of a BST with constant space usage. It identifies incorrectly placed nodes while traversing, swapping their values after traversal, and also achieves a time complexity of O(n), making it memory-efficient for large trees.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xEl>
                                              <p:pRg st="0" end="0"/>
                                            </p:txEl>
                                          </p:spTgt>
                                        </p:tgtEl>
                                        <p:attrNameLst>
                                          <p:attrName>style.visibility</p:attrName>
                                        </p:attrNameLst>
                                      </p:cBhvr>
                                      <p:to>
                                        <p:strVal val="visible"/>
                                      </p:to>
                                    </p:set>
                                    <p:animEffect transition="in" filter="fade">
                                      <p:cBhvr>
                                        <p:cTn id="17" dur="1000"/>
                                        <p:tgtEl>
                                          <p:spTgt spid="2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pic>
        <p:nvPicPr>
          <p:cNvPr id="227" name="Google Shape;227;p1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228" name="Google Shape;228;p14"/>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graphicFrame>
        <p:nvGraphicFramePr>
          <p:cNvPr id="229" name="Google Shape;229;p14"/>
          <p:cNvGraphicFramePr/>
          <p:nvPr/>
        </p:nvGraphicFramePr>
        <p:xfrm>
          <a:off x="716577" y="926751"/>
          <a:ext cx="10521700" cy="5852170"/>
        </p:xfrm>
        <a:graphic>
          <a:graphicData uri="http://schemas.openxmlformats.org/drawingml/2006/table">
            <a:tbl>
              <a:tblPr firstRow="1" bandRow="1">
                <a:noFill/>
                <a:tableStyleId>{491189C5-3F11-4C11-8425-5D8AD44E58FA}</a:tableStyleId>
              </a:tblPr>
              <a:tblGrid>
                <a:gridCol w="5260850">
                  <a:extLst>
                    <a:ext uri="{9D8B030D-6E8A-4147-A177-3AD203B41FA5}">
                      <a16:colId xmlns:a16="http://schemas.microsoft.com/office/drawing/2014/main" val="20000"/>
                    </a:ext>
                  </a:extLst>
                </a:gridCol>
                <a:gridCol w="52608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class TreeNode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int 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left;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right;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TreeNode(int val)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this.val = 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public class Main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firstIncorrectNode = null;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secondIncorrectNode = null;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prevNode = null;</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public void recoverTree(TreeNode root)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current = root;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temp;</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while (current != null)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(current.left == null)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Process current 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(prevNode != null &amp;&amp; prevNode.val &gt;= current.val)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(firstIncorrectNode == null)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firstIncorrectNode = prevNode;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secondIncorrectNode = current;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prevNode = current;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current = current.right;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else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Find the inorder predecessor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30" name="Google Shape;230;p14"/>
          <p:cNvSpPr/>
          <p:nvPr/>
        </p:nvSpPr>
        <p:spPr>
          <a:xfrm>
            <a:off x="3823045" y="179655"/>
            <a:ext cx="5399614" cy="5577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BST-APPROACH 01</a:t>
            </a:r>
            <a:endParaRPr/>
          </a:p>
        </p:txBody>
      </p:sp>
      <p:pic>
        <p:nvPicPr>
          <p:cNvPr id="231" name="Google Shape;231;p14"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232" name="Google Shape;232;p14"/>
          <p:cNvPicPr preferRelativeResize="0"/>
          <p:nvPr/>
        </p:nvPicPr>
        <p:blipFill rotWithShape="1">
          <a:blip r:embed="rId5">
            <a:alphaModFix/>
          </a:blip>
          <a:srcRect/>
          <a:stretch/>
        </p:blipFill>
        <p:spPr>
          <a:xfrm>
            <a:off x="11106150" y="186935"/>
            <a:ext cx="1000125" cy="98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500"/>
                                        <p:tgtEl>
                                          <p:spTgt spid="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pic>
        <p:nvPicPr>
          <p:cNvPr id="238" name="Google Shape;238;p1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239" name="Google Shape;239;p15"/>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graphicFrame>
        <p:nvGraphicFramePr>
          <p:cNvPr id="240" name="Google Shape;240;p15"/>
          <p:cNvGraphicFramePr/>
          <p:nvPr/>
        </p:nvGraphicFramePr>
        <p:xfrm>
          <a:off x="716577" y="926751"/>
          <a:ext cx="10521700" cy="5303530"/>
        </p:xfrm>
        <a:graphic>
          <a:graphicData uri="http://schemas.openxmlformats.org/drawingml/2006/table">
            <a:tbl>
              <a:tblPr firstRow="1" bandRow="1">
                <a:noFill/>
                <a:tableStyleId>{491189C5-3F11-4C11-8425-5D8AD44E58FA}</a:tableStyleId>
              </a:tblPr>
              <a:tblGrid>
                <a:gridCol w="5260850">
                  <a:extLst>
                    <a:ext uri="{9D8B030D-6E8A-4147-A177-3AD203B41FA5}">
                      <a16:colId xmlns:a16="http://schemas.microsoft.com/office/drawing/2014/main" val="20000"/>
                    </a:ext>
                  </a:extLst>
                </a:gridCol>
                <a:gridCol w="52608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temp = current.left;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while (temp.right != null &amp;&amp; temp.right != current)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temp = temp.right;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(temp.right == null)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Set the right pointer to enable returning to the current 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temp.right = current;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current = current.left;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else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Restore the right pointer and process current 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temp.right = null;</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(prevNode != null &amp;&amp; prevNode.val &gt;= current.val)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(firstIncorrectNode == null)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firstIncorrectNode = prevNode;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secondIncorrectNode = current;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prevNode = current;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current = current.right;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Swap the values of the two incorrectly placed nodes</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41" name="Google Shape;241;p15"/>
          <p:cNvSpPr/>
          <p:nvPr/>
        </p:nvSpPr>
        <p:spPr>
          <a:xfrm>
            <a:off x="3823045" y="179655"/>
            <a:ext cx="5399614" cy="5577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BST-APPROACH 01</a:t>
            </a:r>
            <a:endParaRPr>
              <a:solidFill>
                <a:schemeClr val="dk1"/>
              </a:solidFill>
            </a:endParaRPr>
          </a:p>
          <a:p>
            <a:pPr marL="0" marR="0" lvl="0" indent="0" algn="ctr" rtl="0">
              <a:spcBef>
                <a:spcPts val="0"/>
              </a:spcBef>
              <a:spcAft>
                <a:spcPts val="0"/>
              </a:spcAft>
              <a:buNone/>
            </a:pPr>
            <a:endParaRPr sz="2000" b="1">
              <a:solidFill>
                <a:schemeClr val="lt1"/>
              </a:solidFill>
              <a:latin typeface="Times New Roman"/>
              <a:ea typeface="Times New Roman"/>
              <a:cs typeface="Times New Roman"/>
              <a:sym typeface="Times New Roman"/>
            </a:endParaRPr>
          </a:p>
        </p:txBody>
      </p:sp>
      <p:pic>
        <p:nvPicPr>
          <p:cNvPr id="242" name="Google Shape;242;p15"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243" name="Google Shape;243;p15"/>
          <p:cNvPicPr preferRelativeResize="0"/>
          <p:nvPr/>
        </p:nvPicPr>
        <p:blipFill rotWithShape="1">
          <a:blip r:embed="rId5">
            <a:alphaModFix/>
          </a:blip>
          <a:srcRect/>
          <a:stretch/>
        </p:blipFill>
        <p:spPr>
          <a:xfrm>
            <a:off x="11106150" y="186935"/>
            <a:ext cx="1000125" cy="98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p:tgtEl>
                                          <p:spTgt spid="2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pic>
        <p:nvPicPr>
          <p:cNvPr id="249" name="Google Shape;249;p1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250" name="Google Shape;250;p16"/>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graphicFrame>
        <p:nvGraphicFramePr>
          <p:cNvPr id="251" name="Google Shape;251;p16"/>
          <p:cNvGraphicFramePr/>
          <p:nvPr/>
        </p:nvGraphicFramePr>
        <p:xfrm>
          <a:off x="716577" y="926751"/>
          <a:ext cx="10521700" cy="5577850"/>
        </p:xfrm>
        <a:graphic>
          <a:graphicData uri="http://schemas.openxmlformats.org/drawingml/2006/table">
            <a:tbl>
              <a:tblPr firstRow="1" bandRow="1">
                <a:noFill/>
                <a:tableStyleId>{491189C5-3F11-4C11-8425-5D8AD44E58FA}</a:tableStyleId>
              </a:tblPr>
              <a:tblGrid>
                <a:gridCol w="5260850">
                  <a:extLst>
                    <a:ext uri="{9D8B030D-6E8A-4147-A177-3AD203B41FA5}">
                      <a16:colId xmlns:a16="http://schemas.microsoft.com/office/drawing/2014/main" val="20000"/>
                    </a:ext>
                  </a:extLst>
                </a:gridCol>
                <a:gridCol w="52608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int tempVal = firstIncorrectNode.val;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firstIncorrectNode.val = secondIncorrectNode.val;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secondIncorrectNode.val = tempVal;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public static void main(String[] args)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Create a sample binary search tree with 5 numbers (incorrect order)</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root = new TreeNode(3);</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root.left = new TreeNode(1);</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root.right = new TreeNode(5);</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root.right.left = new TreeNode(2);</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root.right.right = new TreeNode(4);</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Main solution = new Main();</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solution.recoverTree(root);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Print the inorder traversal of the recovered BST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System.out.println("Inorder Traversal of Recovered BST:");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printInorder(root);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Helper function to print the inorder traversal of a tree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private static void printInorder(TreeNode node)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(node == null) return;</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printInorder(node.left);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System.out.print(node.val + "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printInorder(node.right);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52" name="Google Shape;252;p16"/>
          <p:cNvSpPr/>
          <p:nvPr/>
        </p:nvSpPr>
        <p:spPr>
          <a:xfrm>
            <a:off x="3823045" y="179655"/>
            <a:ext cx="5399614" cy="5577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BST-APPROACH 01</a:t>
            </a:r>
            <a:endParaRPr>
              <a:solidFill>
                <a:schemeClr val="dk1"/>
              </a:solidFill>
            </a:endParaRPr>
          </a:p>
          <a:p>
            <a:pPr marL="0" marR="0" lvl="0" indent="0" algn="ctr" rtl="0">
              <a:spcBef>
                <a:spcPts val="0"/>
              </a:spcBef>
              <a:spcAft>
                <a:spcPts val="0"/>
              </a:spcAft>
              <a:buNone/>
            </a:pPr>
            <a:endParaRPr sz="2000" b="1">
              <a:solidFill>
                <a:schemeClr val="lt1"/>
              </a:solidFill>
              <a:latin typeface="Times New Roman"/>
              <a:ea typeface="Times New Roman"/>
              <a:cs typeface="Times New Roman"/>
              <a:sym typeface="Times New Roman"/>
            </a:endParaRPr>
          </a:p>
        </p:txBody>
      </p:sp>
      <p:pic>
        <p:nvPicPr>
          <p:cNvPr id="253" name="Google Shape;253;p16"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254" name="Google Shape;254;p16"/>
          <p:cNvPicPr preferRelativeResize="0"/>
          <p:nvPr/>
        </p:nvPicPr>
        <p:blipFill rotWithShape="1">
          <a:blip r:embed="rId5">
            <a:alphaModFix/>
          </a:blip>
          <a:srcRect/>
          <a:stretch/>
        </p:blipFill>
        <p:spPr>
          <a:xfrm>
            <a:off x="11106150" y="186935"/>
            <a:ext cx="1000125" cy="98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500"/>
                                        <p:tgtEl>
                                          <p:spTgt spid="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pic>
        <p:nvPicPr>
          <p:cNvPr id="260" name="Google Shape;260;g2b97360cd0f_0_0"/>
          <p:cNvPicPr preferRelativeResize="0"/>
          <p:nvPr/>
        </p:nvPicPr>
        <p:blipFill rotWithShape="1">
          <a:blip r:embed="rId3">
            <a:alphaModFix/>
          </a:blip>
          <a:srcRect l="8630" r="8622" b="57237"/>
          <a:stretch/>
        </p:blipFill>
        <p:spPr>
          <a:xfrm rot="10800000" flipH="1">
            <a:off x="0" y="624"/>
            <a:ext cx="3517640" cy="926126"/>
          </a:xfrm>
          <a:prstGeom prst="rect">
            <a:avLst/>
          </a:prstGeom>
          <a:noFill/>
          <a:ln>
            <a:noFill/>
          </a:ln>
        </p:spPr>
      </p:pic>
      <p:sp>
        <p:nvSpPr>
          <p:cNvPr id="261" name="Google Shape;261;g2b97360cd0f_0_0"/>
          <p:cNvSpPr txBox="1"/>
          <p:nvPr/>
        </p:nvSpPr>
        <p:spPr>
          <a:xfrm>
            <a:off x="1151552" y="1515816"/>
            <a:ext cx="10086600" cy="1248900"/>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graphicFrame>
        <p:nvGraphicFramePr>
          <p:cNvPr id="262" name="Google Shape;262;g2b97360cd0f_0_0"/>
          <p:cNvGraphicFramePr/>
          <p:nvPr/>
        </p:nvGraphicFramePr>
        <p:xfrm>
          <a:off x="716577" y="926751"/>
          <a:ext cx="11293000" cy="5440690"/>
        </p:xfrm>
        <a:graphic>
          <a:graphicData uri="http://schemas.openxmlformats.org/drawingml/2006/table">
            <a:tbl>
              <a:tblPr firstRow="1" bandRow="1">
                <a:noFill/>
                <a:tableStyleId>{491189C5-3F11-4C11-8425-5D8AD44E58FA}</a:tableStyleId>
              </a:tblPr>
              <a:tblGrid>
                <a:gridCol w="5646500">
                  <a:extLst>
                    <a:ext uri="{9D8B030D-6E8A-4147-A177-3AD203B41FA5}">
                      <a16:colId xmlns:a16="http://schemas.microsoft.com/office/drawing/2014/main" val="20000"/>
                    </a:ext>
                  </a:extLst>
                </a:gridCol>
                <a:gridCol w="5646500">
                  <a:extLst>
                    <a:ext uri="{9D8B030D-6E8A-4147-A177-3AD203B41FA5}">
                      <a16:colId xmlns:a16="http://schemas.microsoft.com/office/drawing/2014/main" val="20001"/>
                    </a:ext>
                  </a:extLst>
                </a:gridCol>
              </a:tblGrid>
              <a:tr h="5202275">
                <a:tc>
                  <a:txBody>
                    <a:bodyPr/>
                    <a:lstStyle/>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import java.util.*;</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class Node {</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int data;</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Node left, right;</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Node(int d) {</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data = d;</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left = right = null;</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public class Main {</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Node first, middle, last, prev;</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a:t>
                      </a:r>
                      <a:endParaRPr sz="17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b="0">
                          <a:solidFill>
                            <a:schemeClr val="dk1"/>
                          </a:solidFill>
                          <a:latin typeface="Consolas"/>
                          <a:ea typeface="Consolas"/>
                          <a:cs typeface="Consolas"/>
                          <a:sym typeface="Consolas"/>
                        </a:rPr>
                        <a:t>           </a:t>
                      </a:r>
                      <a:endParaRPr sz="1700" b="0">
                        <a:solidFill>
                          <a:schemeClr val="dk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void correctBST(Node root)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 Initialize variables to track the nodes to be swapped</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first = middle = last = prev = null;</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 Correct the BST</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correctBSTUtil(root);</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 If last is null, it means only two nodes were swapped</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if (last == null)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int temp = first.data;</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first.data = middle.data;</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middle.data = temp;</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 else {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 More than two nodes are swapped</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int temp = first.data;</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first.data = last.data;</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last.data = temp;</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600" b="0">
                          <a:solidFill>
                            <a:schemeClr val="dk1"/>
                          </a:solidFill>
                          <a:latin typeface="Consolas"/>
                          <a:ea typeface="Consolas"/>
                          <a:cs typeface="Consolas"/>
                          <a:sym typeface="Consolas"/>
                        </a:rPr>
                        <a:t>    }</a:t>
                      </a:r>
                      <a:endParaRPr sz="1600" b="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500" b="0">
                          <a:solidFill>
                            <a:schemeClr val="dk1"/>
                          </a:solidFill>
                          <a:latin typeface="Consolas"/>
                          <a:ea typeface="Consolas"/>
                          <a:cs typeface="Consolas"/>
                          <a:sym typeface="Consolas"/>
                        </a:rPr>
                        <a:t>  </a:t>
                      </a:r>
                      <a:endParaRPr sz="1500" b="0">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63" name="Google Shape;263;g2b97360cd0f_0_0"/>
          <p:cNvSpPr/>
          <p:nvPr/>
        </p:nvSpPr>
        <p:spPr>
          <a:xfrm>
            <a:off x="3823045" y="179655"/>
            <a:ext cx="5399700" cy="557700"/>
          </a:xfrm>
          <a:prstGeom prst="snip2DiagRect">
            <a:avLst>
              <a:gd name="adj1" fmla="val 0"/>
              <a:gd name="adj2" fmla="val 37764"/>
            </a:avLst>
          </a:prstGeom>
          <a:solidFill>
            <a:srgbClr val="548135"/>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BST-APPROACH 02</a:t>
            </a:r>
            <a:endParaRPr>
              <a:solidFill>
                <a:schemeClr val="dk1"/>
              </a:solidFill>
            </a:endParaRPr>
          </a:p>
          <a:p>
            <a:pPr marL="0" marR="0" lvl="0" indent="0" algn="ctr" rtl="0">
              <a:spcBef>
                <a:spcPts val="0"/>
              </a:spcBef>
              <a:spcAft>
                <a:spcPts val="0"/>
              </a:spcAft>
              <a:buNone/>
            </a:pPr>
            <a:endParaRPr sz="2000" b="1">
              <a:solidFill>
                <a:schemeClr val="lt1"/>
              </a:solidFill>
              <a:latin typeface="Times New Roman"/>
              <a:ea typeface="Times New Roman"/>
              <a:cs typeface="Times New Roman"/>
              <a:sym typeface="Times New Roman"/>
            </a:endParaRPr>
          </a:p>
        </p:txBody>
      </p:sp>
      <p:pic>
        <p:nvPicPr>
          <p:cNvPr id="264" name="Google Shape;264;g2b97360cd0f_0_0"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265" name="Google Shape;265;g2b97360cd0f_0_0"/>
          <p:cNvPicPr preferRelativeResize="0"/>
          <p:nvPr/>
        </p:nvPicPr>
        <p:blipFill rotWithShape="1">
          <a:blip r:embed="rId5">
            <a:alphaModFix/>
          </a:blip>
          <a:srcRect/>
          <a:stretch/>
        </p:blipFill>
        <p:spPr>
          <a:xfrm>
            <a:off x="11106150" y="186935"/>
            <a:ext cx="1000123" cy="988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p:tgtEl>
                                          <p:spTgt spid="2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pic>
        <p:nvPicPr>
          <p:cNvPr id="271" name="Google Shape;271;g2b97360cd0f_0_11"/>
          <p:cNvPicPr preferRelativeResize="0"/>
          <p:nvPr/>
        </p:nvPicPr>
        <p:blipFill rotWithShape="1">
          <a:blip r:embed="rId3">
            <a:alphaModFix/>
          </a:blip>
          <a:srcRect l="8630" r="8622" b="57237"/>
          <a:stretch/>
        </p:blipFill>
        <p:spPr>
          <a:xfrm rot="10800000" flipH="1">
            <a:off x="0" y="624"/>
            <a:ext cx="3517640" cy="926126"/>
          </a:xfrm>
          <a:prstGeom prst="rect">
            <a:avLst/>
          </a:prstGeom>
          <a:noFill/>
          <a:ln>
            <a:noFill/>
          </a:ln>
        </p:spPr>
      </p:pic>
      <p:sp>
        <p:nvSpPr>
          <p:cNvPr id="272" name="Google Shape;272;g2b97360cd0f_0_11"/>
          <p:cNvSpPr txBox="1"/>
          <p:nvPr/>
        </p:nvSpPr>
        <p:spPr>
          <a:xfrm>
            <a:off x="1151552" y="1515816"/>
            <a:ext cx="10086600" cy="1248900"/>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sp>
        <p:nvSpPr>
          <p:cNvPr id="273" name="Google Shape;273;g2b97360cd0f_0_11"/>
          <p:cNvSpPr/>
          <p:nvPr/>
        </p:nvSpPr>
        <p:spPr>
          <a:xfrm>
            <a:off x="3823045" y="179655"/>
            <a:ext cx="5399700" cy="557700"/>
          </a:xfrm>
          <a:prstGeom prst="snip2DiagRect">
            <a:avLst>
              <a:gd name="adj1" fmla="val 0"/>
              <a:gd name="adj2" fmla="val 37764"/>
            </a:avLst>
          </a:prstGeom>
          <a:solidFill>
            <a:srgbClr val="548135"/>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BST-APPROACH 02</a:t>
            </a:r>
            <a:endParaRPr sz="2000" b="1">
              <a:solidFill>
                <a:schemeClr val="lt1"/>
              </a:solidFill>
              <a:latin typeface="Times New Roman"/>
              <a:ea typeface="Times New Roman"/>
              <a:cs typeface="Times New Roman"/>
              <a:sym typeface="Times New Roman"/>
            </a:endParaRPr>
          </a:p>
        </p:txBody>
      </p:sp>
      <p:pic>
        <p:nvPicPr>
          <p:cNvPr id="274" name="Google Shape;274;g2b97360cd0f_0_11"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275" name="Google Shape;275;g2b97360cd0f_0_11"/>
          <p:cNvPicPr preferRelativeResize="0"/>
          <p:nvPr/>
        </p:nvPicPr>
        <p:blipFill rotWithShape="1">
          <a:blip r:embed="rId5">
            <a:alphaModFix/>
          </a:blip>
          <a:srcRect/>
          <a:stretch/>
        </p:blipFill>
        <p:spPr>
          <a:xfrm>
            <a:off x="11106150" y="186935"/>
            <a:ext cx="1000123" cy="988200"/>
          </a:xfrm>
          <a:prstGeom prst="rect">
            <a:avLst/>
          </a:prstGeom>
          <a:noFill/>
          <a:ln>
            <a:noFill/>
          </a:ln>
        </p:spPr>
      </p:pic>
      <p:graphicFrame>
        <p:nvGraphicFramePr>
          <p:cNvPr id="276" name="Google Shape;276;g2b97360cd0f_0_11"/>
          <p:cNvGraphicFramePr/>
          <p:nvPr/>
        </p:nvGraphicFramePr>
        <p:xfrm>
          <a:off x="710075" y="926750"/>
          <a:ext cx="10771850" cy="5669250"/>
        </p:xfrm>
        <a:graphic>
          <a:graphicData uri="http://schemas.openxmlformats.org/drawingml/2006/table">
            <a:tbl>
              <a:tblPr>
                <a:noFill/>
                <a:tableStyleId>{C5588C2E-BE6C-4B8D-A0C7-C2102BE51C68}</a:tableStyleId>
              </a:tblPr>
              <a:tblGrid>
                <a:gridCol w="5385925">
                  <a:extLst>
                    <a:ext uri="{9D8B030D-6E8A-4147-A177-3AD203B41FA5}">
                      <a16:colId xmlns:a16="http://schemas.microsoft.com/office/drawing/2014/main" val="20000"/>
                    </a:ext>
                  </a:extLst>
                </a:gridCol>
                <a:gridCol w="5385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void correctBSTUtil(Node root)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if (root != null)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correctBSTUtil(root.left);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if (prev != null &amp;&amp; root.data &lt; prev.data)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if (first == null)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first = prev;</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middle = root;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 else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last = root;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prev = root;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correctBSTUtil(root.right);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void printInorder(Node node)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if (node == null)</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return;</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printInorder(node.left);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System.out.print(node.data + " ");</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700">
                          <a:solidFill>
                            <a:schemeClr val="dk1"/>
                          </a:solidFill>
                          <a:latin typeface="Consolas"/>
                          <a:ea typeface="Consolas"/>
                          <a:cs typeface="Consolas"/>
                          <a:sym typeface="Consolas"/>
                        </a:rPr>
                        <a:t>        printInorder(node.right);</a:t>
                      </a:r>
                      <a:endParaRPr sz="1700">
                        <a:solidFill>
                          <a:schemeClr val="dk1"/>
                        </a:solidFill>
                        <a:latin typeface="Consolas"/>
                        <a:ea typeface="Consolas"/>
                        <a:cs typeface="Consolas"/>
                        <a:sym typeface="Consolas"/>
                      </a:endParaRPr>
                    </a:p>
                    <a:p>
                      <a:pPr marL="0" lvl="0" indent="0" algn="l" rtl="0">
                        <a:spcBef>
                          <a:spcPts val="0"/>
                        </a:spcBef>
                        <a:spcAft>
                          <a:spcPts val="0"/>
                        </a:spcAft>
                        <a:buNone/>
                      </a:pPr>
                      <a:r>
                        <a:rPr lang="en-IN" sz="1700">
                          <a:solidFill>
                            <a:schemeClr val="dk1"/>
                          </a:solidFill>
                          <a:latin typeface="Consolas"/>
                          <a:ea typeface="Consolas"/>
                          <a:cs typeface="Consolas"/>
                          <a:sym typeface="Consolas"/>
                        </a:rPr>
                        <a:t>    }</a:t>
                      </a:r>
                      <a:endParaRPr sz="1700">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public static void main(String[] args) {</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Main tree = new Main();</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Node root = new Node(6);</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root.left = new Node(10);</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root.right = new Node(2);</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root.left.left = new Node(1);</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root.left.right = new Node(3);</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root.right.right = new Node(12);</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root.right.left = new Node(7);</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System.out.println("Inorder traversal before correction:");</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tree.printInorder(root);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System.out.println();</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tree.correctBST(root);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System.out.println("Inorder traversal after correction:");</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IN" sz="1800">
                          <a:solidFill>
                            <a:schemeClr val="dk1"/>
                          </a:solidFill>
                          <a:latin typeface="Consolas"/>
                          <a:ea typeface="Consolas"/>
                          <a:cs typeface="Consolas"/>
                          <a:sym typeface="Consolas"/>
                        </a:rPr>
                        <a:t>        tree.printInorder(root);</a:t>
                      </a: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IN" sz="1800">
                          <a:solidFill>
                            <a:schemeClr val="dk1"/>
                          </a:solidFill>
                          <a:latin typeface="Consolas"/>
                          <a:ea typeface="Consolas"/>
                          <a:cs typeface="Consolas"/>
                          <a:sym typeface="Consolas"/>
                        </a:rPr>
                        <a:t>    }}</a:t>
                      </a:r>
                      <a:endParaRPr sz="18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additive="base">
                                        <p:cTn id="7" dur="500"/>
                                        <p:tgtEl>
                                          <p:spTgt spid="2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pic>
        <p:nvPicPr>
          <p:cNvPr id="281" name="Google Shape;281;p1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82" name="Google Shape;282;p1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83" name="Google Shape;283;p1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84" name="Google Shape;284;p17"/>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285" name="Google Shape;285;p17"/>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86" name="Google Shape;286;p17"/>
          <p:cNvSpPr txBox="1"/>
          <p:nvPr/>
        </p:nvSpPr>
        <p:spPr>
          <a:xfrm>
            <a:off x="846676" y="1581646"/>
            <a:ext cx="95361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TIME AND SPACE COMPLEXITY</a:t>
            </a:r>
            <a:endParaRPr/>
          </a:p>
        </p:txBody>
      </p:sp>
      <p:sp>
        <p:nvSpPr>
          <p:cNvPr id="287" name="Google Shape;287;p17"/>
          <p:cNvSpPr txBox="1"/>
          <p:nvPr/>
        </p:nvSpPr>
        <p:spPr>
          <a:xfrm>
            <a:off x="1092621" y="2195285"/>
            <a:ext cx="10166554" cy="2229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 Time Complexity: O(n), where n is the number of nodes in the BST, as it performs an inorder traversal of the entire tree.</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 Space Complexity: O(1) because it uses constant space, making it memory-efficient.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1000"/>
                                        <p:tgtEl>
                                          <p:spTgt spid="2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xEl>
                                              <p:pRg st="0" end="0"/>
                                            </p:txEl>
                                          </p:spTgt>
                                        </p:tgtEl>
                                        <p:attrNameLst>
                                          <p:attrName>style.visibility</p:attrName>
                                        </p:attrNameLst>
                                      </p:cBhvr>
                                      <p:to>
                                        <p:strVal val="visible"/>
                                      </p:to>
                                    </p:set>
                                    <p:animEffect transition="in" filter="fade">
                                      <p:cBhvr>
                                        <p:cTn id="17" dur="1000"/>
                                        <p:tgtEl>
                                          <p:spTgt spid="2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xEl>
                                              <p:pRg st="1" end="1"/>
                                            </p:txEl>
                                          </p:spTgt>
                                        </p:tgtEl>
                                        <p:attrNameLst>
                                          <p:attrName>style.visibility</p:attrName>
                                        </p:attrNameLst>
                                      </p:cBhvr>
                                      <p:to>
                                        <p:strVal val="visible"/>
                                      </p:to>
                                    </p:set>
                                    <p:animEffect transition="in" filter="fade">
                                      <p:cBhvr>
                                        <p:cTn id="22" dur="1000"/>
                                        <p:tgtEl>
                                          <p:spTgt spid="2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pic>
        <p:nvPicPr>
          <p:cNvPr id="292" name="Google Shape;292;p1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93" name="Google Shape;293;p1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94" name="Google Shape;294;p1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95" name="Google Shape;295;p18"/>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296" name="Google Shape;296;p18"/>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97" name="Google Shape;297;p18"/>
          <p:cNvSpPr txBox="1"/>
          <p:nvPr/>
        </p:nvSpPr>
        <p:spPr>
          <a:xfrm>
            <a:off x="768017" y="1293439"/>
            <a:ext cx="95361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COMPARISION</a:t>
            </a:r>
            <a:endParaRPr/>
          </a:p>
        </p:txBody>
      </p:sp>
      <p:sp>
        <p:nvSpPr>
          <p:cNvPr id="298" name="Google Shape;298;p18"/>
          <p:cNvSpPr txBox="1"/>
          <p:nvPr/>
        </p:nvSpPr>
        <p:spPr>
          <a:xfrm>
            <a:off x="1198331" y="1752209"/>
            <a:ext cx="10166554" cy="3891193"/>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Morris Traversal is preferred when space efficiency is critical, as it uses constant space.</a:t>
            </a:r>
            <a:endParaRPr/>
          </a:p>
          <a:p>
            <a:pPr marL="285750" marR="0" lvl="0" indent="-285750" algn="l" rtl="0">
              <a:lnSpc>
                <a:spcPct val="20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The Two-Pointer Approach may have higher space complexity, especially in skewed trees.</a:t>
            </a:r>
            <a:endParaRPr/>
          </a:p>
          <a:p>
            <a:pPr marL="285750" marR="0" lvl="0" indent="-285750" algn="l" rtl="0">
              <a:lnSpc>
                <a:spcPct val="20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Both methods have the same time complexity of O(n) for traversal.</a:t>
            </a:r>
            <a:endParaRPr/>
          </a:p>
          <a:p>
            <a:pPr marL="285750" marR="0" lvl="0" indent="-285750" algn="l" rtl="0">
              <a:lnSpc>
                <a:spcPct val="20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Overall, Morris Traversal is generally the better choice when memory constraints are important.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1000"/>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xEl>
                                              <p:pRg st="0" end="0"/>
                                            </p:txEl>
                                          </p:spTgt>
                                        </p:tgtEl>
                                        <p:attrNameLst>
                                          <p:attrName>style.visibility</p:attrName>
                                        </p:attrNameLst>
                                      </p:cBhvr>
                                      <p:to>
                                        <p:strVal val="visible"/>
                                      </p:to>
                                    </p:set>
                                    <p:animEffect transition="in" filter="fade">
                                      <p:cBhvr>
                                        <p:cTn id="17" dur="1000"/>
                                        <p:tgtEl>
                                          <p:spTgt spid="29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8">
                                            <p:txEl>
                                              <p:pRg st="1" end="1"/>
                                            </p:txEl>
                                          </p:spTgt>
                                        </p:tgtEl>
                                        <p:attrNameLst>
                                          <p:attrName>style.visibility</p:attrName>
                                        </p:attrNameLst>
                                      </p:cBhvr>
                                      <p:to>
                                        <p:strVal val="visible"/>
                                      </p:to>
                                    </p:set>
                                    <p:animEffect transition="in" filter="fade">
                                      <p:cBhvr>
                                        <p:cTn id="22" dur="1000"/>
                                        <p:tgtEl>
                                          <p:spTgt spid="29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8">
                                            <p:txEl>
                                              <p:pRg st="2" end="2"/>
                                            </p:txEl>
                                          </p:spTgt>
                                        </p:tgtEl>
                                        <p:attrNameLst>
                                          <p:attrName>style.visibility</p:attrName>
                                        </p:attrNameLst>
                                      </p:cBhvr>
                                      <p:to>
                                        <p:strVal val="visible"/>
                                      </p:to>
                                    </p:set>
                                    <p:animEffect transition="in" filter="fade">
                                      <p:cBhvr>
                                        <p:cTn id="27" dur="1000"/>
                                        <p:tgtEl>
                                          <p:spTgt spid="29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8">
                                            <p:txEl>
                                              <p:pRg st="3" end="3"/>
                                            </p:txEl>
                                          </p:spTgt>
                                        </p:tgtEl>
                                        <p:attrNameLst>
                                          <p:attrName>style.visibility</p:attrName>
                                        </p:attrNameLst>
                                      </p:cBhvr>
                                      <p:to>
                                        <p:strVal val="visible"/>
                                      </p:to>
                                    </p:set>
                                    <p:animEffect transition="in" filter="fade">
                                      <p:cBhvr>
                                        <p:cTn id="32" dur="1000"/>
                                        <p:tgtEl>
                                          <p:spTgt spid="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pic>
        <p:nvPicPr>
          <p:cNvPr id="303" name="Google Shape;303;p1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04" name="Google Shape;304;p1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05" name="Google Shape;305;p1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06" name="Google Shape;306;p19"/>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07" name="Google Shape;307;p19"/>
          <p:cNvSpPr txBox="1">
            <a:spLocks noGrp="1"/>
          </p:cNvSpPr>
          <p:nvPr>
            <p:ph type="body" idx="1"/>
          </p:nvPr>
        </p:nvSpPr>
        <p:spPr>
          <a:xfrm>
            <a:off x="404326" y="2060794"/>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1. What is the purpose of recovering a BST in an interview context?</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08" name="Google Shape;308;p19"/>
          <p:cNvSpPr txBox="1"/>
          <p:nvPr/>
        </p:nvSpPr>
        <p:spPr>
          <a:xfrm>
            <a:off x="1016843" y="2870848"/>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The goal of recovering a BST in an interview is to demonstrate your understanding of algorithms and data structures. It tests your ability to identify and correct issues in a binary search tree, which is a common problem-solving skill.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1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6" name="Google Shape;116;p4"/>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i="0" u="none" strike="noStrike" cap="none">
                <a:solidFill>
                  <a:schemeClr val="lt1"/>
                </a:solidFill>
                <a:latin typeface="Times New Roman"/>
                <a:ea typeface="Times New Roman"/>
                <a:cs typeface="Times New Roman"/>
                <a:sym typeface="Times New Roman"/>
              </a:rPr>
              <a:t>RECOVER THE BST</a:t>
            </a:r>
            <a:endParaRPr/>
          </a:p>
        </p:txBody>
      </p:sp>
      <p:sp>
        <p:nvSpPr>
          <p:cNvPr id="117" name="Google Shape;117;p4"/>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118" name="Google Shape;118;p4"/>
          <p:cNvSpPr txBox="1"/>
          <p:nvPr/>
        </p:nvSpPr>
        <p:spPr>
          <a:xfrm>
            <a:off x="293763" y="1924432"/>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cap="none">
                <a:solidFill>
                  <a:srgbClr val="002060"/>
                </a:solidFill>
                <a:latin typeface="Consolas"/>
                <a:ea typeface="Consolas"/>
                <a:cs typeface="Consolas"/>
                <a:sym typeface="Consolas"/>
              </a:rPr>
              <a:t>EXPLANATION</a:t>
            </a:r>
            <a:endParaRPr/>
          </a:p>
        </p:txBody>
      </p:sp>
      <p:sp>
        <p:nvSpPr>
          <p:cNvPr id="119" name="Google Shape;119;p4"/>
          <p:cNvSpPr txBox="1"/>
          <p:nvPr/>
        </p:nvSpPr>
        <p:spPr>
          <a:xfrm>
            <a:off x="1156462" y="2537484"/>
            <a:ext cx="9763464" cy="2229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Recovering a Binary Search Tree (BST) typically involves restoring its structure when it's been corrupted. This can be done by identifying and correcting two misplaced nodes that violate the BST property, usually by swapping their values, ensuring the tree regains its sorted order.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pic>
        <p:nvPicPr>
          <p:cNvPr id="313" name="Google Shape;313;p2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14" name="Google Shape;314;p2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15" name="Google Shape;315;p2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16" name="Google Shape;316;p20"/>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17" name="Google Shape;317;p20"/>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2. Can you explain a common scenario where a BST needs to be recovered?</a:t>
            </a:r>
            <a:endParaRPr/>
          </a:p>
        </p:txBody>
      </p:sp>
      <p:sp>
        <p:nvSpPr>
          <p:cNvPr id="318" name="Google Shape;318;p20"/>
          <p:cNvSpPr txBox="1"/>
          <p:nvPr/>
        </p:nvSpPr>
        <p:spPr>
          <a:xfrm>
            <a:off x="1085669" y="2453075"/>
            <a:ext cx="10589369" cy="185108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A common scenario is when two nodes in a BST are swapped or when their values are incorrect. Recovering the BST means restoring the tree's properties so that it becomes a valid BST.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10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pic>
        <p:nvPicPr>
          <p:cNvPr id="323" name="Google Shape;323;p2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24" name="Google Shape;324;p2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25" name="Google Shape;325;p2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26" name="Google Shape;326;p21"/>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27" name="Google Shape;327;p21"/>
          <p:cNvSpPr txBox="1">
            <a:spLocks noGrp="1"/>
          </p:cNvSpPr>
          <p:nvPr>
            <p:ph type="body" idx="1"/>
          </p:nvPr>
        </p:nvSpPr>
        <p:spPr>
          <a:xfrm>
            <a:off x="590550" y="1626067"/>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3. What are the primary approaches for recovering a corrupted BST, and how do they work?</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28" name="Google Shape;328;p21"/>
          <p:cNvSpPr txBox="1"/>
          <p:nvPr/>
        </p:nvSpPr>
        <p:spPr>
          <a:xfrm>
            <a:off x="1016843" y="2668104"/>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Two primary approaches are the Inorder Traversal with Two-Pointer Approach and Morris Traversal. They both identify incorrectly placed nodes by traversing the tree in a specific way and then swap their values to recover the BST.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pic>
        <p:nvPicPr>
          <p:cNvPr id="333" name="Google Shape;333;p2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34" name="Google Shape;334;p2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35" name="Google Shape;335;p2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36" name="Google Shape;336;p22"/>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37" name="Google Shape;337;p22"/>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4. Explain the concept of Morris Traversal in the context of recovering a BST.</a:t>
            </a:r>
            <a:endParaRPr/>
          </a:p>
          <a:p>
            <a:pPr marL="0" lvl="0" indent="0" algn="l" rtl="0">
              <a:lnSpc>
                <a:spcPct val="150000"/>
              </a:lnSpc>
              <a:spcBef>
                <a:spcPts val="1000"/>
              </a:spcBef>
              <a:spcAft>
                <a:spcPts val="0"/>
              </a:spcAft>
              <a:buClr>
                <a:srgbClr val="FF0000"/>
              </a:buClr>
              <a:buSzPts val="2000"/>
              <a:buNone/>
            </a:pPr>
            <a:r>
              <a:rPr lang="en-IN" sz="2000" i="1">
                <a:solidFill>
                  <a:srgbClr val="FF0000"/>
                </a:solidFill>
                <a:latin typeface="Consolas"/>
                <a:ea typeface="Consolas"/>
                <a:cs typeface="Consolas"/>
                <a:sym typeface="Consolas"/>
              </a:rPr>
              <a:t>  </a:t>
            </a:r>
            <a:endParaRPr/>
          </a:p>
        </p:txBody>
      </p:sp>
      <p:sp>
        <p:nvSpPr>
          <p:cNvPr id="338" name="Google Shape;338;p22"/>
          <p:cNvSpPr txBox="1"/>
          <p:nvPr/>
        </p:nvSpPr>
        <p:spPr>
          <a:xfrm>
            <a:off x="1016843" y="2798453"/>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Morris Traversal is an efficient method for recovering a BST with constant space usage. It uses threaded binary trees to traverse the tree without using additional space. It identifies incorrectly placed nodes during traversal and corrects them.</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25" name="Google Shape;125;p5"/>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26" name="Google Shape;126;p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27" name="Google Shape;127;p5"/>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128" name="Google Shape;128;p5"/>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29" name="Google Shape;129;p5"/>
          <p:cNvSpPr txBox="1"/>
          <p:nvPr/>
        </p:nvSpPr>
        <p:spPr>
          <a:xfrm>
            <a:off x="195441" y="1175138"/>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EXPLANATION</a:t>
            </a:r>
            <a:endParaRPr/>
          </a:p>
        </p:txBody>
      </p:sp>
      <p:sp>
        <p:nvSpPr>
          <p:cNvPr id="130" name="Google Shape;130;p5"/>
          <p:cNvSpPr txBox="1"/>
          <p:nvPr/>
        </p:nvSpPr>
        <p:spPr>
          <a:xfrm>
            <a:off x="1156462" y="1544470"/>
            <a:ext cx="9763464" cy="499918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1.Binary Tree Structure: A BST is a binary tree, meaning each node has at most two children: a left child and a right child.</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2.Ordering Property: In a BST, for any given node:</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    All nodes in its left subtree have values less than the node's value.</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    All nodes in its right subtree have values greater than the node's value.</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3.Unique Values: Typically, in a standard BST, each node has a unique value. There are variations, such as Binary Search Trees with Duplicates, where nodes can have identical values.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35" name="Google Shape;135;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36" name="Google Shape;136;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37" name="Google Shape;137;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38" name="Google Shape;138;p6"/>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139" name="Google Shape;139;p6"/>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40" name="Google Shape;140;p6"/>
          <p:cNvSpPr txBox="1"/>
          <p:nvPr/>
        </p:nvSpPr>
        <p:spPr>
          <a:xfrm>
            <a:off x="293763" y="1166151"/>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EXPLANATION</a:t>
            </a:r>
            <a:endParaRPr/>
          </a:p>
        </p:txBody>
      </p:sp>
      <p:sp>
        <p:nvSpPr>
          <p:cNvPr id="141" name="Google Shape;141;p6"/>
          <p:cNvSpPr txBox="1"/>
          <p:nvPr/>
        </p:nvSpPr>
        <p:spPr>
          <a:xfrm>
            <a:off x="90675" y="1792857"/>
            <a:ext cx="2569964" cy="278319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b="1">
                <a:solidFill>
                  <a:srgbClr val="FF0000"/>
                </a:solidFill>
                <a:latin typeface="Consolas"/>
                <a:ea typeface="Consolas"/>
                <a:cs typeface="Consolas"/>
                <a:sym typeface="Consolas"/>
              </a:rPr>
              <a:t>        10</a:t>
            </a:r>
            <a:endParaRPr/>
          </a:p>
          <a:p>
            <a:pPr marL="0" marR="0" lvl="0" indent="0" algn="l" rtl="0">
              <a:lnSpc>
                <a:spcPct val="200000"/>
              </a:lnSpc>
              <a:spcBef>
                <a:spcPts val="0"/>
              </a:spcBef>
              <a:spcAft>
                <a:spcPts val="0"/>
              </a:spcAft>
              <a:buNone/>
            </a:pPr>
            <a:r>
              <a:rPr lang="en-IN" sz="1800" b="1">
                <a:solidFill>
                  <a:srgbClr val="FF0000"/>
                </a:solidFill>
                <a:latin typeface="Consolas"/>
                <a:ea typeface="Consolas"/>
                <a:cs typeface="Consolas"/>
                <a:sym typeface="Consolas"/>
              </a:rPr>
              <a:t>       /  \</a:t>
            </a:r>
            <a:endParaRPr/>
          </a:p>
          <a:p>
            <a:pPr marL="0" marR="0" lvl="0" indent="0" algn="l" rtl="0">
              <a:lnSpc>
                <a:spcPct val="200000"/>
              </a:lnSpc>
              <a:spcBef>
                <a:spcPts val="0"/>
              </a:spcBef>
              <a:spcAft>
                <a:spcPts val="0"/>
              </a:spcAft>
              <a:buNone/>
            </a:pPr>
            <a:r>
              <a:rPr lang="en-IN" sz="1800" b="1">
                <a:solidFill>
                  <a:srgbClr val="FF0000"/>
                </a:solidFill>
                <a:latin typeface="Consolas"/>
                <a:ea typeface="Consolas"/>
                <a:cs typeface="Consolas"/>
                <a:sym typeface="Consolas"/>
              </a:rPr>
              <a:t>      5   15</a:t>
            </a:r>
            <a:endParaRPr/>
          </a:p>
          <a:p>
            <a:pPr marL="0" marR="0" lvl="0" indent="0" algn="l" rtl="0">
              <a:lnSpc>
                <a:spcPct val="200000"/>
              </a:lnSpc>
              <a:spcBef>
                <a:spcPts val="0"/>
              </a:spcBef>
              <a:spcAft>
                <a:spcPts val="0"/>
              </a:spcAft>
              <a:buNone/>
            </a:pPr>
            <a:r>
              <a:rPr lang="en-IN" sz="1800" b="1">
                <a:solidFill>
                  <a:srgbClr val="FF0000"/>
                </a:solidFill>
                <a:latin typeface="Consolas"/>
                <a:ea typeface="Consolas"/>
                <a:cs typeface="Consolas"/>
                <a:sym typeface="Consolas"/>
              </a:rPr>
              <a:t>     / \    \</a:t>
            </a:r>
            <a:endParaRPr/>
          </a:p>
          <a:p>
            <a:pPr marL="0" marR="0" lvl="0" indent="0" algn="l" rtl="0">
              <a:lnSpc>
                <a:spcPct val="200000"/>
              </a:lnSpc>
              <a:spcBef>
                <a:spcPts val="0"/>
              </a:spcBef>
              <a:spcAft>
                <a:spcPts val="0"/>
              </a:spcAft>
              <a:buNone/>
            </a:pPr>
            <a:r>
              <a:rPr lang="en-IN" sz="1800" b="1">
                <a:solidFill>
                  <a:srgbClr val="FF0000"/>
                </a:solidFill>
                <a:latin typeface="Consolas"/>
                <a:ea typeface="Consolas"/>
                <a:cs typeface="Consolas"/>
                <a:sym typeface="Consolas"/>
              </a:rPr>
              <a:t>    3   8    20</a:t>
            </a:r>
            <a:endParaRPr/>
          </a:p>
        </p:txBody>
      </p:sp>
      <p:sp>
        <p:nvSpPr>
          <p:cNvPr id="142" name="Google Shape;142;p6"/>
          <p:cNvSpPr txBox="1"/>
          <p:nvPr/>
        </p:nvSpPr>
        <p:spPr>
          <a:xfrm>
            <a:off x="2920180" y="1262327"/>
            <a:ext cx="8806054" cy="461831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onsolas"/>
                <a:ea typeface="Consolas"/>
                <a:cs typeface="Consolas"/>
                <a:sym typeface="Consolas"/>
              </a:rPr>
              <a:t>In this example:</a:t>
            </a:r>
            <a:endParaRPr/>
          </a:p>
          <a:p>
            <a:pPr marL="285750" marR="0" lvl="0" indent="-285750" algn="l" rtl="0">
              <a:lnSpc>
                <a:spcPct val="15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The root node has a value of 10.</a:t>
            </a:r>
            <a:endParaRPr/>
          </a:p>
          <a:p>
            <a:pPr marL="285750" marR="0" lvl="0" indent="-285750" algn="l" rtl="0">
              <a:lnSpc>
                <a:spcPct val="15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The left subtree of the root contains nodes with values less than 10 (5, 3, and 8).</a:t>
            </a:r>
            <a:endParaRPr/>
          </a:p>
          <a:p>
            <a:pPr marL="285750" marR="0" lvl="0" indent="-285750" algn="l" rtl="0">
              <a:lnSpc>
                <a:spcPct val="15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The right subtree of the root contains nodes with values greater than 10 (15 and 20).</a:t>
            </a:r>
            <a:endParaRPr/>
          </a:p>
          <a:p>
            <a:pPr marL="285750" marR="0" lvl="0" indent="-285750" algn="l" rtl="0">
              <a:lnSpc>
                <a:spcPct val="15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This tree follows the ordering property of a BST. For instance:</a:t>
            </a:r>
            <a:endParaRPr/>
          </a:p>
          <a:p>
            <a:pPr marL="285750" marR="0" lvl="0" indent="-285750" algn="l" rtl="0">
              <a:lnSpc>
                <a:spcPct val="15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All nodes in the left subtree of the root (5, 3, and 8) have values less than 10.</a:t>
            </a:r>
            <a:endParaRPr/>
          </a:p>
          <a:p>
            <a:pPr marL="285750" marR="0" lvl="0" indent="-285750" algn="l" rtl="0">
              <a:lnSpc>
                <a:spcPct val="150000"/>
              </a:lnSpc>
              <a:spcBef>
                <a:spcPts val="0"/>
              </a:spcBef>
              <a:spcAft>
                <a:spcPts val="0"/>
              </a:spcAft>
              <a:buClr>
                <a:schemeClr val="dk1"/>
              </a:buClr>
              <a:buSzPts val="1800"/>
              <a:buFont typeface="Arial"/>
              <a:buChar char="•"/>
            </a:pPr>
            <a:r>
              <a:rPr lang="en-IN" sz="1800">
                <a:solidFill>
                  <a:schemeClr val="dk1"/>
                </a:solidFill>
                <a:latin typeface="Consolas"/>
                <a:ea typeface="Consolas"/>
                <a:cs typeface="Consolas"/>
                <a:sym typeface="Consolas"/>
              </a:rPr>
              <a:t>All nodes in the right subtree of the root (15 and 20) have values greater than 10.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48" name="Google Shape;148;p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49" name="Google Shape;149;p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50" name="Google Shape;150;p7"/>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151" name="Google Shape;151;p7"/>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52" name="Google Shape;152;p7"/>
          <p:cNvSpPr txBox="1"/>
          <p:nvPr/>
        </p:nvSpPr>
        <p:spPr>
          <a:xfrm>
            <a:off x="846677" y="1581646"/>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APPROACHES</a:t>
            </a:r>
            <a:endParaRPr/>
          </a:p>
        </p:txBody>
      </p:sp>
      <p:sp>
        <p:nvSpPr>
          <p:cNvPr id="153" name="Google Shape;153;p7"/>
          <p:cNvSpPr txBox="1"/>
          <p:nvPr/>
        </p:nvSpPr>
        <p:spPr>
          <a:xfrm>
            <a:off x="3526035" y="2313790"/>
            <a:ext cx="6121817" cy="112120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1. Inorder Traversal and Two-Pointer Approach: 2. Morris Traversal (Constant Space):</a:t>
            </a:r>
            <a:endParaRPr sz="1800" b="1">
              <a:solidFill>
                <a:srgbClr val="FF000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10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xEl>
                                              <p:pRg st="0" end="0"/>
                                            </p:txEl>
                                          </p:spTgt>
                                        </p:tgtEl>
                                        <p:attrNameLst>
                                          <p:attrName>style.visibility</p:attrName>
                                        </p:attrNameLst>
                                      </p:cBhvr>
                                      <p:to>
                                        <p:strVal val="visible"/>
                                      </p:to>
                                    </p:set>
                                    <p:animEffect transition="in" filter="fade">
                                      <p:cBhvr>
                                        <p:cTn id="17" dur="1000"/>
                                        <p:tgtEl>
                                          <p:spTgt spid="1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59" name="Google Shape;159;p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60" name="Google Shape;160;p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61" name="Google Shape;161;p8"/>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162" name="Google Shape;162;p8"/>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63" name="Google Shape;163;p8"/>
          <p:cNvSpPr txBox="1"/>
          <p:nvPr/>
        </p:nvSpPr>
        <p:spPr>
          <a:xfrm>
            <a:off x="846676" y="1581646"/>
            <a:ext cx="95361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7030A0"/>
                </a:solidFill>
                <a:latin typeface="Consolas"/>
                <a:ea typeface="Consolas"/>
                <a:cs typeface="Consolas"/>
                <a:sym typeface="Consolas"/>
              </a:rPr>
              <a:t>APPROACHES </a:t>
            </a:r>
            <a:r>
              <a:rPr lang="en-IN" sz="1800">
                <a:solidFill>
                  <a:srgbClr val="7030A0"/>
                </a:solidFill>
                <a:latin typeface="Consolas"/>
                <a:ea typeface="Consolas"/>
                <a:cs typeface="Consolas"/>
                <a:sym typeface="Consolas"/>
              </a:rPr>
              <a:t>1. Inorder Traversal and Two-Pointer Approach: </a:t>
            </a:r>
            <a:endParaRPr sz="1800" b="1">
              <a:solidFill>
                <a:srgbClr val="7030A0"/>
              </a:solidFill>
              <a:latin typeface="Consolas"/>
              <a:ea typeface="Consolas"/>
              <a:cs typeface="Consolas"/>
              <a:sym typeface="Consolas"/>
            </a:endParaRPr>
          </a:p>
        </p:txBody>
      </p:sp>
      <p:sp>
        <p:nvSpPr>
          <p:cNvPr id="164" name="Google Shape;164;p8"/>
          <p:cNvSpPr txBox="1"/>
          <p:nvPr/>
        </p:nvSpPr>
        <p:spPr>
          <a:xfrm>
            <a:off x="1092621" y="2605873"/>
            <a:ext cx="10166554" cy="278319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This method involves performing an inorder traversal of a binary search tree (BST) using two pointers. It identifies two incorrectly placed nodes during traversal and swaps their values to restore the BST property, achieving a time complexity of O(n) and space complexity of O(h), where h is the height of the tree.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10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0" end="0"/>
                                            </p:txEl>
                                          </p:spTgt>
                                        </p:tgtEl>
                                        <p:attrNameLst>
                                          <p:attrName>style.visibility</p:attrName>
                                        </p:attrNameLst>
                                      </p:cBhvr>
                                      <p:to>
                                        <p:strVal val="visible"/>
                                      </p:to>
                                    </p:set>
                                    <p:animEffect transition="in" filter="fade">
                                      <p:cBhvr>
                                        <p:cTn id="17" dur="1000"/>
                                        <p:tgtEl>
                                          <p:spTgt spid="1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pic>
        <p:nvPicPr>
          <p:cNvPr id="170" name="Google Shape;170;p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71" name="Google Shape;171;p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72" name="Google Shape;172;p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73" name="Google Shape;173;p9"/>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sp>
        <p:nvSpPr>
          <p:cNvPr id="174" name="Google Shape;174;p9"/>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75" name="Google Shape;175;p9"/>
          <p:cNvSpPr txBox="1"/>
          <p:nvPr/>
        </p:nvSpPr>
        <p:spPr>
          <a:xfrm>
            <a:off x="726096" y="1230386"/>
            <a:ext cx="95361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7030A0"/>
                </a:solidFill>
                <a:latin typeface="Consolas"/>
                <a:ea typeface="Consolas"/>
                <a:cs typeface="Consolas"/>
                <a:sym typeface="Consolas"/>
              </a:rPr>
              <a:t>APPROACHES </a:t>
            </a:r>
            <a:r>
              <a:rPr lang="en-IN" sz="1800">
                <a:solidFill>
                  <a:srgbClr val="7030A0"/>
                </a:solidFill>
                <a:latin typeface="Consolas"/>
                <a:ea typeface="Consolas"/>
                <a:cs typeface="Consolas"/>
                <a:sym typeface="Consolas"/>
              </a:rPr>
              <a:t>1. Inorder Traversal and Two-Pointer Approach: </a:t>
            </a:r>
            <a:endParaRPr sz="1800" b="1">
              <a:solidFill>
                <a:srgbClr val="7030A0"/>
              </a:solidFill>
              <a:latin typeface="Consolas"/>
              <a:ea typeface="Consolas"/>
              <a:cs typeface="Consolas"/>
              <a:sym typeface="Consolas"/>
            </a:endParaRPr>
          </a:p>
        </p:txBody>
      </p:sp>
      <p:sp>
        <p:nvSpPr>
          <p:cNvPr id="176" name="Google Shape;176;p9"/>
          <p:cNvSpPr txBox="1"/>
          <p:nvPr/>
        </p:nvSpPr>
        <p:spPr>
          <a:xfrm>
            <a:off x="150725" y="1377371"/>
            <a:ext cx="4274691" cy="4568302"/>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Sample Input </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     3</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    / \</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   1   4</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     2</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Output</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Inorder Traversal of Recovered BST:</a:t>
            </a:r>
            <a:endParaRPr/>
          </a:p>
          <a:p>
            <a:pPr marL="0" marR="0" lvl="0" indent="0" algn="l" rtl="0">
              <a:lnSpc>
                <a:spcPct val="200000"/>
              </a:lnSpc>
              <a:spcBef>
                <a:spcPts val="0"/>
              </a:spcBef>
              <a:spcAft>
                <a:spcPts val="0"/>
              </a:spcAft>
              <a:buNone/>
            </a:pPr>
            <a:r>
              <a:rPr lang="en-IN" sz="1600" b="1">
                <a:solidFill>
                  <a:srgbClr val="990000"/>
                </a:solidFill>
                <a:latin typeface="Consolas"/>
                <a:ea typeface="Consolas"/>
                <a:cs typeface="Consolas"/>
                <a:sym typeface="Consolas"/>
              </a:rPr>
              <a:t>1 2 3 4</a:t>
            </a:r>
            <a:endParaRPr/>
          </a:p>
        </p:txBody>
      </p:sp>
      <p:sp>
        <p:nvSpPr>
          <p:cNvPr id="177" name="Google Shape;177;p9"/>
          <p:cNvSpPr txBox="1"/>
          <p:nvPr/>
        </p:nvSpPr>
        <p:spPr>
          <a:xfrm>
            <a:off x="4430108" y="1377371"/>
            <a:ext cx="7035796" cy="5438861"/>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600">
                <a:solidFill>
                  <a:schemeClr val="dk1"/>
                </a:solidFill>
                <a:latin typeface="Consolas"/>
                <a:ea typeface="Consolas"/>
                <a:cs typeface="Consolas"/>
                <a:sym typeface="Consolas"/>
              </a:rPr>
              <a:t>Explanation:</a:t>
            </a:r>
            <a:endParaRPr/>
          </a:p>
          <a:p>
            <a:pPr marL="0" marR="0" lvl="0" indent="0" algn="l" rtl="0">
              <a:lnSpc>
                <a:spcPct val="200000"/>
              </a:lnSpc>
              <a:spcBef>
                <a:spcPts val="0"/>
              </a:spcBef>
              <a:spcAft>
                <a:spcPts val="0"/>
              </a:spcAft>
              <a:buNone/>
            </a:pPr>
            <a:r>
              <a:rPr lang="en-IN" sz="1600">
                <a:solidFill>
                  <a:schemeClr val="dk1"/>
                </a:solidFill>
                <a:latin typeface="Consolas"/>
                <a:ea typeface="Consolas"/>
                <a:cs typeface="Consolas"/>
                <a:sym typeface="Consolas"/>
              </a:rPr>
              <a:t>In this sample, we have a binary search tree (BST) that is initially incorrect. The tree is represented as follows:</a:t>
            </a:r>
            <a:endParaRPr/>
          </a:p>
          <a:p>
            <a:pPr marL="285750" marR="0" lvl="0" indent="-285750" algn="l" rtl="0">
              <a:lnSpc>
                <a:spcPct val="200000"/>
              </a:lnSpc>
              <a:spcBef>
                <a:spcPts val="0"/>
              </a:spcBef>
              <a:spcAft>
                <a:spcPts val="0"/>
              </a:spcAft>
              <a:buClr>
                <a:schemeClr val="dk1"/>
              </a:buClr>
              <a:buSzPts val="1600"/>
              <a:buFont typeface="Arial"/>
              <a:buChar char="•"/>
            </a:pPr>
            <a:r>
              <a:rPr lang="en-IN" sz="1600">
                <a:solidFill>
                  <a:schemeClr val="dk1"/>
                </a:solidFill>
                <a:latin typeface="Consolas"/>
                <a:ea typeface="Consolas"/>
                <a:cs typeface="Consolas"/>
                <a:sym typeface="Consolas"/>
              </a:rPr>
              <a:t>The root node has a value of 3.</a:t>
            </a:r>
            <a:endParaRPr/>
          </a:p>
          <a:p>
            <a:pPr marL="285750" marR="0" lvl="0" indent="-285750" algn="l" rtl="0">
              <a:lnSpc>
                <a:spcPct val="200000"/>
              </a:lnSpc>
              <a:spcBef>
                <a:spcPts val="0"/>
              </a:spcBef>
              <a:spcAft>
                <a:spcPts val="0"/>
              </a:spcAft>
              <a:buClr>
                <a:schemeClr val="dk1"/>
              </a:buClr>
              <a:buSzPts val="1600"/>
              <a:buFont typeface="Arial"/>
              <a:buChar char="•"/>
            </a:pPr>
            <a:r>
              <a:rPr lang="en-IN" sz="1600">
                <a:solidFill>
                  <a:schemeClr val="dk1"/>
                </a:solidFill>
                <a:latin typeface="Consolas"/>
                <a:ea typeface="Consolas"/>
                <a:cs typeface="Consolas"/>
                <a:sym typeface="Consolas"/>
              </a:rPr>
              <a:t>The left child of the root has a value of 1.</a:t>
            </a:r>
            <a:endParaRPr/>
          </a:p>
          <a:p>
            <a:pPr marL="285750" marR="0" lvl="0" indent="-285750" algn="l" rtl="0">
              <a:lnSpc>
                <a:spcPct val="200000"/>
              </a:lnSpc>
              <a:spcBef>
                <a:spcPts val="0"/>
              </a:spcBef>
              <a:spcAft>
                <a:spcPts val="0"/>
              </a:spcAft>
              <a:buClr>
                <a:schemeClr val="dk1"/>
              </a:buClr>
              <a:buSzPts val="1600"/>
              <a:buFont typeface="Arial"/>
              <a:buChar char="•"/>
            </a:pPr>
            <a:r>
              <a:rPr lang="en-IN" sz="1600">
                <a:solidFill>
                  <a:schemeClr val="dk1"/>
                </a:solidFill>
                <a:latin typeface="Consolas"/>
                <a:ea typeface="Consolas"/>
                <a:cs typeface="Consolas"/>
                <a:sym typeface="Consolas"/>
              </a:rPr>
              <a:t>The right child of the root has a value of 4.</a:t>
            </a:r>
            <a:endParaRPr/>
          </a:p>
          <a:p>
            <a:pPr marL="285750" marR="0" lvl="0" indent="-285750" algn="l" rtl="0">
              <a:lnSpc>
                <a:spcPct val="200000"/>
              </a:lnSpc>
              <a:spcBef>
                <a:spcPts val="0"/>
              </a:spcBef>
              <a:spcAft>
                <a:spcPts val="0"/>
              </a:spcAft>
              <a:buClr>
                <a:schemeClr val="dk1"/>
              </a:buClr>
              <a:buSzPts val="1600"/>
              <a:buFont typeface="Arial"/>
              <a:buChar char="•"/>
            </a:pPr>
            <a:r>
              <a:rPr lang="en-IN" sz="1600">
                <a:solidFill>
                  <a:schemeClr val="dk1"/>
                </a:solidFill>
                <a:latin typeface="Consolas"/>
                <a:ea typeface="Consolas"/>
                <a:cs typeface="Consolas"/>
                <a:sym typeface="Consolas"/>
              </a:rPr>
              <a:t>The right child of the root's right child has a value of 2.</a:t>
            </a:r>
            <a:endParaRPr/>
          </a:p>
          <a:p>
            <a:pPr marL="0" marR="0" lvl="0" indent="0" algn="l" rtl="0">
              <a:lnSpc>
                <a:spcPct val="200000"/>
              </a:lnSpc>
              <a:spcBef>
                <a:spcPts val="0"/>
              </a:spcBef>
              <a:spcAft>
                <a:spcPts val="0"/>
              </a:spcAft>
              <a:buNone/>
            </a:pPr>
            <a:r>
              <a:rPr lang="en-IN" sz="1600">
                <a:solidFill>
                  <a:schemeClr val="dk1"/>
                </a:solidFill>
                <a:latin typeface="Consolas"/>
                <a:ea typeface="Consolas"/>
                <a:cs typeface="Consolas"/>
                <a:sym typeface="Consolas"/>
              </a:rPr>
              <a:t>This tree violates the BST property because some of its nodes are not in the correct order. Specifically, the node with value 2 should be on the left side of the node with value 3 in a valid BST.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0" end="0"/>
                                            </p:txEl>
                                          </p:spTgt>
                                        </p:tgtEl>
                                        <p:attrNameLst>
                                          <p:attrName>style.visibility</p:attrName>
                                        </p:attrNameLst>
                                      </p:cBhvr>
                                      <p:to>
                                        <p:strVal val="visible"/>
                                      </p:to>
                                    </p:set>
                                    <p:animEffect transition="in" filter="fade">
                                      <p:cBhvr>
                                        <p:cTn id="17" dur="1000"/>
                                        <p:tgtEl>
                                          <p:spTgt spid="1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1" end="1"/>
                                            </p:txEl>
                                          </p:spTgt>
                                        </p:tgtEl>
                                        <p:attrNameLst>
                                          <p:attrName>style.visibility</p:attrName>
                                        </p:attrNameLst>
                                      </p:cBhvr>
                                      <p:to>
                                        <p:strVal val="visible"/>
                                      </p:to>
                                    </p:set>
                                    <p:animEffect transition="in" filter="fade">
                                      <p:cBhvr>
                                        <p:cTn id="22" dur="1000"/>
                                        <p:tgtEl>
                                          <p:spTgt spid="17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2" end="2"/>
                                            </p:txEl>
                                          </p:spTgt>
                                        </p:tgtEl>
                                        <p:attrNameLst>
                                          <p:attrName>style.visibility</p:attrName>
                                        </p:attrNameLst>
                                      </p:cBhvr>
                                      <p:to>
                                        <p:strVal val="visible"/>
                                      </p:to>
                                    </p:set>
                                    <p:animEffect transition="in" filter="fade">
                                      <p:cBhvr>
                                        <p:cTn id="27" dur="1000"/>
                                        <p:tgtEl>
                                          <p:spTgt spid="17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3" end="3"/>
                                            </p:txEl>
                                          </p:spTgt>
                                        </p:tgtEl>
                                        <p:attrNameLst>
                                          <p:attrName>style.visibility</p:attrName>
                                        </p:attrNameLst>
                                      </p:cBhvr>
                                      <p:to>
                                        <p:strVal val="visible"/>
                                      </p:to>
                                    </p:set>
                                    <p:animEffect transition="in" filter="fade">
                                      <p:cBhvr>
                                        <p:cTn id="32" dur="1000"/>
                                        <p:tgtEl>
                                          <p:spTgt spid="17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6">
                                            <p:txEl>
                                              <p:pRg st="4" end="4"/>
                                            </p:txEl>
                                          </p:spTgt>
                                        </p:tgtEl>
                                        <p:attrNameLst>
                                          <p:attrName>style.visibility</p:attrName>
                                        </p:attrNameLst>
                                      </p:cBhvr>
                                      <p:to>
                                        <p:strVal val="visible"/>
                                      </p:to>
                                    </p:set>
                                    <p:animEffect transition="in" filter="fade">
                                      <p:cBhvr>
                                        <p:cTn id="37" dur="1000"/>
                                        <p:tgtEl>
                                          <p:spTgt spid="17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6">
                                            <p:txEl>
                                              <p:pRg st="5" end="5"/>
                                            </p:txEl>
                                          </p:spTgt>
                                        </p:tgtEl>
                                        <p:attrNameLst>
                                          <p:attrName>style.visibility</p:attrName>
                                        </p:attrNameLst>
                                      </p:cBhvr>
                                      <p:to>
                                        <p:strVal val="visible"/>
                                      </p:to>
                                    </p:set>
                                    <p:animEffect transition="in" filter="fade">
                                      <p:cBhvr>
                                        <p:cTn id="42" dur="1000"/>
                                        <p:tgtEl>
                                          <p:spTgt spid="17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xEl>
                                              <p:pRg st="6" end="6"/>
                                            </p:txEl>
                                          </p:spTgt>
                                        </p:tgtEl>
                                        <p:attrNameLst>
                                          <p:attrName>style.visibility</p:attrName>
                                        </p:attrNameLst>
                                      </p:cBhvr>
                                      <p:to>
                                        <p:strVal val="visible"/>
                                      </p:to>
                                    </p:set>
                                    <p:animEffect transition="in" filter="fade">
                                      <p:cBhvr>
                                        <p:cTn id="47" dur="1000"/>
                                        <p:tgtEl>
                                          <p:spTgt spid="17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6">
                                            <p:txEl>
                                              <p:pRg st="7" end="7"/>
                                            </p:txEl>
                                          </p:spTgt>
                                        </p:tgtEl>
                                        <p:attrNameLst>
                                          <p:attrName>style.visibility</p:attrName>
                                        </p:attrNameLst>
                                      </p:cBhvr>
                                      <p:to>
                                        <p:strVal val="visible"/>
                                      </p:to>
                                    </p:set>
                                    <p:animEffect transition="in" filter="fade">
                                      <p:cBhvr>
                                        <p:cTn id="52" dur="1000"/>
                                        <p:tgtEl>
                                          <p:spTgt spid="176">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6">
                                            <p:txEl>
                                              <p:pRg st="8" end="8"/>
                                            </p:txEl>
                                          </p:spTgt>
                                        </p:tgtEl>
                                        <p:attrNameLst>
                                          <p:attrName>style.visibility</p:attrName>
                                        </p:attrNameLst>
                                      </p:cBhvr>
                                      <p:to>
                                        <p:strVal val="visible"/>
                                      </p:to>
                                    </p:set>
                                    <p:animEffect transition="in" filter="fade">
                                      <p:cBhvr>
                                        <p:cTn id="57" dur="1000"/>
                                        <p:tgtEl>
                                          <p:spTgt spid="17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7"/>
                                        </p:tgtEl>
                                        <p:attrNameLst>
                                          <p:attrName>style.visibility</p:attrName>
                                        </p:attrNameLst>
                                      </p:cBhvr>
                                      <p:to>
                                        <p:strVal val="visible"/>
                                      </p:to>
                                    </p:set>
                                    <p:animEffect transition="in" filter="fade">
                                      <p:cBhvr>
                                        <p:cTn id="62" dur="1000"/>
                                        <p:tgtEl>
                                          <p:spTgt spid="1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7">
                                            <p:txEl>
                                              <p:pRg st="0" end="0"/>
                                            </p:txEl>
                                          </p:spTgt>
                                        </p:tgtEl>
                                        <p:attrNameLst>
                                          <p:attrName>style.visibility</p:attrName>
                                        </p:attrNameLst>
                                      </p:cBhvr>
                                      <p:to>
                                        <p:strVal val="visible"/>
                                      </p:to>
                                    </p:set>
                                    <p:animEffect transition="in" filter="fade">
                                      <p:cBhvr>
                                        <p:cTn id="67" dur="1000"/>
                                        <p:tgtEl>
                                          <p:spTgt spid="17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7">
                                            <p:txEl>
                                              <p:pRg st="1" end="1"/>
                                            </p:txEl>
                                          </p:spTgt>
                                        </p:tgtEl>
                                        <p:attrNameLst>
                                          <p:attrName>style.visibility</p:attrName>
                                        </p:attrNameLst>
                                      </p:cBhvr>
                                      <p:to>
                                        <p:strVal val="visible"/>
                                      </p:to>
                                    </p:set>
                                    <p:animEffect transition="in" filter="fade">
                                      <p:cBhvr>
                                        <p:cTn id="72" dur="1000"/>
                                        <p:tgtEl>
                                          <p:spTgt spid="17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7">
                                            <p:txEl>
                                              <p:pRg st="2" end="2"/>
                                            </p:txEl>
                                          </p:spTgt>
                                        </p:tgtEl>
                                        <p:attrNameLst>
                                          <p:attrName>style.visibility</p:attrName>
                                        </p:attrNameLst>
                                      </p:cBhvr>
                                      <p:to>
                                        <p:strVal val="visible"/>
                                      </p:to>
                                    </p:set>
                                    <p:animEffect transition="in" filter="fade">
                                      <p:cBhvr>
                                        <p:cTn id="77" dur="1000"/>
                                        <p:tgtEl>
                                          <p:spTgt spid="177">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7">
                                            <p:txEl>
                                              <p:pRg st="3" end="3"/>
                                            </p:txEl>
                                          </p:spTgt>
                                        </p:tgtEl>
                                        <p:attrNameLst>
                                          <p:attrName>style.visibility</p:attrName>
                                        </p:attrNameLst>
                                      </p:cBhvr>
                                      <p:to>
                                        <p:strVal val="visible"/>
                                      </p:to>
                                    </p:set>
                                    <p:animEffect transition="in" filter="fade">
                                      <p:cBhvr>
                                        <p:cTn id="82" dur="1000"/>
                                        <p:tgtEl>
                                          <p:spTgt spid="177">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77">
                                            <p:txEl>
                                              <p:pRg st="4" end="4"/>
                                            </p:txEl>
                                          </p:spTgt>
                                        </p:tgtEl>
                                        <p:attrNameLst>
                                          <p:attrName>style.visibility</p:attrName>
                                        </p:attrNameLst>
                                      </p:cBhvr>
                                      <p:to>
                                        <p:strVal val="visible"/>
                                      </p:to>
                                    </p:set>
                                    <p:animEffect transition="in" filter="fade">
                                      <p:cBhvr>
                                        <p:cTn id="87" dur="1000"/>
                                        <p:tgtEl>
                                          <p:spTgt spid="177">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7">
                                            <p:txEl>
                                              <p:pRg st="5" end="5"/>
                                            </p:txEl>
                                          </p:spTgt>
                                        </p:tgtEl>
                                        <p:attrNameLst>
                                          <p:attrName>style.visibility</p:attrName>
                                        </p:attrNameLst>
                                      </p:cBhvr>
                                      <p:to>
                                        <p:strVal val="visible"/>
                                      </p:to>
                                    </p:set>
                                    <p:animEffect transition="in" filter="fade">
                                      <p:cBhvr>
                                        <p:cTn id="92" dur="1000"/>
                                        <p:tgtEl>
                                          <p:spTgt spid="177">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77">
                                            <p:txEl>
                                              <p:pRg st="6" end="6"/>
                                            </p:txEl>
                                          </p:spTgt>
                                        </p:tgtEl>
                                        <p:attrNameLst>
                                          <p:attrName>style.visibility</p:attrName>
                                        </p:attrNameLst>
                                      </p:cBhvr>
                                      <p:to>
                                        <p:strVal val="visible"/>
                                      </p:to>
                                    </p:set>
                                    <p:animEffect transition="in" filter="fade">
                                      <p:cBhvr>
                                        <p:cTn id="97" dur="1000"/>
                                        <p:tgtEl>
                                          <p:spTgt spid="1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pic>
        <p:nvPicPr>
          <p:cNvPr id="183" name="Google Shape;183;p1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184" name="Google Shape;184;p10"/>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graphicFrame>
        <p:nvGraphicFramePr>
          <p:cNvPr id="185" name="Google Shape;185;p10"/>
          <p:cNvGraphicFramePr/>
          <p:nvPr/>
        </p:nvGraphicFramePr>
        <p:xfrm>
          <a:off x="716577" y="926751"/>
          <a:ext cx="10521700" cy="5303530"/>
        </p:xfrm>
        <a:graphic>
          <a:graphicData uri="http://schemas.openxmlformats.org/drawingml/2006/table">
            <a:tbl>
              <a:tblPr firstRow="1" bandRow="1">
                <a:noFill/>
                <a:tableStyleId>{491189C5-3F11-4C11-8425-5D8AD44E58FA}</a:tableStyleId>
              </a:tblPr>
              <a:tblGrid>
                <a:gridCol w="5260850">
                  <a:extLst>
                    <a:ext uri="{9D8B030D-6E8A-4147-A177-3AD203B41FA5}">
                      <a16:colId xmlns:a16="http://schemas.microsoft.com/office/drawing/2014/main" val="20000"/>
                    </a:ext>
                  </a:extLst>
                </a:gridCol>
                <a:gridCol w="52608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b="0" u="none" strike="noStrike" cap="none">
                          <a:solidFill>
                            <a:schemeClr val="dk1"/>
                          </a:solidFill>
                          <a:latin typeface="Consolas"/>
                          <a:ea typeface="Consolas"/>
                          <a:cs typeface="Consolas"/>
                          <a:sym typeface="Consolas"/>
                        </a:rPr>
                        <a:t>class TreeNode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int 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left;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right;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TreeNode(int val)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this.val = 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public class Main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firstIncorrectNode = null;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secondIncorrectNode = null;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prevNode = new TreeNode(Integer.MIN_VALUE);</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public void recoverTree(TreeNode root)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Perform inorder traversal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inorder(root);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Swap the values of the two incorrectly placed nodes</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int temp = firstIncorrectNode.val;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firstIncorrectNode.val =     secondIncorrectNode.val;</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secondIncorrectNode.val = temp;</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private void inorder(TreeNode node)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(node == null) return;</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inorder(node.left);</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Check for incorrectly placed nodes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86" name="Google Shape;186;p10"/>
          <p:cNvSpPr/>
          <p:nvPr/>
        </p:nvSpPr>
        <p:spPr>
          <a:xfrm>
            <a:off x="3823044" y="179655"/>
            <a:ext cx="5824809" cy="479106"/>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pic>
        <p:nvPicPr>
          <p:cNvPr id="187" name="Google Shape;187;p10"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188" name="Google Shape;188;p10"/>
          <p:cNvPicPr preferRelativeResize="0"/>
          <p:nvPr/>
        </p:nvPicPr>
        <p:blipFill rotWithShape="1">
          <a:blip r:embed="rId5">
            <a:alphaModFix/>
          </a:blip>
          <a:srcRect/>
          <a:stretch/>
        </p:blipFill>
        <p:spPr>
          <a:xfrm>
            <a:off x="11106150" y="186935"/>
            <a:ext cx="1000125" cy="98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500"/>
                                        <p:tgtEl>
                                          <p:spTgt spid="1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pic>
        <p:nvPicPr>
          <p:cNvPr id="194" name="Google Shape;194;p1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195" name="Google Shape;195;p11"/>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graphicFrame>
        <p:nvGraphicFramePr>
          <p:cNvPr id="196" name="Google Shape;196;p11"/>
          <p:cNvGraphicFramePr/>
          <p:nvPr/>
        </p:nvGraphicFramePr>
        <p:xfrm>
          <a:off x="716577" y="926751"/>
          <a:ext cx="10521700" cy="5029210"/>
        </p:xfrm>
        <a:graphic>
          <a:graphicData uri="http://schemas.openxmlformats.org/drawingml/2006/table">
            <a:tbl>
              <a:tblPr firstRow="1" bandRow="1">
                <a:noFill/>
                <a:tableStyleId>{491189C5-3F11-4C11-8425-5D8AD44E58FA}</a:tableStyleId>
              </a:tblPr>
              <a:tblGrid>
                <a:gridCol w="5260850">
                  <a:extLst>
                    <a:ext uri="{9D8B030D-6E8A-4147-A177-3AD203B41FA5}">
                      <a16:colId xmlns:a16="http://schemas.microsoft.com/office/drawing/2014/main" val="20000"/>
                    </a:ext>
                  </a:extLst>
                </a:gridCol>
                <a:gridCol w="52608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(firstIncorrectNode == null &amp;&amp; prevNode.val &gt;= node.val)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firstIncorrectNode = prevNode;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(firstIncorrectNode != null &amp;&amp; prevNode.val &gt;= node.val)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secondIncorrectNode = 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prevNode = node;</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inorder(node.right);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public static void main(String[] args)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TreeNode root = new TreeNode(3);</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root.left = new TreeNode(1);</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root.right = new TreeNode(4);</a:t>
                      </a:r>
                      <a:endParaRPr/>
                    </a:p>
                    <a:p>
                      <a:pPr marL="0" marR="0" lvl="0" indent="0" algn="l" rtl="0">
                        <a:spcBef>
                          <a:spcPts val="0"/>
                        </a:spcBef>
                        <a:spcAft>
                          <a:spcPts val="0"/>
                        </a:spcAft>
                        <a:buNone/>
                      </a:pPr>
                      <a:endParaRPr sz="1800" b="0">
                        <a:solidFill>
                          <a:schemeClr val="dk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800" b="0">
                          <a:solidFill>
                            <a:schemeClr val="dk1"/>
                          </a:solidFill>
                          <a:latin typeface="Consolas"/>
                          <a:ea typeface="Consolas"/>
                          <a:cs typeface="Consolas"/>
                          <a:sym typeface="Consolas"/>
                        </a:rPr>
                        <a:t>root.right.left = new TreeNode(2);</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Main solution = new Main();</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solution.recoverTree(root);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 Print the corrected BST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System.out.println("Inorder Traversal of Recovered BST:");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printInorder(root);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private static void printInorder(TreeNode node)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if (node == null) return;</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printInorder(node.left);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System.out.print(node.val + "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printInorder(node.right);</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IN" sz="1800" b="0">
                          <a:solidFill>
                            <a:schemeClr val="dk1"/>
                          </a:solidFill>
                          <a:latin typeface="Consolas"/>
                          <a:ea typeface="Consolas"/>
                          <a:cs typeface="Consolas"/>
                          <a:sym typeface="Consolas"/>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97" name="Google Shape;197;p11"/>
          <p:cNvSpPr/>
          <p:nvPr/>
        </p:nvSpPr>
        <p:spPr>
          <a:xfrm>
            <a:off x="3823045" y="179655"/>
            <a:ext cx="5399614" cy="5577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RECOVER THE BST</a:t>
            </a:r>
            <a:endParaRPr/>
          </a:p>
        </p:txBody>
      </p:sp>
      <p:pic>
        <p:nvPicPr>
          <p:cNvPr id="198" name="Google Shape;198;p11"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199" name="Google Shape;199;p11"/>
          <p:cNvPicPr preferRelativeResize="0"/>
          <p:nvPr/>
        </p:nvPicPr>
        <p:blipFill rotWithShape="1">
          <a:blip r:embed="rId5">
            <a:alphaModFix/>
          </a:blip>
          <a:srcRect/>
          <a:stretch/>
        </p:blipFill>
        <p:spPr>
          <a:xfrm>
            <a:off x="11106150" y="186935"/>
            <a:ext cx="1000125" cy="98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C56C61-B122-4EF5-B831-8FE18D2CBF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F6A583-CDE0-4F64-928B-FDE9728D96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F6E432-4211-4166-A624-B65922F6CF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2477</Words>
  <Application>Microsoft Office PowerPoint</Application>
  <PresentationFormat>Widescreen</PresentationFormat>
  <Paragraphs>332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Times New Roman</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1</cp:revision>
  <dcterms:created xsi:type="dcterms:W3CDTF">2023-09-22T07:04:52Z</dcterms:created>
  <dcterms:modified xsi:type="dcterms:W3CDTF">2024-03-30T02:38:32Z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