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8"/>
  </p:notesMasterIdLst>
  <p:sldIdLst>
    <p:sldId id="258" r:id="rId5"/>
    <p:sldId id="261" r:id="rId6"/>
    <p:sldId id="272" r:id="rId7"/>
  </p:sldIdLst>
  <p:sldSz cx="12192000" cy="6858000"/>
  <p:notesSz cx="6858000" cy="9144000"/>
  <p:embeddedFontLst>
    <p:embeddedFont>
      <p:font typeface="Consolas" panose="020B0609020204030204"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mnfJ422HUDIKi1DKb+hW6l/9H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6207C-0001-4C3B-AFFD-19BA54CD5D03}">
  <a:tblStyle styleId="{16D6207C-0001-4C3B-AFFD-19BA54CD5D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customXml" Target="../customXml/item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36" Type="http://customschemas.google.com/relationships/presentationmetadata" Target="metadata"/><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F49560DA-F46D-4A7A-8D1A-D2C1FC0D7573}"/>
    <pc:docChg chg="custSel addSld delSld modSld">
      <pc:chgData name="Aastha Kumar" userId="f94225b3-263d-47de-91f3-c17c89a7eef3" providerId="ADAL" clId="{F49560DA-F46D-4A7A-8D1A-D2C1FC0D7573}" dt="2024-03-30T02:42:56.855" v="15" actId="20577"/>
      <pc:docMkLst>
        <pc:docMk/>
      </pc:docMkLst>
      <pc:sldChg chg="modSp mod">
        <pc:chgData name="Aastha Kumar" userId="f94225b3-263d-47de-91f3-c17c89a7eef3" providerId="ADAL" clId="{F49560DA-F46D-4A7A-8D1A-D2C1FC0D7573}" dt="2024-03-30T02:42:56.855" v="15" actId="20577"/>
        <pc:sldMkLst>
          <pc:docMk/>
          <pc:sldMk cId="0" sldId="258"/>
        </pc:sldMkLst>
        <pc:spChg chg="mod">
          <ac:chgData name="Aastha Kumar" userId="f94225b3-263d-47de-91f3-c17c89a7eef3" providerId="ADAL" clId="{F49560DA-F46D-4A7A-8D1A-D2C1FC0D7573}" dt="2024-03-30T02:42:56.855" v="15" actId="20577"/>
          <ac:spMkLst>
            <pc:docMk/>
            <pc:sldMk cId="0" sldId="258"/>
            <ac:spMk id="158" creationId="{00000000-0000-0000-0000-000000000000}"/>
          </ac:spMkLst>
        </pc:spChg>
      </pc:sldChg>
      <pc:sldChg chg="del">
        <pc:chgData name="Aastha Kumar" userId="f94225b3-263d-47de-91f3-c17c89a7eef3" providerId="ADAL" clId="{F49560DA-F46D-4A7A-8D1A-D2C1FC0D7573}" dt="2024-03-29T15:50:28.569" v="2" actId="47"/>
        <pc:sldMkLst>
          <pc:docMk/>
          <pc:sldMk cId="0" sldId="268"/>
        </pc:sldMkLst>
      </pc:sldChg>
      <pc:sldChg chg="del">
        <pc:chgData name="Aastha Kumar" userId="f94225b3-263d-47de-91f3-c17c89a7eef3" providerId="ADAL" clId="{F49560DA-F46D-4A7A-8D1A-D2C1FC0D7573}" dt="2024-03-29T15:50:32.891" v="3" actId="47"/>
        <pc:sldMkLst>
          <pc:docMk/>
          <pc:sldMk cId="0" sldId="269"/>
        </pc:sldMkLst>
      </pc:sldChg>
      <pc:sldChg chg="del">
        <pc:chgData name="Aastha Kumar" userId="f94225b3-263d-47de-91f3-c17c89a7eef3" providerId="ADAL" clId="{F49560DA-F46D-4A7A-8D1A-D2C1FC0D7573}" dt="2024-03-29T15:50:33.664" v="4" actId="47"/>
        <pc:sldMkLst>
          <pc:docMk/>
          <pc:sldMk cId="0" sldId="270"/>
        </pc:sldMkLst>
      </pc:sldChg>
      <pc:sldChg chg="del">
        <pc:chgData name="Aastha Kumar" userId="f94225b3-263d-47de-91f3-c17c89a7eef3" providerId="ADAL" clId="{F49560DA-F46D-4A7A-8D1A-D2C1FC0D7573}" dt="2024-03-29T15:50:34.304" v="5" actId="47"/>
        <pc:sldMkLst>
          <pc:docMk/>
          <pc:sldMk cId="0" sldId="271"/>
        </pc:sldMkLst>
      </pc:sldChg>
      <pc:sldChg chg="addSp delSp modSp new mod">
        <pc:chgData name="Aastha Kumar" userId="f94225b3-263d-47de-91f3-c17c89a7eef3" providerId="ADAL" clId="{F49560DA-F46D-4A7A-8D1A-D2C1FC0D7573}" dt="2024-03-29T15:50:56.318" v="13" actId="1076"/>
        <pc:sldMkLst>
          <pc:docMk/>
          <pc:sldMk cId="3420237076" sldId="272"/>
        </pc:sldMkLst>
        <pc:spChg chg="del">
          <ac:chgData name="Aastha Kumar" userId="f94225b3-263d-47de-91f3-c17c89a7eef3" providerId="ADAL" clId="{F49560DA-F46D-4A7A-8D1A-D2C1FC0D7573}" dt="2024-03-29T15:50:42.827" v="6" actId="478"/>
          <ac:spMkLst>
            <pc:docMk/>
            <pc:sldMk cId="3420237076" sldId="272"/>
            <ac:spMk id="2" creationId="{23706371-9C74-D845-3D32-7240F43B17F5}"/>
          </ac:spMkLst>
        </pc:spChg>
        <pc:spChg chg="add mod">
          <ac:chgData name="Aastha Kumar" userId="f94225b3-263d-47de-91f3-c17c89a7eef3" providerId="ADAL" clId="{F49560DA-F46D-4A7A-8D1A-D2C1FC0D7573}" dt="2024-03-29T15:50:56.318" v="13" actId="1076"/>
          <ac:spMkLst>
            <pc:docMk/>
            <pc:sldMk cId="3420237076" sldId="272"/>
            <ac:spMk id="4" creationId="{5EA8A8E6-DE2A-6FFA-BD8B-3B1042E824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05" name="Google Shape;105;p4"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sp>
        <p:nvSpPr>
          <p:cNvPr id="106" name="Google Shape;106;p4"/>
          <p:cNvSpPr/>
          <p:nvPr/>
        </p:nvSpPr>
        <p:spPr>
          <a:xfrm>
            <a:off x="3928188" y="219073"/>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Times New Roman"/>
                <a:ea typeface="Times New Roman"/>
                <a:cs typeface="Times New Roman"/>
                <a:sym typeface="Times New Roman"/>
              </a:rPr>
              <a:t>TOURNAMENT TREE</a:t>
            </a:r>
            <a:endParaRPr sz="1200" b="0" i="0" u="none" strike="noStrike" cap="none" dirty="0">
              <a:solidFill>
                <a:srgbClr val="000000"/>
              </a:solidFill>
              <a:latin typeface="Arial"/>
              <a:ea typeface="Arial"/>
              <a:cs typeface="Arial"/>
              <a:sym typeface="Arial"/>
            </a:endParaRPr>
          </a:p>
        </p:txBody>
      </p:sp>
      <p:sp>
        <p:nvSpPr>
          <p:cNvPr id="107" name="Google Shape;107;p4"/>
          <p:cNvSpPr txBox="1"/>
          <p:nvPr/>
        </p:nvSpPr>
        <p:spPr>
          <a:xfrm>
            <a:off x="85725" y="927429"/>
            <a:ext cx="12020550" cy="3524714"/>
          </a:xfrm>
          <a:prstGeom prst="rect">
            <a:avLst/>
          </a:prstGeom>
          <a:noFill/>
          <a:ln>
            <a:noFill/>
          </a:ln>
        </p:spPr>
        <p:txBody>
          <a:bodyPr spcFirstLastPara="1" wrap="square" lIns="91425" tIns="45700" rIns="91425" bIns="45700" anchor="t" anchorCtr="0">
            <a:noAutofit/>
          </a:bodyPr>
          <a:lstStyle/>
          <a:p>
            <a:r>
              <a:rPr lang="en-IN" sz="1600" dirty="0">
                <a:latin typeface="Consolas"/>
                <a:ea typeface="Consolas"/>
                <a:cs typeface="Consolas"/>
                <a:sym typeface="Consolas"/>
              </a:rPr>
              <a:t>If there are p players in a tournament, then the tournament tree/selection tree will have p leaf nodes/external nodes and p-1 internal nodes. The tournament tree is an application of the binary heap data structure </a:t>
            </a:r>
            <a:r>
              <a:rPr lang="en-US" sz="1600" dirty="0">
                <a:latin typeface="Consolas"/>
                <a:ea typeface="Consolas"/>
                <a:cs typeface="Consolas"/>
                <a:sym typeface="Consolas"/>
              </a:rPr>
              <a:t>hence it is a complete binary tree.</a:t>
            </a:r>
            <a:r>
              <a:rPr lang="en-IN" sz="1600" dirty="0">
                <a:latin typeface="Consolas"/>
                <a:ea typeface="Consolas"/>
                <a:cs typeface="Consolas"/>
                <a:sym typeface="Consolas"/>
              </a:rPr>
              <a:t> They are versatile and can handle various data types.</a:t>
            </a:r>
            <a:endParaRPr lang="en-US" sz="1600" dirty="0">
              <a:latin typeface="Consolas"/>
              <a:ea typeface="Consolas"/>
              <a:cs typeface="Consolas"/>
              <a:sym typeface="Consolas"/>
            </a:endParaRPr>
          </a:p>
          <a:p>
            <a:endParaRPr lang="en-US" sz="1800" dirty="0">
              <a:latin typeface="Consolas"/>
              <a:ea typeface="Consolas"/>
              <a:cs typeface="Consolas"/>
              <a:sym typeface="Consolas"/>
            </a:endParaRPr>
          </a:p>
          <a:p>
            <a:pPr lvl="0"/>
            <a:r>
              <a:rPr lang="en-US" sz="1600" dirty="0">
                <a:latin typeface="Consolas"/>
                <a:ea typeface="Consolas"/>
                <a:cs typeface="Consolas"/>
                <a:sym typeface="Consolas"/>
              </a:rPr>
              <a:t>Two Types of Tournament Trees: </a:t>
            </a:r>
          </a:p>
          <a:p>
            <a:r>
              <a:rPr lang="en-US" sz="1600" dirty="0">
                <a:latin typeface="Consolas"/>
                <a:ea typeface="Consolas"/>
                <a:cs typeface="Consolas"/>
                <a:sym typeface="Consolas"/>
              </a:rPr>
              <a:t>1. Winner Trees: the nodes at a particular level stores the winner of the two nodes at the level below it (minimum value among its children). Winner trees are useful in ranking scenarios, like sports tournaments, where you need to quickly identify the best performer with the lowest score or fastest time.</a:t>
            </a:r>
            <a:endParaRPr lang="en-US" sz="1600" dirty="0">
              <a:latin typeface="Consolas"/>
              <a:ea typeface="Consolas"/>
              <a:cs typeface="Consolas"/>
            </a:endParaRPr>
          </a:p>
          <a:p>
            <a:endParaRPr lang="en-US" sz="1600" dirty="0">
              <a:latin typeface="Consolas"/>
              <a:ea typeface="Consolas"/>
              <a:cs typeface="Consolas"/>
            </a:endParaRPr>
          </a:p>
          <a:p>
            <a:r>
              <a:rPr lang="en-US" sz="1600" dirty="0">
                <a:latin typeface="Consolas"/>
                <a:ea typeface="Consolas"/>
                <a:cs typeface="Consolas"/>
                <a:sym typeface="Consolas"/>
              </a:rPr>
              <a:t>2. Looser Trees: the nodes at a particular level stores the winner of the two nodes at the level below it (minimum value among its children). In a Loser tree, the tournament’s winner is stored at the top, and the second place (runner-up) is the child of it.</a:t>
            </a:r>
            <a:endParaRPr lang="en-US" sz="1600" dirty="0">
              <a:latin typeface="Consolas"/>
              <a:ea typeface="Consolas"/>
              <a:cs typeface="Consolas"/>
            </a:endParaRPr>
          </a:p>
          <a:p>
            <a:pPr lvl="0"/>
            <a:endParaRPr lang="en-US" sz="1600" dirty="0"/>
          </a:p>
          <a:p>
            <a:endParaRPr lang="en-US" sz="1600" dirty="0"/>
          </a:p>
          <a:p>
            <a:pPr marL="0" marR="0" lvl="0" indent="0" algn="l" rtl="0">
              <a:lnSpc>
                <a:spcPct val="100000"/>
              </a:lnSpc>
              <a:spcBef>
                <a:spcPts val="0"/>
              </a:spcBef>
              <a:spcAft>
                <a:spcPts val="0"/>
              </a:spcAft>
              <a:buNone/>
            </a:pPr>
            <a:endParaRPr sz="1600" b="0" i="0" u="sng"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600" b="0" i="0" u="sng" strike="noStrike" cap="none" dirty="0">
              <a:solidFill>
                <a:srgbClr val="000000"/>
              </a:solidFill>
              <a:latin typeface="Consolas"/>
              <a:ea typeface="Consolas"/>
              <a:cs typeface="Consolas"/>
              <a:sym typeface="Consolas"/>
            </a:endParaRPr>
          </a:p>
        </p:txBody>
      </p:sp>
      <p:sp>
        <p:nvSpPr>
          <p:cNvPr id="158" name="Google Shape;158;p38"/>
          <p:cNvSpPr txBox="1"/>
          <p:nvPr/>
        </p:nvSpPr>
        <p:spPr>
          <a:xfrm>
            <a:off x="41988" y="4122020"/>
            <a:ext cx="1202055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IN" sz="1600" dirty="0">
                <a:latin typeface="Consolas"/>
                <a:sym typeface="Consolas"/>
              </a:rPr>
              <a:t>One advantage of loser trees compared to winner trees is that it is sufficient to examine the nodes on the path from leaf nodes to the root node for restructuring the tree in looser trees. To form a looser tree, we have to create winner tree at first. We will store looser of the match in each internal node. Loser Trees can be used to find the runner up of a tournament</a:t>
            </a:r>
            <a:endParaRPr sz="1600" dirty="0">
              <a:latin typeface="Consolas"/>
              <a:sym typeface="Consolas"/>
            </a:endParaRPr>
          </a:p>
          <a:p>
            <a:pPr marL="0" marR="0" lvl="0" indent="0" algn="l" rtl="0">
              <a:lnSpc>
                <a:spcPct val="150000"/>
              </a:lnSpc>
              <a:spcBef>
                <a:spcPts val="0"/>
              </a:spcBef>
              <a:spcAft>
                <a:spcPts val="0"/>
              </a:spcAft>
              <a:buClr>
                <a:srgbClr val="000000"/>
              </a:buClr>
              <a:buSzPts val="1800"/>
              <a:buFont typeface="Arial"/>
              <a:buNone/>
            </a:pPr>
            <a:r>
              <a:rPr lang="en-IN" sz="1600" dirty="0">
                <a:latin typeface="Consolas"/>
                <a:sym typeface="Consolas"/>
              </a:rPr>
              <a:t>time </a:t>
            </a:r>
            <a:r>
              <a:rPr lang="en-IN" sz="1600">
                <a:latin typeface="Consolas"/>
                <a:sym typeface="Consolas"/>
              </a:rPr>
              <a:t>complexity is </a:t>
            </a:r>
            <a:r>
              <a:rPr lang="en-IN" sz="1600" dirty="0">
                <a:latin typeface="Consolas"/>
                <a:sym typeface="Consolas"/>
              </a:rPr>
              <a:t>O(n).</a:t>
            </a:r>
            <a:endParaRPr sz="1600" dirty="0">
              <a:latin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8" name="Google Shape;138;p36"/>
          <p:cNvPicPr preferRelativeResize="0"/>
          <p:nvPr/>
        </p:nvPicPr>
        <p:blipFill rotWithShape="1">
          <a:blip r:embed="rId3">
            <a:alphaModFix/>
          </a:blip>
          <a:srcRect l="6074" r="6336"/>
          <a:stretch/>
        </p:blipFill>
        <p:spPr>
          <a:xfrm>
            <a:off x="371475" y="0"/>
            <a:ext cx="5791200" cy="2933701"/>
          </a:xfrm>
          <a:prstGeom prst="rect">
            <a:avLst/>
          </a:prstGeom>
          <a:noFill/>
          <a:ln>
            <a:noFill/>
          </a:ln>
        </p:spPr>
      </p:pic>
      <p:pic>
        <p:nvPicPr>
          <p:cNvPr id="180" name="Google Shape;180;p40"/>
          <p:cNvPicPr preferRelativeResize="0"/>
          <p:nvPr/>
        </p:nvPicPr>
        <p:blipFill rotWithShape="1">
          <a:blip r:embed="rId4">
            <a:alphaModFix/>
          </a:blip>
          <a:srcRect l="5758" r="4545"/>
          <a:stretch/>
        </p:blipFill>
        <p:spPr>
          <a:xfrm>
            <a:off x="6553200" y="1"/>
            <a:ext cx="5105400" cy="2933700"/>
          </a:xfrm>
          <a:prstGeom prst="rect">
            <a:avLst/>
          </a:prstGeom>
          <a:noFill/>
          <a:ln>
            <a:noFill/>
          </a:ln>
        </p:spPr>
      </p:pic>
      <p:sp>
        <p:nvSpPr>
          <p:cNvPr id="179" name="Google Shape;179;p40"/>
          <p:cNvSpPr txBox="1"/>
          <p:nvPr/>
        </p:nvSpPr>
        <p:spPr>
          <a:xfrm>
            <a:off x="371475" y="3090486"/>
            <a:ext cx="119634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a:solidFill>
                  <a:srgbClr val="000000"/>
                </a:solidFill>
                <a:latin typeface="Consolas"/>
                <a:ea typeface="Consolas"/>
                <a:cs typeface="Consolas"/>
                <a:sym typeface="Consolas"/>
              </a:rPr>
              <a:t>		Winner tree						Loser tree</a:t>
            </a:r>
            <a:endParaRPr sz="1600" b="0" i="0" u="none" strike="noStrike" cap="none" dirty="0">
              <a:solidFill>
                <a:srgbClr val="000000"/>
              </a:solidFill>
              <a:latin typeface="Consolas"/>
              <a:ea typeface="Consolas"/>
              <a:cs typeface="Consolas"/>
              <a:sym typeface="Consolas"/>
            </a:endParaRPr>
          </a:p>
        </p:txBody>
      </p:sp>
      <p:sp>
        <p:nvSpPr>
          <p:cNvPr id="2" name="Google Shape;179;p40">
            <a:extLst>
              <a:ext uri="{FF2B5EF4-FFF2-40B4-BE49-F238E27FC236}">
                <a16:creationId xmlns:a16="http://schemas.microsoft.com/office/drawing/2014/main" id="{5EC6192A-0DAC-A103-86CA-37907654394D}"/>
              </a:ext>
            </a:extLst>
          </p:cNvPr>
          <p:cNvSpPr txBox="1"/>
          <p:nvPr/>
        </p:nvSpPr>
        <p:spPr>
          <a:xfrm>
            <a:off x="371475" y="6514345"/>
            <a:ext cx="119634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a:solidFill>
                  <a:srgbClr val="000000"/>
                </a:solidFill>
                <a:latin typeface="Consolas"/>
                <a:ea typeface="Consolas"/>
                <a:cs typeface="Consolas"/>
                <a:sym typeface="Consolas"/>
              </a:rPr>
              <a:t>		Winner tree						Loser tree</a:t>
            </a:r>
            <a:endParaRPr sz="1600" b="0" i="0" u="none" strike="noStrike" cap="none" dirty="0">
              <a:solidFill>
                <a:srgbClr val="000000"/>
              </a:solidFill>
              <a:latin typeface="Consolas"/>
              <a:ea typeface="Consolas"/>
              <a:cs typeface="Consolas"/>
              <a:sym typeface="Consolas"/>
            </a:endParaRPr>
          </a:p>
        </p:txBody>
      </p:sp>
      <p:pic>
        <p:nvPicPr>
          <p:cNvPr id="191" name="Google Shape;191;p41"/>
          <p:cNvPicPr preferRelativeResize="0"/>
          <p:nvPr/>
        </p:nvPicPr>
        <p:blipFill rotWithShape="1">
          <a:blip r:embed="rId5">
            <a:alphaModFix/>
          </a:blip>
          <a:srcRect/>
          <a:stretch/>
        </p:blipFill>
        <p:spPr>
          <a:xfrm>
            <a:off x="542926" y="3512126"/>
            <a:ext cx="5715000" cy="3088699"/>
          </a:xfrm>
          <a:prstGeom prst="rect">
            <a:avLst/>
          </a:prstGeom>
          <a:noFill/>
          <a:ln>
            <a:noFill/>
          </a:ln>
        </p:spPr>
      </p:pic>
      <p:pic>
        <p:nvPicPr>
          <p:cNvPr id="202" name="Google Shape;202;p42"/>
          <p:cNvPicPr preferRelativeResize="0"/>
          <p:nvPr/>
        </p:nvPicPr>
        <p:blipFill rotWithShape="1">
          <a:blip r:embed="rId6">
            <a:alphaModFix/>
          </a:blip>
          <a:srcRect/>
          <a:stretch/>
        </p:blipFill>
        <p:spPr>
          <a:xfrm>
            <a:off x="6438902" y="3429000"/>
            <a:ext cx="5533353" cy="3171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1000"/>
                                        <p:tgtEl>
                                          <p:spTgt spid="18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 calcmode="lin" valueType="num">
                                      <p:cBhvr additive="base">
                                        <p:cTn id="17" dur="500"/>
                                        <p:tgtEl>
                                          <p:spTgt spid="17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fade">
                                      <p:cBhvr>
                                        <p:cTn id="27" dur="1000"/>
                                        <p:tgtEl>
                                          <p:spTgt spid="1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gtEl>
                                        <p:attrNameLst>
                                          <p:attrName>style.visibility</p:attrName>
                                        </p:attrNameLst>
                                      </p:cBhvr>
                                      <p:to>
                                        <p:strVal val="visible"/>
                                      </p:to>
                                    </p:set>
                                    <p:animEffect transition="in" filter="fade">
                                      <p:cBhvr>
                                        <p:cTn id="32"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A8A8E6-DE2A-6FFA-BD8B-3B1042E82453}"/>
              </a:ext>
            </a:extLst>
          </p:cNvPr>
          <p:cNvSpPr txBox="1"/>
          <p:nvPr/>
        </p:nvSpPr>
        <p:spPr>
          <a:xfrm>
            <a:off x="2847975" y="2533650"/>
            <a:ext cx="8648700" cy="2308324"/>
          </a:xfrm>
          <a:prstGeom prst="rect">
            <a:avLst/>
          </a:prstGeom>
          <a:noFill/>
        </p:spPr>
        <p:txBody>
          <a:bodyPr wrap="square">
            <a:spAutoFit/>
          </a:bodyPr>
          <a:lstStyle/>
          <a:p>
            <a:r>
              <a:rPr lang="en-IN" sz="2400" dirty="0"/>
              <a:t>public static void main(String </a:t>
            </a:r>
            <a:r>
              <a:rPr lang="en-IN" sz="2400" dirty="0" err="1"/>
              <a:t>args</a:t>
            </a:r>
            <a:r>
              <a:rPr lang="en-IN" sz="2400" dirty="0"/>
              <a:t>[]){</a:t>
            </a:r>
          </a:p>
          <a:p>
            <a:r>
              <a:rPr lang="en-IN" sz="2400" dirty="0"/>
              <a:t>    int[] </a:t>
            </a:r>
            <a:r>
              <a:rPr lang="en-IN" sz="2400" dirty="0" err="1"/>
              <a:t>arr</a:t>
            </a:r>
            <a:r>
              <a:rPr lang="en-IN" sz="2400" dirty="0"/>
              <a:t> = new int[n]; </a:t>
            </a:r>
          </a:p>
          <a:p>
            <a:r>
              <a:rPr lang="en-IN" sz="2400" dirty="0"/>
              <a:t>	</a:t>
            </a:r>
            <a:r>
              <a:rPr lang="en-IN" sz="2400" dirty="0" err="1"/>
              <a:t>Arrays.sort</a:t>
            </a:r>
            <a:r>
              <a:rPr lang="en-IN" sz="2400" dirty="0"/>
              <a:t>(</a:t>
            </a:r>
            <a:r>
              <a:rPr lang="en-IN" sz="2400" dirty="0" err="1"/>
              <a:t>arr</a:t>
            </a:r>
            <a:r>
              <a:rPr lang="en-IN" sz="2400" dirty="0"/>
              <a:t>);</a:t>
            </a:r>
          </a:p>
          <a:p>
            <a:r>
              <a:rPr lang="en-IN" sz="2400" dirty="0"/>
              <a:t>	</a:t>
            </a:r>
            <a:r>
              <a:rPr lang="en-IN" sz="2400" dirty="0" err="1"/>
              <a:t>Sytsem.out.print</a:t>
            </a:r>
            <a:r>
              <a:rPr lang="en-IN" sz="2400" dirty="0"/>
              <a:t>(</a:t>
            </a:r>
            <a:r>
              <a:rPr lang="en-IN" sz="2400" dirty="0" err="1"/>
              <a:t>arr</a:t>
            </a:r>
            <a:r>
              <a:rPr lang="en-IN" sz="2400" dirty="0"/>
              <a:t>[-1]);//winner</a:t>
            </a:r>
          </a:p>
          <a:p>
            <a:r>
              <a:rPr lang="en-IN" sz="2400" dirty="0"/>
              <a:t>	</a:t>
            </a:r>
            <a:r>
              <a:rPr lang="en-IN" sz="2400" dirty="0" err="1"/>
              <a:t>System.out.print</a:t>
            </a:r>
            <a:r>
              <a:rPr lang="en-IN" sz="2400" dirty="0"/>
              <a:t>(</a:t>
            </a:r>
            <a:r>
              <a:rPr lang="en-IN" sz="2400" dirty="0" err="1"/>
              <a:t>arr</a:t>
            </a:r>
            <a:r>
              <a:rPr lang="en-IN" sz="2400" dirty="0"/>
              <a:t>[-2]);//runner up</a:t>
            </a:r>
          </a:p>
          <a:p>
            <a:r>
              <a:rPr lang="en-IN" sz="2400" dirty="0"/>
              <a:t>}</a:t>
            </a:r>
          </a:p>
        </p:txBody>
      </p:sp>
    </p:spTree>
    <p:extLst>
      <p:ext uri="{BB962C8B-B14F-4D97-AF65-F5344CB8AC3E}">
        <p14:creationId xmlns:p14="http://schemas.microsoft.com/office/powerpoint/2010/main" val="34202370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292E5C-94A2-439A-A7E9-186E0263B42B}">
  <ds:schemaRefs>
    <ds:schemaRef ds:uri="http://schemas.microsoft.com/sharepoint/v3/contenttype/forms"/>
  </ds:schemaRefs>
</ds:datastoreItem>
</file>

<file path=customXml/itemProps2.xml><?xml version="1.0" encoding="utf-8"?>
<ds:datastoreItem xmlns:ds="http://schemas.openxmlformats.org/officeDocument/2006/customXml" ds:itemID="{769B2C26-B8FA-4FFD-8B47-C9FFDAA95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BAAF49-3FCB-4BC2-AEFF-A9496E3B720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TotalTime>
  <Words>341</Words>
  <Application>Microsoft Office PowerPoint</Application>
  <PresentationFormat>Widescreen</PresentationFormat>
  <Paragraphs>19</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Times New Roman</vt:lpstr>
      <vt:lpstr>Arial</vt:lpstr>
      <vt:lpstr>Consolas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3</cp:revision>
  <dcterms:created xsi:type="dcterms:W3CDTF">2023-09-22T07:04:52Z</dcterms:created>
  <dcterms:modified xsi:type="dcterms:W3CDTF">2024-03-30T02:42:58Z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