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5"/>
  </p:notesMasterIdLst>
  <p:sldIdLst>
    <p:sldId id="262" r:id="rId2"/>
    <p:sldId id="266" r:id="rId3"/>
    <p:sldId id="276" r:id="rId4"/>
  </p:sldIdLst>
  <p:sldSz cx="12192000" cy="6858000"/>
  <p:notesSz cx="6858000" cy="9144000"/>
  <p:embeddedFontLst>
    <p:embeddedFont>
      <p:font typeface="Consolas" panose="020B0609020204030204" pitchFamily="49" charset="0"/>
      <p:regular r:id="rId6"/>
      <p:bold r:id="rId7"/>
      <p:italic r:id="rId8"/>
      <p:boldItalic r:id="rId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9" roundtripDataSignature="AMtx7mi0UAzATzFLSA2SqIhRSGf9Y/Cl7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E4851DC-89C6-4507-AF21-6CD8B92FB412}">
  <a:tblStyle styleId="{9E4851DC-89C6-4507-AF21-6CD8B92FB41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62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39" Type="http://customschemas.google.com/relationships/presentationmetadata" Target="metadata"/><Relationship Id="rId3" Type="http://schemas.openxmlformats.org/officeDocument/2006/relationships/slide" Target="slides/slide2.xml"/><Relationship Id="rId42" Type="http://schemas.openxmlformats.org/officeDocument/2006/relationships/theme" Target="theme/theme1.xml"/><Relationship Id="rId7" Type="http://schemas.openxmlformats.org/officeDocument/2006/relationships/font" Target="fonts/font2.fntdata"/><Relationship Id="rId2" Type="http://schemas.openxmlformats.org/officeDocument/2006/relationships/slide" Target="slides/slide1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40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4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43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astha Kumar" userId="f94225b3-263d-47de-91f3-c17c89a7eef3" providerId="ADAL" clId="{4831304E-654F-466E-A11D-D35D45E45E92}"/>
    <pc:docChg chg="undo custSel modSld">
      <pc:chgData name="Aastha Kumar" userId="f94225b3-263d-47de-91f3-c17c89a7eef3" providerId="ADAL" clId="{4831304E-654F-466E-A11D-D35D45E45E92}" dt="2024-05-06T06:10:16.355" v="10" actId="20577"/>
      <pc:docMkLst>
        <pc:docMk/>
      </pc:docMkLst>
      <pc:sldChg chg="modSp mod">
        <pc:chgData name="Aastha Kumar" userId="f94225b3-263d-47de-91f3-c17c89a7eef3" providerId="ADAL" clId="{4831304E-654F-466E-A11D-D35D45E45E92}" dt="2024-05-06T06:10:16.355" v="10" actId="20577"/>
        <pc:sldMkLst>
          <pc:docMk/>
          <pc:sldMk cId="0" sldId="266"/>
        </pc:sldMkLst>
        <pc:spChg chg="mod">
          <ac:chgData name="Aastha Kumar" userId="f94225b3-263d-47de-91f3-c17c89a7eef3" providerId="ADAL" clId="{4831304E-654F-466E-A11D-D35D45E45E92}" dt="2024-05-06T06:10:16.355" v="10" actId="20577"/>
          <ac:spMkLst>
            <pc:docMk/>
            <pc:sldMk cId="0" sldId="266"/>
            <ac:spMk id="3" creationId="{E38F604C-0BBB-1973-D255-D9028361513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I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6" name="Google Shape;146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4813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6" name="Google Shape;186;p42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200" b="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84" name="Google Shape;284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33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33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0" name="Google Shape;90;p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2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2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34" name="Google Shape;34;p52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35" name="Google Shape;35;p5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2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8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8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6" name="Google Shape;56;p28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7" name="Google Shape;57;p28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8" name="Google Shape;58;p28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30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70" name="Google Shape;70;p30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1" name="Google Shape;71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1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7" name="Google Shape;77;p31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8" name="Google Shape;78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3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32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2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38"/>
          <p:cNvPicPr preferRelativeResize="0"/>
          <p:nvPr/>
        </p:nvPicPr>
        <p:blipFill rotWithShape="1">
          <a:blip r:embed="rId3">
            <a:alphaModFix/>
          </a:blip>
          <a:srcRect l="8630" r="8622" b="57237"/>
          <a:stretch/>
        </p:blipFill>
        <p:spPr>
          <a:xfrm rot="10800000" flipH="1">
            <a:off x="0" y="624"/>
            <a:ext cx="3517641" cy="926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3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106150" y="186935"/>
            <a:ext cx="1000125" cy="9882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38" descr="Picture1-removebg-preview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647853" y="6129030"/>
            <a:ext cx="2544147" cy="72769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38"/>
          <p:cNvSpPr/>
          <p:nvPr/>
        </p:nvSpPr>
        <p:spPr>
          <a:xfrm>
            <a:off x="3517641" y="340378"/>
            <a:ext cx="6654230" cy="586374"/>
          </a:xfrm>
          <a:prstGeom prst="snip2DiagRect">
            <a:avLst>
              <a:gd name="adj1" fmla="val 0"/>
              <a:gd name="adj2" fmla="val 37764"/>
            </a:avLst>
          </a:prstGeom>
          <a:solidFill>
            <a:srgbClr val="548135"/>
          </a:solidFill>
          <a:ln>
            <a:noFill/>
          </a:ln>
          <a:effectLst>
            <a:outerShdw blurRad="57150" dist="19050" dir="5400000" algn="ctr" rotWithShape="0">
              <a:srgbClr val="000000">
                <a:alpha val="62352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1" i="0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DISTRIBUTING ITEMS WHEN A PERSON CAN NOT TAKE MORE THAN TWO ITEMS OF SAME TYPE</a:t>
            </a:r>
            <a:endParaRPr sz="1400" b="1" i="0" u="none" strike="noStrike" cap="non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2" name="Google Shape;152;p38"/>
          <p:cNvSpPr txBox="1"/>
          <p:nvPr/>
        </p:nvSpPr>
        <p:spPr>
          <a:xfrm>
            <a:off x="261035" y="1175138"/>
            <a:ext cx="11845240" cy="12488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lnSpc>
                <a:spcPct val="200000"/>
              </a:lnSpc>
              <a:buFont typeface="Arial"/>
              <a:buNone/>
            </a:pPr>
            <a:r>
              <a:rPr lang="en-IN" sz="1500" dirty="0">
                <a:latin typeface="Consolas"/>
                <a:ea typeface="Consolas"/>
                <a:cs typeface="Consolas"/>
                <a:sym typeface="Consolas"/>
              </a:rPr>
              <a:t>Brute force method: you distribute items to each person sequentially, ensuring that no person receives more than two items of the same type.</a:t>
            </a:r>
            <a:endParaRPr sz="1500" dirty="0">
              <a:latin typeface="Consolas"/>
              <a:ea typeface="Consolas"/>
              <a:cs typeface="Consolas"/>
            </a:endParaRPr>
          </a:p>
          <a:p>
            <a:pPr marL="0" lvl="0" indent="0">
              <a:lnSpc>
                <a:spcPct val="200000"/>
              </a:lnSpc>
              <a:buFont typeface="Arial"/>
              <a:buNone/>
            </a:pPr>
            <a:r>
              <a:rPr lang="en-IN" sz="1500" dirty="0">
                <a:latin typeface="Consolas"/>
                <a:ea typeface="Consolas"/>
                <a:cs typeface="Consolas"/>
                <a:sym typeface="Consolas"/>
              </a:rPr>
              <a:t>How It Works: Iterate through the list of items and assign each item to a person, making sure that no person already has two items of the same type.</a:t>
            </a:r>
          </a:p>
          <a:p>
            <a:pPr lvl="0">
              <a:lnSpc>
                <a:spcPct val="200000"/>
              </a:lnSpc>
            </a:pPr>
            <a:r>
              <a:rPr lang="en-US" sz="1500" dirty="0">
                <a:latin typeface="Consolas"/>
                <a:ea typeface="Consolas"/>
                <a:cs typeface="Consolas"/>
              </a:rPr>
              <a:t>Time Complexity: O(n^2), where 'n' is the length of the array.</a:t>
            </a:r>
          </a:p>
          <a:p>
            <a:pPr lvl="0">
              <a:lnSpc>
                <a:spcPct val="200000"/>
              </a:lnSpc>
            </a:pPr>
            <a:r>
              <a:rPr lang="en-US" sz="1500" dirty="0">
                <a:latin typeface="Consolas"/>
                <a:ea typeface="Consolas"/>
                <a:cs typeface="Consolas"/>
              </a:rPr>
              <a:t>Space Complexity: The space complexity is O(1)</a:t>
            </a:r>
          </a:p>
          <a:p>
            <a:pPr lvl="0">
              <a:lnSpc>
                <a:spcPct val="200000"/>
              </a:lnSpc>
            </a:pPr>
            <a:endParaRPr lang="en-US" sz="1500" dirty="0"/>
          </a:p>
          <a:p>
            <a:pPr lvl="0">
              <a:lnSpc>
                <a:spcPct val="200000"/>
              </a:lnSpc>
            </a:pPr>
            <a:r>
              <a:rPr lang="en-IN" sz="1500" dirty="0">
                <a:latin typeface="Consolas"/>
                <a:ea typeface="Consolas"/>
                <a:cs typeface="Consolas"/>
                <a:sym typeface="Consolas"/>
              </a:rPr>
              <a:t>Hash Map: to efficiently count the occurrences of each unique element in the array. It then checks if any element occurs more than 2 * k times. </a:t>
            </a:r>
          </a:p>
          <a:p>
            <a:pPr>
              <a:lnSpc>
                <a:spcPct val="200000"/>
              </a:lnSpc>
            </a:pPr>
            <a:r>
              <a:rPr lang="en-US" sz="1500" dirty="0">
                <a:latin typeface="Consolas"/>
                <a:ea typeface="Consolas"/>
                <a:cs typeface="Consolas"/>
                <a:sym typeface="Consolas"/>
              </a:rPr>
              <a:t>Time Complexity: O(n + u) where O(n) for iterating through the array and O(u) for iterating through the HashMap entries, where u is the number of unique elements.</a:t>
            </a:r>
          </a:p>
          <a:p>
            <a:pPr lvl="0">
              <a:lnSpc>
                <a:spcPct val="200000"/>
              </a:lnSpc>
            </a:pPr>
            <a:r>
              <a:rPr lang="en-US" sz="1500" dirty="0">
                <a:latin typeface="Consolas"/>
                <a:ea typeface="Consolas"/>
                <a:cs typeface="Consolas"/>
                <a:sym typeface="Consolas"/>
              </a:rPr>
              <a:t>Space Complexity: O(u) for storing unique elements in the HashMap.</a:t>
            </a:r>
            <a:endParaRPr lang="en-US" sz="1500" dirty="0"/>
          </a:p>
          <a:p>
            <a:pPr lvl="0">
              <a:lnSpc>
                <a:spcPct val="200000"/>
              </a:lnSpc>
            </a:pPr>
            <a:endParaRPr lang="en-US" dirty="0"/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Google Shape;190;p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00000" y="228414"/>
            <a:ext cx="1079781" cy="11065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42"/>
          <p:cNvPicPr preferRelativeResize="0"/>
          <p:nvPr/>
        </p:nvPicPr>
        <p:blipFill rotWithShape="1">
          <a:blip r:embed="rId4">
            <a:alphaModFix/>
          </a:blip>
          <a:srcRect l="8630" r="8622" b="57237"/>
          <a:stretch/>
        </p:blipFill>
        <p:spPr>
          <a:xfrm rot="10800000" flipH="1">
            <a:off x="1" y="830"/>
            <a:ext cx="3697248" cy="944313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42"/>
          <p:cNvSpPr/>
          <p:nvPr/>
        </p:nvSpPr>
        <p:spPr>
          <a:xfrm>
            <a:off x="3517641" y="340378"/>
            <a:ext cx="6654230" cy="586374"/>
          </a:xfrm>
          <a:prstGeom prst="snip2DiagRect">
            <a:avLst>
              <a:gd name="adj1" fmla="val 0"/>
              <a:gd name="adj2" fmla="val 37764"/>
            </a:avLst>
          </a:prstGeom>
          <a:solidFill>
            <a:srgbClr val="548135"/>
          </a:solidFill>
          <a:ln>
            <a:noFill/>
          </a:ln>
          <a:effectLst>
            <a:outerShdw blurRad="57150" dist="19050" dir="5400000" algn="ctr" rotWithShape="0">
              <a:srgbClr val="000000">
                <a:alpha val="62352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1" i="0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DISTRIBUTING ITEMS WHEN A PERSON CAN NOT TAKE MORE THAN TWO ITEMS OF SAME TYPE</a:t>
            </a:r>
            <a:endParaRPr sz="1400" b="1" i="0" u="none" strike="noStrike" cap="non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8F604C-0BBB-1973-D255-D90283615139}"/>
              </a:ext>
            </a:extLst>
          </p:cNvPr>
          <p:cNvSpPr txBox="1"/>
          <p:nvPr/>
        </p:nvSpPr>
        <p:spPr>
          <a:xfrm>
            <a:off x="3048000" y="1228398"/>
            <a:ext cx="60960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dirty="0"/>
              <a:t>import java.io.*;</a:t>
            </a:r>
          </a:p>
          <a:p>
            <a:r>
              <a:rPr lang="en-IN" sz="1600" dirty="0"/>
              <a:t>public class Main {</a:t>
            </a:r>
          </a:p>
          <a:p>
            <a:r>
              <a:rPr lang="en-IN" sz="1600" dirty="0"/>
              <a:t>    static </a:t>
            </a:r>
            <a:r>
              <a:rPr lang="en-IN" sz="1600" dirty="0" err="1"/>
              <a:t>boolean</a:t>
            </a:r>
            <a:r>
              <a:rPr lang="en-IN" sz="1600" dirty="0"/>
              <a:t> </a:t>
            </a:r>
            <a:r>
              <a:rPr lang="en-IN" sz="1600" dirty="0" err="1"/>
              <a:t>checkCount</a:t>
            </a:r>
            <a:r>
              <a:rPr lang="en-IN" sz="1600" dirty="0"/>
              <a:t>(int[] </a:t>
            </a:r>
            <a:r>
              <a:rPr lang="en-IN" sz="1600" dirty="0" err="1"/>
              <a:t>arr,int</a:t>
            </a:r>
            <a:r>
              <a:rPr lang="en-IN" sz="1600" dirty="0"/>
              <a:t> k) {</a:t>
            </a:r>
          </a:p>
          <a:p>
            <a:r>
              <a:rPr lang="en-IN" sz="1600" dirty="0"/>
              <a:t>        for (int </a:t>
            </a:r>
            <a:r>
              <a:rPr lang="en-IN" sz="1600" dirty="0" err="1"/>
              <a:t>i</a:t>
            </a:r>
            <a:r>
              <a:rPr lang="en-IN" sz="1600" dirty="0"/>
              <a:t> = 0; </a:t>
            </a:r>
            <a:r>
              <a:rPr lang="en-IN" sz="1600" dirty="0" err="1"/>
              <a:t>i</a:t>
            </a:r>
            <a:r>
              <a:rPr lang="en-IN" sz="1600" dirty="0"/>
              <a:t> &lt; </a:t>
            </a:r>
            <a:r>
              <a:rPr lang="en-IN" sz="1600" dirty="0" err="1"/>
              <a:t>arr.length</a:t>
            </a:r>
            <a:r>
              <a:rPr lang="en-IN" sz="1600" dirty="0"/>
              <a:t>; </a:t>
            </a:r>
            <a:r>
              <a:rPr lang="en-IN" sz="1600" dirty="0" err="1"/>
              <a:t>i</a:t>
            </a:r>
            <a:r>
              <a:rPr lang="en-IN" sz="1600" dirty="0"/>
              <a:t>++) {</a:t>
            </a:r>
          </a:p>
          <a:p>
            <a:r>
              <a:rPr lang="en-IN" sz="1600" dirty="0"/>
              <a:t>            int count = 0;</a:t>
            </a:r>
          </a:p>
          <a:p>
            <a:r>
              <a:rPr lang="en-IN" sz="1600" dirty="0"/>
              <a:t>            for (int j = 0; j &lt; </a:t>
            </a:r>
            <a:r>
              <a:rPr lang="en-IN" sz="1600" dirty="0" err="1"/>
              <a:t>arr.length</a:t>
            </a:r>
            <a:r>
              <a:rPr lang="en-IN" sz="1600" dirty="0"/>
              <a:t>; </a:t>
            </a:r>
            <a:r>
              <a:rPr lang="en-IN" sz="1600" dirty="0" err="1"/>
              <a:t>j++</a:t>
            </a:r>
            <a:r>
              <a:rPr lang="en-IN" sz="1600" dirty="0"/>
              <a:t>) {</a:t>
            </a:r>
          </a:p>
          <a:p>
            <a:r>
              <a:rPr lang="en-IN" sz="1600" dirty="0"/>
              <a:t>                if (</a:t>
            </a:r>
            <a:r>
              <a:rPr lang="en-IN" sz="1600" dirty="0" err="1"/>
              <a:t>arr</a:t>
            </a:r>
            <a:r>
              <a:rPr lang="en-IN" sz="1600" dirty="0"/>
              <a:t>[</a:t>
            </a:r>
            <a:r>
              <a:rPr lang="en-IN" sz="1600" dirty="0" err="1"/>
              <a:t>i</a:t>
            </a:r>
            <a:r>
              <a:rPr lang="en-IN" sz="1600" dirty="0"/>
              <a:t>] == </a:t>
            </a:r>
            <a:r>
              <a:rPr lang="en-IN" sz="1600" dirty="0" err="1"/>
              <a:t>arr</a:t>
            </a:r>
            <a:r>
              <a:rPr lang="en-IN" sz="1600" dirty="0"/>
              <a:t>[j]) count++;</a:t>
            </a:r>
          </a:p>
          <a:p>
            <a:r>
              <a:rPr lang="en-IN" sz="1600" dirty="0"/>
              <a:t>                if (count &gt; 2 * k) return false;</a:t>
            </a:r>
          </a:p>
          <a:p>
            <a:r>
              <a:rPr lang="en-IN" sz="1600" dirty="0"/>
              <a:t>            }</a:t>
            </a:r>
          </a:p>
          <a:p>
            <a:r>
              <a:rPr lang="en-IN" sz="1600" dirty="0"/>
              <a:t>        }</a:t>
            </a:r>
          </a:p>
          <a:p>
            <a:r>
              <a:rPr lang="en-IN" sz="1600" dirty="0"/>
              <a:t>        return true;</a:t>
            </a:r>
          </a:p>
          <a:p>
            <a:r>
              <a:rPr lang="en-IN" sz="1600" dirty="0"/>
              <a:t>    }</a:t>
            </a:r>
          </a:p>
          <a:p>
            <a:r>
              <a:rPr lang="en-IN" sz="1600" dirty="0"/>
              <a:t>    public static void main(String[] </a:t>
            </a:r>
            <a:r>
              <a:rPr lang="en-IN" sz="1600" dirty="0" err="1"/>
              <a:t>args</a:t>
            </a:r>
            <a:r>
              <a:rPr lang="en-IN" sz="1600" dirty="0"/>
              <a:t>) {</a:t>
            </a:r>
          </a:p>
          <a:p>
            <a:r>
              <a:rPr lang="en-IN" sz="1600" dirty="0"/>
              <a:t>        int[] </a:t>
            </a:r>
            <a:r>
              <a:rPr lang="en-IN" sz="1600" dirty="0" err="1"/>
              <a:t>arr</a:t>
            </a:r>
            <a:r>
              <a:rPr lang="en-IN" sz="1600" dirty="0"/>
              <a:t> = { 1, 1, 2, 3, 1 };</a:t>
            </a:r>
          </a:p>
          <a:p>
            <a:r>
              <a:rPr lang="en-IN" sz="1600" dirty="0"/>
              <a:t>        int k = 2;</a:t>
            </a:r>
          </a:p>
          <a:p>
            <a:r>
              <a:rPr lang="en-IN" sz="1600"/>
              <a:t>        System</a:t>
            </a:r>
            <a:r>
              <a:rPr lang="en-IN" sz="1600" dirty="0" err="1"/>
              <a:t>.out.println</a:t>
            </a:r>
            <a:r>
              <a:rPr lang="en-IN" sz="1600" dirty="0"/>
              <a:t>(</a:t>
            </a:r>
            <a:r>
              <a:rPr lang="en-IN" sz="1600" dirty="0" err="1"/>
              <a:t>checkCount</a:t>
            </a:r>
            <a:r>
              <a:rPr lang="en-IN" sz="1600" dirty="0"/>
              <a:t>(</a:t>
            </a:r>
            <a:r>
              <a:rPr lang="en-IN" sz="1600" dirty="0" err="1"/>
              <a:t>arr</a:t>
            </a:r>
            <a:r>
              <a:rPr lang="en-IN" sz="1600" dirty="0"/>
              <a:t>, k));</a:t>
            </a:r>
          </a:p>
          <a:p>
            <a:r>
              <a:rPr lang="en-IN" sz="1600" dirty="0"/>
              <a:t>    }</a:t>
            </a:r>
          </a:p>
          <a:p>
            <a:r>
              <a:rPr lang="en-IN" sz="1600" dirty="0"/>
              <a:t>}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" name="Google Shape;286;p17"/>
          <p:cNvPicPr preferRelativeResize="0"/>
          <p:nvPr/>
        </p:nvPicPr>
        <p:blipFill rotWithShape="1">
          <a:blip r:embed="rId3">
            <a:alphaModFix/>
          </a:blip>
          <a:srcRect l="8630" r="8622" b="57237"/>
          <a:stretch/>
        </p:blipFill>
        <p:spPr>
          <a:xfrm rot="10800000" flipH="1">
            <a:off x="0" y="624"/>
            <a:ext cx="3517641" cy="926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106150" y="186935"/>
            <a:ext cx="1000125" cy="988203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17" descr="Picture1-removebg-preview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647853" y="6129030"/>
            <a:ext cx="2544147" cy="727690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17"/>
          <p:cNvSpPr/>
          <p:nvPr/>
        </p:nvSpPr>
        <p:spPr>
          <a:xfrm>
            <a:off x="4680706" y="627363"/>
            <a:ext cx="3781425" cy="499423"/>
          </a:xfrm>
          <a:prstGeom prst="snip2DiagRect">
            <a:avLst>
              <a:gd name="adj1" fmla="val 0"/>
              <a:gd name="adj2" fmla="val 16667"/>
            </a:avLst>
          </a:prstGeom>
          <a:solidFill>
            <a:srgbClr val="548135"/>
          </a:solidFill>
          <a:ln>
            <a:noFill/>
          </a:ln>
          <a:effectLst>
            <a:outerShdw blurRad="57150" dist="19050" dir="5400000" algn="ctr" rotWithShape="0">
              <a:srgbClr val="000000">
                <a:alpha val="62352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 b="1" i="1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INTERVIEW QUESTIONS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17"/>
          <p:cNvSpPr txBox="1"/>
          <p:nvPr/>
        </p:nvSpPr>
        <p:spPr>
          <a:xfrm>
            <a:off x="208141" y="1506801"/>
            <a:ext cx="11775718" cy="4832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lnSpc>
                <a:spcPct val="200000"/>
              </a:lnSpc>
            </a:pPr>
            <a:r>
              <a:rPr lang="en-US" i="1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What are the key considerations when designing an algorithm for item distribution in this scenario?</a:t>
            </a:r>
            <a:endParaRPr lang="en-US" dirty="0"/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Answer: Key considerations include fairness in distribution, preventing accumulation of identical items, and optimizing the algorithm for time and space efficiency. Ensuring that each person receives a variety of items without exceeding the limit is essential.</a:t>
            </a: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How can a hash table be utilized to improve the distribution algorithm?</a:t>
            </a:r>
            <a:endParaRPr lang="en-US" dirty="0">
              <a:solidFill>
                <a:srgbClr val="FF0000"/>
              </a:solidFill>
              <a:latin typeface="Consolas"/>
              <a:ea typeface="Consolas"/>
              <a:cs typeface="Consolas"/>
            </a:endParaRPr>
          </a:p>
          <a:p>
            <a:pPr lvl="0">
              <a:lnSpc>
                <a:spcPct val="200000"/>
              </a:lnSpc>
            </a:pPr>
            <a:r>
              <a:rPr lang="en-IN" dirty="0">
                <a:latin typeface="Consolas"/>
                <a:ea typeface="Consolas"/>
                <a:cs typeface="Consolas"/>
                <a:sym typeface="Consolas"/>
              </a:rPr>
              <a:t>Answer: A hash table can be used to maintain counts of each item type assigned to each person. This optimizes the process of checking and assigning items, making the algorithm more efficient.</a:t>
            </a: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How would you handle scenarios where the number of items is significantly larger than the number of people?</a:t>
            </a:r>
            <a:endParaRPr lang="en-US" dirty="0">
              <a:solidFill>
                <a:srgbClr val="FF0000"/>
              </a:solidFill>
              <a:latin typeface="Consolas"/>
              <a:ea typeface="Consolas"/>
              <a:cs typeface="Consolas"/>
            </a:endParaRPr>
          </a:p>
          <a:p>
            <a:pPr lvl="0">
              <a:lnSpc>
                <a:spcPct val="200000"/>
              </a:lnSpc>
            </a:pP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Answer: In such scenarios, it might be beneficial to prioritize assigning items evenly across people to ensure fairness. This could involve sorting the items by type and assigning them in a round-robin fashion to each person until the limit is reached.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522</Words>
  <Application>Microsoft Office PowerPoint</Application>
  <PresentationFormat>Widescreen</PresentationFormat>
  <Paragraphs>35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Consolas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poojaramaraj71@gmail.com</dc:creator>
  <cp:lastModifiedBy>Aastha Kumar</cp:lastModifiedBy>
  <cp:revision>2</cp:revision>
  <dcterms:created xsi:type="dcterms:W3CDTF">2023-09-22T07:04:52Z</dcterms:created>
  <dcterms:modified xsi:type="dcterms:W3CDTF">2024-05-06T06:10:17Z</dcterms:modified>
</cp:coreProperties>
</file>