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5"/>
  </p:notesMasterIdLst>
  <p:sldIdLst>
    <p:sldId id="454" r:id="rId2"/>
    <p:sldId id="496" r:id="rId3"/>
    <p:sldId id="4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875E-FDEE-4D49-8A8D-A01CC5E7B4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B21EF-4185-4C89-8682-B9B8633A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2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Horizontal View: A B C D E F 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21EF-4185-4C89-8682-B9B8633AF3F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9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0733-8BF9-B7B7-86B5-D9D288F0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2DC77-9E05-8E1C-05FF-E5AE5E753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2101-C629-5656-99F7-B1729754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E5F0-E5FD-D40B-8D8D-8C2FF056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5E90-EE67-21F9-567F-DE3973B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9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DF66-9257-91AA-2369-5DF3542F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448C0-D159-4011-8A29-80272A21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8DE1-414A-F555-0AEF-339FF739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EBC1-3AE0-ABEE-4BA3-1CF6AFD1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0421-F679-FEDD-62B1-8D4D88E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023F1-3EC2-2CF9-0601-743105B13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B6499-67F2-C205-CC93-91998BD9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2A74-CCBD-AF3A-0E19-9DBCB3A7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D267-CCFD-0BC9-E1EA-151D5F46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1684-F939-B785-0843-15272D9D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EF58-A482-B5D6-AD0E-43C6F4C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AC36-7E27-7B22-BE40-C097D7CA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8A9F-D227-3E81-7AAE-03C4D6E2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5F47-6C9A-787C-BCA2-9D5FDF2C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5C65-F6D6-D055-FD46-FC9B68DF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FA51-36F9-D5F2-AFCA-E26DF228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03F6-E3E1-53AE-0968-90233490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AA6A-1C24-84B5-6D3D-E4DCFF49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D589-2558-4827-B9D5-5EE92D5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8204-F331-F526-E713-52C8DCDC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6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E33-8655-4DE6-30B6-EF58B16F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617A-A9D6-7773-9585-ED33CD9CA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695B3-E79A-4DAB-5EB2-639AA119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4DBA-1A5A-5F96-6FAD-370A8CB0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59DA9-3582-DDE9-4F89-56917177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20527-EEB0-0272-CB10-0A6A6D14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94B7-0B5E-FAF3-D089-42EAD74F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AAEE-7BAF-27E3-69A3-516A946C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D75A-3F9B-7B1F-32A0-925ACF8A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7644D-CB02-D877-3943-A16A7CE89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50B8E-4531-BAF0-4215-2E5EF26BC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42B05-BFED-B557-2788-984BD25C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CE6C4-0FAC-5384-8017-BD2517A1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38F1D-5586-CA2D-E011-FEB1C656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F720-84B6-587C-9D17-4D2C931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8493-3D0F-B9FA-4EB6-FFB09365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5F4E-A371-EB08-9DF9-80C807F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AF4F7-9273-6886-4FF2-AC406AE5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0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B8EAE-59B7-FFC4-A33D-6508C82B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2A3E4-79EF-5FB9-6BF6-DC8AF365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5B47-C498-3D9B-E2A2-3A8EAD04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B3F-018A-81AB-1C8A-43F582EB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1C03-5FDF-DC8F-815A-196FCF72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F76F9-4767-07C1-A93E-6C82ED5B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C5DE-DCF4-AEF6-1895-5C139E8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220C-93C8-4FF1-FEE4-1C39C995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671EA-46C7-F932-5FD4-09FCE1F4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B6A8-45CB-1807-D5DE-C07C280B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3E6C3-957E-C682-258B-7C55FFD86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C9620-BC91-1E19-B7EB-405CCC8E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F49D3-70EB-031E-0DCE-14E4B92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CE8F3-DAD3-3CD6-A2F1-8BA48251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95C85-9D2A-9972-80E8-6FA4CD6B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7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B9B5F-74F6-E5AC-67F9-4780244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0263-3B00-CB33-2DC0-D27825D0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F8F9-1528-A3DD-5DA3-FAD8647C5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D047-AEE7-601A-02A7-10475254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F9FF-C89A-1B9E-036A-BAB8059ED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0;g257bd1e9c5e_0_0">
            <a:extLst>
              <a:ext uri="{FF2B5EF4-FFF2-40B4-BE49-F238E27FC236}">
                <a16:creationId xmlns:a16="http://schemas.microsoft.com/office/drawing/2014/main" id="{AECC1E06-78F1-6534-CD6F-26DBA1C22B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4">
            <a:extLst>
              <a:ext uri="{FF2B5EF4-FFF2-40B4-BE49-F238E27FC236}">
                <a16:creationId xmlns:a16="http://schemas.microsoft.com/office/drawing/2014/main" id="{E113BDB9-F703-C365-3C1F-D90B5E006E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D569154-D5CE-271C-77BA-55DFF2EA3811}"/>
              </a:ext>
            </a:extLst>
          </p:cNvPr>
          <p:cNvSpPr/>
          <p:nvPr/>
        </p:nvSpPr>
        <p:spPr>
          <a:xfrm>
            <a:off x="3619695" y="295571"/>
            <a:ext cx="5585928" cy="520857"/>
          </a:xfrm>
          <a:prstGeom prst="snip2DiagRect">
            <a:avLst>
              <a:gd name="adj1" fmla="val 0"/>
              <a:gd name="adj2" fmla="val 37764"/>
            </a:avLst>
          </a:prstGeom>
          <a:solidFill>
            <a:schemeClr val="accent6">
              <a:lumMod val="75000"/>
            </a:schemeClr>
          </a:solidFill>
          <a:ln w="19050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D413D537-CDBD-7E8E-781A-79BEAB1171E5}"/>
              </a:ext>
            </a:extLst>
          </p:cNvPr>
          <p:cNvSpPr txBox="1">
            <a:spLocks/>
          </p:cNvSpPr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34AE8-5471-E271-E561-A78BEF11A0EE}"/>
              </a:ext>
            </a:extLst>
          </p:cNvPr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FBA98-8D87-DE9D-F456-26248F7A962D}"/>
              </a:ext>
            </a:extLst>
          </p:cNvPr>
          <p:cNvSpPr txBox="1"/>
          <p:nvPr/>
        </p:nvSpPr>
        <p:spPr>
          <a:xfrm>
            <a:off x="178701" y="1253607"/>
            <a:ext cx="11851374" cy="555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Dynamic programming is a problem-solving technique that efficiently solves complex problems by breaking them down into simpler, overlapping subproblems.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Overlapping Subproblems: Dynamic programming identifies and solves subproblems that overlap, ensuring efficient solution reuse.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Optimal Substructure: The optimal solution to the overall problem can be constructed from optimal solutions to its subproblems.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Steps: </a:t>
            </a:r>
            <a:r>
              <a:rPr lang="en-US" dirty="0">
                <a:latin typeface="Consolas" panose="020B0609020204030204" pitchFamily="49" charset="0"/>
              </a:rPr>
              <a:t>1) Define the Problem 2) Recursive Solution 3) </a:t>
            </a:r>
            <a:r>
              <a:rPr lang="en-US" dirty="0" err="1">
                <a:latin typeface="Consolas" panose="020B0609020204030204" pitchFamily="49" charset="0"/>
              </a:rPr>
              <a:t>Memoization</a:t>
            </a:r>
            <a:r>
              <a:rPr lang="en-US" dirty="0">
                <a:latin typeface="Consolas" panose="020B0609020204030204" pitchFamily="49" charset="0"/>
              </a:rPr>
              <a:t> Table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Examples : Fibonacci Sequence, Longest Common Subsequence (LCS), Knapsack Problem, Coin Change Problem, Shortest Path in a Weighted Graph, Matrix Chain , Multiplication, Edit Distance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0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0;g257bd1e9c5e_0_0">
            <a:extLst>
              <a:ext uri="{FF2B5EF4-FFF2-40B4-BE49-F238E27FC236}">
                <a16:creationId xmlns:a16="http://schemas.microsoft.com/office/drawing/2014/main" id="{AECC1E06-78F1-6534-CD6F-26DBA1C22B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4">
            <a:extLst>
              <a:ext uri="{FF2B5EF4-FFF2-40B4-BE49-F238E27FC236}">
                <a16:creationId xmlns:a16="http://schemas.microsoft.com/office/drawing/2014/main" id="{E113BDB9-F703-C365-3C1F-D90B5E006E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2;g257bd1e9c5e_0_0" descr="Picture1-removebg-preview">
            <a:extLst>
              <a:ext uri="{FF2B5EF4-FFF2-40B4-BE49-F238E27FC236}">
                <a16:creationId xmlns:a16="http://schemas.microsoft.com/office/drawing/2014/main" id="{3368A4BB-EB00-0425-7A9F-FDC3061234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D569154-D5CE-271C-77BA-55DFF2EA3811}"/>
              </a:ext>
            </a:extLst>
          </p:cNvPr>
          <p:cNvSpPr/>
          <p:nvPr/>
        </p:nvSpPr>
        <p:spPr>
          <a:xfrm>
            <a:off x="3648270" y="524171"/>
            <a:ext cx="5585928" cy="492865"/>
          </a:xfrm>
          <a:prstGeom prst="snip2DiagRect">
            <a:avLst>
              <a:gd name="adj1" fmla="val 0"/>
              <a:gd name="adj2" fmla="val 37764"/>
            </a:avLst>
          </a:prstGeom>
          <a:solidFill>
            <a:schemeClr val="accent6">
              <a:lumMod val="75000"/>
            </a:schemeClr>
          </a:solidFill>
          <a:ln w="19050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FIBONACCI PROBLEM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D413D537-CDBD-7E8E-781A-79BEAB1171E5}"/>
              </a:ext>
            </a:extLst>
          </p:cNvPr>
          <p:cNvSpPr txBox="1">
            <a:spLocks/>
          </p:cNvSpPr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34AE8-5471-E271-E561-A78BEF11A0EE}"/>
              </a:ext>
            </a:extLst>
          </p:cNvPr>
          <p:cNvSpPr txBox="1"/>
          <p:nvPr/>
        </p:nvSpPr>
        <p:spPr>
          <a:xfrm>
            <a:off x="85725" y="1175138"/>
            <a:ext cx="11858625" cy="653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Consolas" panose="020B0609020204030204" pitchFamily="49" charset="0"/>
              </a:rPr>
              <a:t>base cases: These are the starting points of the sequence, F(0) and F(1).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Consolas" panose="020B0609020204030204" pitchFamily="49" charset="0"/>
              </a:rPr>
              <a:t>recursive case: This generates the rest of the series using the formula F(n) = F(n-1) + F(n-2).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onsolas" panose="020B0609020204030204" pitchFamily="49" charset="0"/>
              </a:rPr>
              <a:t>The time complexity : O(n), The space complexity : O(n)</a:t>
            </a:r>
          </a:p>
          <a:p>
            <a:pPr>
              <a:lnSpc>
                <a:spcPct val="20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Top-Down Approach (</a:t>
            </a:r>
            <a:r>
              <a:rPr lang="en-US" dirty="0" err="1">
                <a:latin typeface="Consolas" panose="020B0609020204030204" pitchFamily="49" charset="0"/>
              </a:rPr>
              <a:t>Memoization</a:t>
            </a:r>
            <a:r>
              <a:rPr lang="en-US" dirty="0">
                <a:latin typeface="Consolas" panose="020B0609020204030204" pitchFamily="49" charset="0"/>
              </a:rPr>
              <a:t>): Start from the top of the recursion tree and store results of subproblems. Recursive calls are made for subproblems only if the results are not already calculated.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Tabulation (Bottom-up): iteratively calculating and storing Fibonacci numbers in an array, starting from the base cases, until the desired Fibonacci number is reached. This method avoids recursion and computes the series in a dynamic programming fashion.</a:t>
            </a:r>
          </a:p>
          <a:p>
            <a:pPr>
              <a:lnSpc>
                <a:spcPct val="20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0;g257bd1e9c5e_0_0">
            <a:extLst>
              <a:ext uri="{FF2B5EF4-FFF2-40B4-BE49-F238E27FC236}">
                <a16:creationId xmlns:a16="http://schemas.microsoft.com/office/drawing/2014/main" id="{AECC1E06-78F1-6534-CD6F-26DBA1C22B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4">
            <a:extLst>
              <a:ext uri="{FF2B5EF4-FFF2-40B4-BE49-F238E27FC236}">
                <a16:creationId xmlns:a16="http://schemas.microsoft.com/office/drawing/2014/main" id="{E113BDB9-F703-C365-3C1F-D90B5E006E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2;g257bd1e9c5e_0_0" descr="Picture1-removebg-preview">
            <a:extLst>
              <a:ext uri="{FF2B5EF4-FFF2-40B4-BE49-F238E27FC236}">
                <a16:creationId xmlns:a16="http://schemas.microsoft.com/office/drawing/2014/main" id="{3368A4BB-EB00-0425-7A9F-FDC30612346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D569154-D5CE-271C-77BA-55DFF2EA3811}"/>
              </a:ext>
            </a:extLst>
          </p:cNvPr>
          <p:cNvSpPr/>
          <p:nvPr/>
        </p:nvSpPr>
        <p:spPr>
          <a:xfrm>
            <a:off x="3209429" y="189415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chemeClr val="accent6">
              <a:lumMod val="75000"/>
            </a:schemeClr>
          </a:solidFill>
          <a:ln w="19050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3AE65-4F8A-718B-FA15-608EBE870C98}"/>
              </a:ext>
            </a:extLst>
          </p:cNvPr>
          <p:cNvSpPr txBox="1"/>
          <p:nvPr/>
        </p:nvSpPr>
        <p:spPr>
          <a:xfrm>
            <a:off x="3048000" y="1997839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public class Main {</a:t>
            </a:r>
          </a:p>
          <a:p>
            <a:r>
              <a:rPr lang="en-IN" sz="2400" dirty="0"/>
              <a:t>  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r>
              <a:rPr lang="en-IN" sz="2400" dirty="0"/>
              <a:t>        int n = 10, t1 = 0, t2 = 1;</a:t>
            </a:r>
          </a:p>
          <a:p>
            <a:r>
              <a:rPr lang="en-IN" sz="2400" dirty="0"/>
              <a:t>        for (int </a:t>
            </a:r>
            <a:r>
              <a:rPr lang="en-IN" sz="2400" dirty="0" err="1"/>
              <a:t>i</a:t>
            </a:r>
            <a:r>
              <a:rPr lang="en-IN" sz="2400" dirty="0"/>
              <a:t> = 1; </a:t>
            </a:r>
            <a:r>
              <a:rPr lang="en-IN" sz="2400" dirty="0" err="1"/>
              <a:t>i</a:t>
            </a:r>
            <a:r>
              <a:rPr lang="en-IN" sz="2400" dirty="0"/>
              <a:t> &lt;= n; </a:t>
            </a:r>
            <a:r>
              <a:rPr lang="en-IN" sz="2400" dirty="0" err="1"/>
              <a:t>i</a:t>
            </a:r>
            <a:r>
              <a:rPr lang="en-IN" sz="2400" dirty="0"/>
              <a:t>++) {</a:t>
            </a:r>
          </a:p>
          <a:p>
            <a:r>
              <a:rPr lang="en-IN" sz="2400" dirty="0"/>
              <a:t>            </a:t>
            </a:r>
            <a:r>
              <a:rPr lang="en-IN" sz="2400" dirty="0" err="1"/>
              <a:t>System.out.print</a:t>
            </a:r>
            <a:r>
              <a:rPr lang="en-IN" sz="2400" dirty="0"/>
              <a:t>(t1 + " ");</a:t>
            </a:r>
          </a:p>
          <a:p>
            <a:r>
              <a:rPr lang="en-IN" sz="2400" dirty="0"/>
              <a:t>            int sum = t1 + t2; t1 = t2; t2 = sum;</a:t>
            </a:r>
          </a:p>
          <a:p>
            <a:r>
              <a:rPr lang="en-IN" sz="2400" dirty="0"/>
              <a:t>        }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("sum: " + t1);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25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2668</TotalTime>
  <Words>351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108</cp:revision>
  <dcterms:created xsi:type="dcterms:W3CDTF">2023-09-22T07:04:52Z</dcterms:created>
  <dcterms:modified xsi:type="dcterms:W3CDTF">2024-05-01T09:24:44Z</dcterms:modified>
</cp:coreProperties>
</file>