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9" r:id="rId2"/>
    <p:sldId id="281" r:id="rId3"/>
    <p:sldId id="286" r:id="rId4"/>
  </p:sldIdLst>
  <p:sldSz cx="12192000" cy="6858000"/>
  <p:notesSz cx="6858000" cy="9144000"/>
  <p:embeddedFontLst>
    <p:embeddedFont>
      <p:font typeface="Consolas" panose="020B0609020204030204" pitchFamily="49"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Qj0OBXjrwJFFUKQeSWrIhbeQE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60C608-4149-4F32-895E-AA5B67C3CF1B}">
  <a:tblStyle styleId="{7560C608-4149-4F32-895E-AA5B67C3CF1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76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2</a:t>
            </a:r>
            <a:endParaRPr dirty="0"/>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19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928188" y="464571"/>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algn="ctr"/>
            <a:r>
              <a:rPr lang="en-IN" sz="1600" b="1" dirty="0">
                <a:solidFill>
                  <a:schemeClr val="lt1"/>
                </a:solidFill>
                <a:latin typeface="Times New Roman"/>
                <a:ea typeface="Times New Roman"/>
                <a:cs typeface="Times New Roman"/>
                <a:sym typeface="Times New Roman"/>
              </a:rPr>
              <a:t>LEVENSHTEIN DISTANCE PROBLEM</a:t>
            </a:r>
            <a:endParaRPr lang="en-IN" sz="1600" dirty="0"/>
          </a:p>
        </p:txBody>
      </p:sp>
      <p:sp>
        <p:nvSpPr>
          <p:cNvPr id="117" name="Google Shape;117;p4"/>
          <p:cNvSpPr txBox="1"/>
          <p:nvPr/>
        </p:nvSpPr>
        <p:spPr>
          <a:xfrm>
            <a:off x="235986" y="1277041"/>
            <a:ext cx="11870289" cy="1248877"/>
          </a:xfrm>
          <a:prstGeom prst="rect">
            <a:avLst/>
          </a:prstGeom>
          <a:noFill/>
          <a:ln>
            <a:noFill/>
          </a:ln>
        </p:spPr>
        <p:txBody>
          <a:bodyPr spcFirstLastPara="1" wrap="square" lIns="91425" tIns="45700" rIns="91425" bIns="45700" anchor="t" anchorCtr="0">
            <a:noAutofit/>
          </a:bodyPr>
          <a:lstStyle/>
          <a:p>
            <a:pPr lvl="0">
              <a:lnSpc>
                <a:spcPct val="200000"/>
              </a:lnSpc>
              <a:buClr>
                <a:schemeClr val="tx1"/>
              </a:buClr>
            </a:pPr>
            <a:r>
              <a:rPr lang="en-US" sz="1600" dirty="0" err="1">
                <a:latin typeface="Consolas" panose="020B0609020204030204" pitchFamily="49" charset="0"/>
              </a:rPr>
              <a:t>Levenshtein</a:t>
            </a:r>
            <a:r>
              <a:rPr lang="en-US" sz="1600" dirty="0">
                <a:latin typeface="Consolas" panose="020B0609020204030204" pitchFamily="49" charset="0"/>
              </a:rPr>
              <a:t> Distance, also known as the edit distance, is a measure of the similarity between two strings. The distance is calculated as the minimum number of single-character edits (insertions, deletions, or substitutions) required to transform one string into the other. This metric finds applications in various fields such as spell checking, DNA sequence analysis, and natural language processing.</a:t>
            </a:r>
          </a:p>
          <a:p>
            <a:pPr lvl="0">
              <a:lnSpc>
                <a:spcPct val="200000"/>
              </a:lnSpc>
              <a:buClr>
                <a:schemeClr val="tx1"/>
              </a:buClr>
            </a:pPr>
            <a:endParaRPr lang="en-US" sz="1600" dirty="0">
              <a:latin typeface="Consolas" panose="020B0609020204030204" pitchFamily="49" charset="0"/>
            </a:endParaRPr>
          </a:p>
          <a:p>
            <a:pPr lvl="0"/>
            <a:r>
              <a:rPr lang="en-US" sz="1600" dirty="0">
                <a:latin typeface="Consolas" panose="020B0609020204030204" pitchFamily="49" charset="0"/>
              </a:rPr>
              <a:t>Operations:</a:t>
            </a:r>
          </a:p>
          <a:p>
            <a:pPr lvl="0"/>
            <a:endParaRPr lang="en-US" sz="1600" dirty="0">
              <a:latin typeface="Consolas" panose="020B0609020204030204" pitchFamily="49" charset="0"/>
            </a:endParaRPr>
          </a:p>
          <a:p>
            <a:pPr lvl="0"/>
            <a:r>
              <a:rPr lang="en-US" sz="1600" dirty="0">
                <a:latin typeface="Consolas" panose="020B0609020204030204" pitchFamily="49" charset="0"/>
              </a:rPr>
              <a:t>1. Insert a Character: Add a character to one of the strings.</a:t>
            </a:r>
          </a:p>
          <a:p>
            <a:pPr lvl="0"/>
            <a:endParaRPr lang="en-US" sz="1600" dirty="0">
              <a:latin typeface="Consolas" panose="020B0609020204030204" pitchFamily="49" charset="0"/>
            </a:endParaRPr>
          </a:p>
          <a:p>
            <a:pPr lvl="0"/>
            <a:r>
              <a:rPr lang="en-US" sz="1600" dirty="0">
                <a:latin typeface="Consolas" panose="020B0609020204030204" pitchFamily="49" charset="0"/>
              </a:rPr>
              <a:t>2. Delete a Character: Remove a character from one of the strings.</a:t>
            </a:r>
          </a:p>
          <a:p>
            <a:pPr lvl="0"/>
            <a:endParaRPr lang="en-US" sz="1600" dirty="0">
              <a:latin typeface="Consolas" panose="020B0609020204030204" pitchFamily="49" charset="0"/>
            </a:endParaRPr>
          </a:p>
          <a:p>
            <a:pPr lvl="0"/>
            <a:r>
              <a:rPr lang="en-US" sz="1600" dirty="0">
                <a:latin typeface="Consolas" panose="020B0609020204030204" pitchFamily="49" charset="0"/>
              </a:rPr>
              <a:t>3. Replace a Character: Substitute one character with another.</a:t>
            </a:r>
          </a:p>
          <a:p>
            <a:pPr lvl="0">
              <a:lnSpc>
                <a:spcPct val="200000"/>
              </a:lnSpc>
              <a:buClr>
                <a:schemeClr val="tx1"/>
              </a:buClr>
            </a:pPr>
            <a:endParaRPr lang="en-US" sz="16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7" name="Google Shape;117;p4"/>
          <p:cNvSpPr txBox="1"/>
          <p:nvPr/>
        </p:nvSpPr>
        <p:spPr>
          <a:xfrm>
            <a:off x="183308" y="1049363"/>
            <a:ext cx="11818192" cy="1248877"/>
          </a:xfrm>
          <a:prstGeom prst="rect">
            <a:avLst/>
          </a:prstGeom>
          <a:noFill/>
          <a:ln>
            <a:noFill/>
          </a:ln>
        </p:spPr>
        <p:txBody>
          <a:bodyPr spcFirstLastPara="1" wrap="square" lIns="91425" tIns="45700" rIns="91425" bIns="45700" anchor="t" anchorCtr="0">
            <a:noAutofit/>
          </a:bodyPr>
          <a:lstStyle/>
          <a:p>
            <a:pPr lvl="0">
              <a:lnSpc>
                <a:spcPct val="200000"/>
              </a:lnSpc>
            </a:pPr>
            <a:r>
              <a:rPr lang="en-US" sz="1600" dirty="0">
                <a:latin typeface="Consolas" panose="020B0609020204030204" pitchFamily="49" charset="0"/>
              </a:rPr>
              <a:t>In the recursive approach, each character of the strings is traversed, and the minimum distance is computed by considering three possible operations: insert, delete, and replace. This recursive exploration continues until the base case is reached. </a:t>
            </a:r>
          </a:p>
          <a:p>
            <a:pPr lvl="0">
              <a:lnSpc>
                <a:spcPct val="200000"/>
              </a:lnSpc>
            </a:pPr>
            <a:r>
              <a:rPr lang="en-US" sz="1600" dirty="0">
                <a:latin typeface="Consolas" panose="020B0609020204030204" pitchFamily="49" charset="0"/>
              </a:rPr>
              <a:t>Time Complexity: O(3^(N * M)), where N and M is the length of the first and second string.</a:t>
            </a:r>
          </a:p>
          <a:p>
            <a:pPr lvl="0">
              <a:lnSpc>
                <a:spcPct val="200000"/>
              </a:lnSpc>
            </a:pPr>
            <a:r>
              <a:rPr lang="en-US" sz="1600" dirty="0">
                <a:latin typeface="Consolas" panose="020B0609020204030204" pitchFamily="49" charset="0"/>
              </a:rPr>
              <a:t>Space Complexity: O(N + M)</a:t>
            </a:r>
          </a:p>
          <a:p>
            <a:pPr lvl="0">
              <a:lnSpc>
                <a:spcPct val="200000"/>
              </a:lnSpc>
            </a:pPr>
            <a:endParaRPr lang="en-US" sz="1600" dirty="0">
              <a:latin typeface="Consolas" panose="020B0609020204030204" pitchFamily="49" charset="0"/>
            </a:endParaRPr>
          </a:p>
          <a:p>
            <a:pPr>
              <a:lnSpc>
                <a:spcPct val="200000"/>
              </a:lnSpc>
            </a:pPr>
            <a:r>
              <a:rPr lang="en-US" sz="1600" dirty="0">
                <a:latin typeface="Consolas" panose="020B0609020204030204" pitchFamily="49" charset="0"/>
              </a:rPr>
              <a:t>Since the problem has overlapping subproblems, many of the calculations are repeated. This may lead to redundant computations, resulting in inefficiency for large inputs. Memorization or dynamic programming techniques can be applied to optimize and avoid repeated calculations.</a:t>
            </a:r>
          </a:p>
          <a:p>
            <a:pPr lvl="0">
              <a:lnSpc>
                <a:spcPct val="200000"/>
              </a:lnSpc>
            </a:pPr>
            <a:r>
              <a:rPr lang="en-US" sz="1600" dirty="0">
                <a:latin typeface="Consolas" panose="020B0609020204030204" pitchFamily="49" charset="0"/>
              </a:rPr>
              <a:t>Time Complexity: O(n * m)</a:t>
            </a:r>
          </a:p>
          <a:p>
            <a:pPr lvl="0">
              <a:lnSpc>
                <a:spcPct val="200000"/>
              </a:lnSpc>
            </a:pPr>
            <a:r>
              <a:rPr lang="en-US" sz="1600" dirty="0">
                <a:latin typeface="Consolas" panose="020B0609020204030204" pitchFamily="49" charset="0"/>
              </a:rPr>
              <a:t>Space Complexity: O(n * m) as it utilizes a 2D array (</a:t>
            </a:r>
            <a:r>
              <a:rPr lang="en-US" sz="1600" dirty="0" err="1">
                <a:latin typeface="Consolas" panose="020B0609020204030204" pitchFamily="49" charset="0"/>
              </a:rPr>
              <a:t>dp</a:t>
            </a:r>
            <a:r>
              <a:rPr lang="en-US" sz="1600" dirty="0">
                <a:latin typeface="Consolas" panose="020B0609020204030204" pitchFamily="49" charset="0"/>
              </a:rPr>
              <a:t>) of size (n+1) x (m+1) for </a:t>
            </a:r>
            <a:r>
              <a:rPr lang="en-US" sz="1600" dirty="0" err="1">
                <a:latin typeface="Consolas" panose="020B0609020204030204" pitchFamily="49" charset="0"/>
              </a:rPr>
              <a:t>memoization</a:t>
            </a:r>
            <a:r>
              <a:rPr lang="en-US" sz="1600" dirty="0">
                <a:latin typeface="Consolas" panose="020B0609020204030204" pitchFamily="49" charset="0"/>
              </a:rPr>
              <a:t>.</a:t>
            </a:r>
          </a:p>
        </p:txBody>
      </p:sp>
      <p:sp>
        <p:nvSpPr>
          <p:cNvPr id="2" name="Google Shape;116;p4">
            <a:extLst>
              <a:ext uri="{FF2B5EF4-FFF2-40B4-BE49-F238E27FC236}">
                <a16:creationId xmlns:a16="http://schemas.microsoft.com/office/drawing/2014/main" id="{D9410A05-C4B9-E7D9-961C-2F056523A11C}"/>
              </a:ext>
            </a:extLst>
          </p:cNvPr>
          <p:cNvSpPr/>
          <p:nvPr/>
        </p:nvSpPr>
        <p:spPr>
          <a:xfrm>
            <a:off x="3928188" y="248106"/>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algn="ctr"/>
            <a:r>
              <a:rPr lang="en-IN" sz="1600" b="1" dirty="0">
                <a:solidFill>
                  <a:schemeClr val="lt1"/>
                </a:solidFill>
                <a:latin typeface="Times New Roman"/>
                <a:ea typeface="Times New Roman"/>
                <a:cs typeface="Times New Roman"/>
                <a:sym typeface="Times New Roman"/>
              </a:rPr>
              <a:t>APPROACHES</a:t>
            </a:r>
            <a:endParaRPr lang="en-IN" sz="1600" dirty="0"/>
          </a:p>
        </p:txBody>
      </p:sp>
    </p:spTree>
    <p:extLst>
      <p:ext uri="{BB962C8B-B14F-4D97-AF65-F5344CB8AC3E}">
        <p14:creationId xmlns:p14="http://schemas.microsoft.com/office/powerpoint/2010/main" val="36269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sp>
        <p:nvSpPr>
          <p:cNvPr id="2" name="Google Shape;116;p4">
            <a:extLst>
              <a:ext uri="{FF2B5EF4-FFF2-40B4-BE49-F238E27FC236}">
                <a16:creationId xmlns:a16="http://schemas.microsoft.com/office/drawing/2014/main" id="{D9410A05-C4B9-E7D9-961C-2F056523A11C}"/>
              </a:ext>
            </a:extLst>
          </p:cNvPr>
          <p:cNvSpPr/>
          <p:nvPr/>
        </p:nvSpPr>
        <p:spPr>
          <a:xfrm>
            <a:off x="3999599" y="464571"/>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algn="ctr"/>
            <a:r>
              <a:rPr lang="en-IN" sz="1600" b="1" dirty="0">
                <a:solidFill>
                  <a:schemeClr val="lt1"/>
                </a:solidFill>
                <a:latin typeface="Times New Roman"/>
                <a:ea typeface="Times New Roman"/>
                <a:cs typeface="Times New Roman"/>
                <a:sym typeface="Times New Roman"/>
              </a:rPr>
              <a:t>LEVENSHTEIN DISTANCE PROBLEM</a:t>
            </a:r>
            <a:endParaRPr lang="en-IN" sz="1600" dirty="0"/>
          </a:p>
        </p:txBody>
      </p:sp>
      <p:sp>
        <p:nvSpPr>
          <p:cNvPr id="5" name="TextBox 4">
            <a:extLst>
              <a:ext uri="{FF2B5EF4-FFF2-40B4-BE49-F238E27FC236}">
                <a16:creationId xmlns:a16="http://schemas.microsoft.com/office/drawing/2014/main" id="{342470CE-F204-5B17-3E54-DA127D929DAB}"/>
              </a:ext>
            </a:extLst>
          </p:cNvPr>
          <p:cNvSpPr txBox="1"/>
          <p:nvPr/>
        </p:nvSpPr>
        <p:spPr>
          <a:xfrm>
            <a:off x="3228975" y="1912144"/>
            <a:ext cx="6591300" cy="3477875"/>
          </a:xfrm>
          <a:prstGeom prst="rect">
            <a:avLst/>
          </a:prstGeom>
          <a:noFill/>
        </p:spPr>
        <p:txBody>
          <a:bodyPr wrap="square">
            <a:spAutoFit/>
          </a:bodyPr>
          <a:lstStyle/>
          <a:p>
            <a:r>
              <a:rPr lang="en-IN" sz="2000" dirty="0"/>
              <a:t>public class Main {</a:t>
            </a:r>
          </a:p>
          <a:p>
            <a:r>
              <a:rPr lang="en-IN" sz="2000" dirty="0"/>
              <a:t>  public static void main(String[] </a:t>
            </a:r>
            <a:r>
              <a:rPr lang="en-IN" sz="2000" dirty="0" err="1"/>
              <a:t>args</a:t>
            </a:r>
            <a:r>
              <a:rPr lang="en-IN" sz="2000" dirty="0"/>
              <a:t>) {</a:t>
            </a:r>
          </a:p>
          <a:p>
            <a:r>
              <a:rPr lang="en-IN" sz="2000" dirty="0"/>
              <a:t>    String str1 = "</a:t>
            </a:r>
            <a:r>
              <a:rPr lang="en-IN" sz="2000" dirty="0" err="1"/>
              <a:t>abcde</a:t>
            </a:r>
            <a:r>
              <a:rPr lang="en-IN" sz="2000" dirty="0"/>
              <a:t>";</a:t>
            </a:r>
          </a:p>
          <a:p>
            <a:r>
              <a:rPr lang="en-IN" sz="2000" dirty="0"/>
              <a:t>    String str2 = "</a:t>
            </a:r>
            <a:r>
              <a:rPr lang="en-IN" sz="2000" dirty="0" err="1"/>
              <a:t>abacf</a:t>
            </a:r>
            <a:r>
              <a:rPr lang="en-IN" sz="2000" dirty="0"/>
              <a:t>";</a:t>
            </a:r>
          </a:p>
          <a:p>
            <a:r>
              <a:rPr lang="en-IN" sz="2000" dirty="0"/>
              <a:t>    int count =0;</a:t>
            </a:r>
          </a:p>
          <a:p>
            <a:r>
              <a:rPr lang="en-IN" sz="2000" dirty="0"/>
              <a:t>    for(int </a:t>
            </a:r>
            <a:r>
              <a:rPr lang="en-IN" sz="2000" dirty="0" err="1"/>
              <a:t>i</a:t>
            </a:r>
            <a:r>
              <a:rPr lang="en-IN" sz="2000" dirty="0"/>
              <a:t>=0;i&lt;str1.length();</a:t>
            </a:r>
            <a:r>
              <a:rPr lang="en-IN" sz="2000" dirty="0" err="1"/>
              <a:t>i</a:t>
            </a:r>
            <a:r>
              <a:rPr lang="en-IN" sz="2000" dirty="0"/>
              <a:t>++){</a:t>
            </a:r>
          </a:p>
          <a:p>
            <a:r>
              <a:rPr lang="en-IN" sz="2000" dirty="0"/>
              <a:t>        if (str1.charAt(</a:t>
            </a:r>
            <a:r>
              <a:rPr lang="en-IN" sz="2000" dirty="0" err="1"/>
              <a:t>i</a:t>
            </a:r>
            <a:r>
              <a:rPr lang="en-IN" sz="2000" dirty="0"/>
              <a:t>) != str2.charAt(</a:t>
            </a:r>
            <a:r>
              <a:rPr lang="en-IN" sz="2000" dirty="0" err="1"/>
              <a:t>i</a:t>
            </a:r>
            <a:r>
              <a:rPr lang="en-IN" sz="2000" dirty="0"/>
              <a:t>)) count++;</a:t>
            </a:r>
          </a:p>
          <a:p>
            <a:r>
              <a:rPr lang="en-IN" sz="2000" dirty="0"/>
              <a:t>    }</a:t>
            </a:r>
          </a:p>
          <a:p>
            <a:r>
              <a:rPr lang="en-IN" sz="2000" dirty="0"/>
              <a:t>    </a:t>
            </a:r>
            <a:r>
              <a:rPr lang="en-IN" sz="2000" dirty="0" err="1"/>
              <a:t>System.out.println</a:t>
            </a:r>
            <a:r>
              <a:rPr lang="en-IN" sz="2000" dirty="0"/>
              <a:t>(count);</a:t>
            </a:r>
          </a:p>
          <a:p>
            <a:r>
              <a:rPr lang="en-IN" sz="2000" dirty="0"/>
              <a:t>  }</a:t>
            </a:r>
          </a:p>
          <a:p>
            <a:r>
              <a:rPr lang="en-IN" sz="2000" dirty="0"/>
              <a:t>}</a:t>
            </a:r>
          </a:p>
        </p:txBody>
      </p:sp>
    </p:spTree>
    <p:extLst>
      <p:ext uri="{BB962C8B-B14F-4D97-AF65-F5344CB8AC3E}">
        <p14:creationId xmlns:p14="http://schemas.microsoft.com/office/powerpoint/2010/main" val="30317923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367</Words>
  <Application>Microsoft Office PowerPoint</Application>
  <PresentationFormat>Widescreen</PresentationFormat>
  <Paragraphs>31</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Times New Roman</vt:lpstr>
      <vt:lpstr>Consolas</vt: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6</cp:revision>
  <dcterms:created xsi:type="dcterms:W3CDTF">2023-09-22T07:04:52Z</dcterms:created>
  <dcterms:modified xsi:type="dcterms:W3CDTF">2024-05-01T12:46:05Z</dcterms:modified>
</cp:coreProperties>
</file>