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88" r:id="rId2"/>
    <p:sldId id="358" r:id="rId3"/>
    <p:sldId id="274" r:id="rId4"/>
  </p:sldIdLst>
  <p:sldSz cx="12192000" cy="6858000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jQj0OBXjrwJFFUKQeSWrIhbeQE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60C608-4149-4F32-895E-AA5B67C3CF1B}">
  <a:tblStyle styleId="{7560C608-4149-4F32-895E-AA5B67C3CF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59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8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32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6" name="Google Shape;966;p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881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4007410" y="234833"/>
            <a:ext cx="5312686" cy="44620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INCREASING SUBSEQUENCE</a:t>
            </a:r>
          </a:p>
        </p:txBody>
      </p:sp>
      <p:sp>
        <p:nvSpPr>
          <p:cNvPr id="117" name="Google Shape;117;p4"/>
          <p:cNvSpPr txBox="1"/>
          <p:nvPr/>
        </p:nvSpPr>
        <p:spPr>
          <a:xfrm>
            <a:off x="85725" y="741749"/>
            <a:ext cx="11753850" cy="32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sz="1500" dirty="0">
                <a:latin typeface="Consolas" panose="020B0609020204030204" pitchFamily="49" charset="0"/>
              </a:rPr>
              <a:t>A Longest Increasing Subsequence (LIS) is a subsequence of a given sequence of numbers (not necessarily contiguous) in which the elements are in strictly increasing order. </a:t>
            </a:r>
          </a:p>
          <a:p>
            <a:pPr lvl="0">
              <a:lnSpc>
                <a:spcPct val="200000"/>
              </a:lnSpc>
            </a:pPr>
            <a:r>
              <a:rPr lang="en-US" sz="1500" dirty="0">
                <a:latin typeface="Consolas" panose="020B0609020204030204" pitchFamily="49" charset="0"/>
              </a:rPr>
              <a:t>In other words, the Longest Increasing Subsequence problem asks for the length of the longest subsequence such that all elements of the subsequence are sorted in ascending order.</a:t>
            </a:r>
          </a:p>
          <a:p>
            <a:pPr lvl="0">
              <a:lnSpc>
                <a:spcPct val="200000"/>
              </a:lnSpc>
            </a:pPr>
            <a:r>
              <a:rPr lang="en-US" sz="1500" dirty="0">
                <a:latin typeface="Consolas" panose="020B0609020204030204" pitchFamily="49" charset="0"/>
              </a:rPr>
              <a:t>Consider the input sequence: [10, 22, 9, 33, 21, 50, 41, 60, 80]</a:t>
            </a:r>
          </a:p>
          <a:p>
            <a:pPr lvl="0">
              <a:lnSpc>
                <a:spcPct val="200000"/>
              </a:lnSpc>
            </a:pPr>
            <a:r>
              <a:rPr lang="en-US" sz="1500" dirty="0">
                <a:latin typeface="Consolas" panose="020B0609020204030204" pitchFamily="49" charset="0"/>
              </a:rPr>
              <a:t>The Longest Increasing Subsequence in this case is: [10, 22, 33, 50, 60, 80]</a:t>
            </a:r>
          </a:p>
          <a:p>
            <a:pPr lvl="0">
              <a:lnSpc>
                <a:spcPct val="200000"/>
              </a:lnSpc>
            </a:pPr>
            <a:endParaRPr lang="en-US" sz="1500" dirty="0">
              <a:latin typeface="Consolas" panose="020B0609020204030204" pitchFamily="49" charset="0"/>
            </a:endParaRPr>
          </a:p>
          <a:p>
            <a:pPr lvl="0">
              <a:lnSpc>
                <a:spcPct val="200000"/>
              </a:lnSpc>
            </a:pPr>
            <a:r>
              <a:rPr lang="en-US" sz="1500" dirty="0">
                <a:latin typeface="Consolas" panose="020B0609020204030204" pitchFamily="49" charset="0"/>
              </a:rPr>
              <a:t>Recursive approach : </a:t>
            </a:r>
          </a:p>
          <a:p>
            <a:pPr lvl="0">
              <a:lnSpc>
                <a:spcPct val="200000"/>
              </a:lnSpc>
            </a:pPr>
            <a:r>
              <a:rPr lang="en-US" sz="1500" dirty="0">
                <a:latin typeface="Consolas" panose="020B0609020204030204" pitchFamily="49" charset="0"/>
              </a:rPr>
              <a:t>Time Complexity: O(2^n) due to two recursive calls per element. 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latin typeface="Consolas" panose="020B0609020204030204" pitchFamily="49" charset="0"/>
              </a:rPr>
              <a:t>Space </a:t>
            </a:r>
            <a:r>
              <a:rPr lang="en-US" sz="1500" dirty="0" err="1">
                <a:latin typeface="Consolas" panose="020B0609020204030204" pitchFamily="49" charset="0"/>
              </a:rPr>
              <a:t>Complexity:O</a:t>
            </a:r>
            <a:r>
              <a:rPr lang="en-US" sz="1500" dirty="0">
                <a:latin typeface="Consolas" panose="020B0609020204030204" pitchFamily="49" charset="0"/>
              </a:rPr>
              <a:t>(n) because the recursive call stack depth, at most, equals the length of the input array.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latin typeface="Consolas" panose="020B0609020204030204" pitchFamily="49" charset="0"/>
              </a:rPr>
              <a:t>Dynamic programming</a:t>
            </a:r>
          </a:p>
          <a:p>
            <a:pPr lvl="0">
              <a:lnSpc>
                <a:spcPct val="200000"/>
              </a:lnSpc>
            </a:pPr>
            <a:r>
              <a:rPr lang="en-US" sz="1500" dirty="0">
                <a:latin typeface="Consolas" panose="020B0609020204030204" pitchFamily="49" charset="0"/>
              </a:rPr>
              <a:t>Time </a:t>
            </a:r>
            <a:r>
              <a:rPr lang="en-US" sz="1500" dirty="0" err="1">
                <a:latin typeface="Consolas" panose="020B0609020204030204" pitchFamily="49" charset="0"/>
              </a:rPr>
              <a:t>Complexity:O</a:t>
            </a:r>
            <a:r>
              <a:rPr lang="en-US" sz="1500" dirty="0">
                <a:latin typeface="Consolas" panose="020B0609020204030204" pitchFamily="49" charset="0"/>
              </a:rPr>
              <a:t>(n^2) – Quadratic</a:t>
            </a:r>
          </a:p>
          <a:p>
            <a:pPr lvl="0">
              <a:lnSpc>
                <a:spcPct val="200000"/>
              </a:lnSpc>
            </a:pPr>
            <a:r>
              <a:rPr lang="en-US" sz="1500" dirty="0">
                <a:latin typeface="Consolas" panose="020B0609020204030204" pitchFamily="49" charset="0"/>
              </a:rPr>
              <a:t>Space </a:t>
            </a:r>
            <a:r>
              <a:rPr lang="en-US" sz="1500" dirty="0" err="1">
                <a:latin typeface="Consolas" panose="020B0609020204030204" pitchFamily="49" charset="0"/>
              </a:rPr>
              <a:t>Complexity:O</a:t>
            </a:r>
            <a:r>
              <a:rPr lang="en-US" sz="1500" dirty="0">
                <a:latin typeface="Consolas" panose="020B0609020204030204" pitchFamily="49" charset="0"/>
              </a:rPr>
              <a:t>(n) - Linear</a:t>
            </a:r>
          </a:p>
        </p:txBody>
      </p:sp>
    </p:spTree>
    <p:extLst>
      <p:ext uri="{BB962C8B-B14F-4D97-AF65-F5344CB8AC3E}">
        <p14:creationId xmlns:p14="http://schemas.microsoft.com/office/powerpoint/2010/main" val="307359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Google Shape;97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00" y="228414"/>
            <a:ext cx="1079781" cy="1106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39"/>
          <p:cNvPicPr preferRelativeResize="0"/>
          <p:nvPr/>
        </p:nvPicPr>
        <p:blipFill rotWithShape="1">
          <a:blip r:embed="rId4">
            <a:alphaModFix/>
          </a:blip>
          <a:srcRect l="8630" r="8622" b="57237"/>
          <a:stretch/>
        </p:blipFill>
        <p:spPr>
          <a:xfrm rot="10800000" flipH="1">
            <a:off x="1" y="830"/>
            <a:ext cx="3697248" cy="94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4">
            <a:extLst>
              <a:ext uri="{FF2B5EF4-FFF2-40B4-BE49-F238E27FC236}">
                <a16:creationId xmlns:a16="http://schemas.microsoft.com/office/drawing/2014/main" id="{B0D40879-B0F2-7E74-4BAF-9A04DDBB5E92}"/>
              </a:ext>
            </a:extLst>
          </p:cNvPr>
          <p:cNvSpPr/>
          <p:nvPr/>
        </p:nvSpPr>
        <p:spPr>
          <a:xfrm>
            <a:off x="3953977" y="390137"/>
            <a:ext cx="5312686" cy="44620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INCREASING SUBSEQUENCE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5D27A-2EF0-451B-CC53-26302860527D}"/>
              </a:ext>
            </a:extLst>
          </p:cNvPr>
          <p:cNvSpPr txBox="1"/>
          <p:nvPr/>
        </p:nvSpPr>
        <p:spPr>
          <a:xfrm>
            <a:off x="2305050" y="1868150"/>
            <a:ext cx="75819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class Main{</a:t>
            </a:r>
          </a:p>
          <a:p>
            <a:r>
              <a:rPr lang="en-IN" sz="1800" dirty="0"/>
              <a:t>    public static int LIS(int[] </a:t>
            </a:r>
            <a:r>
              <a:rPr lang="en-IN" sz="1800" dirty="0" err="1"/>
              <a:t>arr</a:t>
            </a:r>
            <a:r>
              <a:rPr lang="en-IN" sz="1800" dirty="0"/>
              <a:t>, int </a:t>
            </a:r>
            <a:r>
              <a:rPr lang="en-IN" sz="1800" dirty="0" err="1"/>
              <a:t>i</a:t>
            </a:r>
            <a:r>
              <a:rPr lang="en-IN" sz="1800" dirty="0"/>
              <a:t>, int n, int </a:t>
            </a:r>
            <a:r>
              <a:rPr lang="en-IN" sz="1800" dirty="0" err="1"/>
              <a:t>prev</a:t>
            </a:r>
            <a:r>
              <a:rPr lang="en-IN" sz="1800" dirty="0"/>
              <a:t>){</a:t>
            </a:r>
          </a:p>
          <a:p>
            <a:r>
              <a:rPr lang="en-IN" sz="1800" dirty="0"/>
              <a:t>        if (</a:t>
            </a:r>
            <a:r>
              <a:rPr lang="en-IN" sz="1800" dirty="0" err="1"/>
              <a:t>i</a:t>
            </a:r>
            <a:r>
              <a:rPr lang="en-IN" sz="1800" dirty="0"/>
              <a:t> == n) return 0;</a:t>
            </a:r>
          </a:p>
          <a:p>
            <a:r>
              <a:rPr lang="en-IN" sz="1800" dirty="0"/>
              <a:t>        int </a:t>
            </a:r>
            <a:r>
              <a:rPr lang="en-IN" sz="1800" dirty="0" err="1"/>
              <a:t>excl</a:t>
            </a:r>
            <a:r>
              <a:rPr lang="en-IN" sz="1800" dirty="0"/>
              <a:t> = LIS(</a:t>
            </a:r>
            <a:r>
              <a:rPr lang="en-IN" sz="1800" dirty="0" err="1"/>
              <a:t>arr</a:t>
            </a:r>
            <a:r>
              <a:rPr lang="en-IN" sz="1800" dirty="0"/>
              <a:t>, </a:t>
            </a:r>
            <a:r>
              <a:rPr lang="en-IN" sz="1800" dirty="0" err="1"/>
              <a:t>i</a:t>
            </a:r>
            <a:r>
              <a:rPr lang="en-IN" sz="1800" dirty="0"/>
              <a:t> + 1, n, </a:t>
            </a:r>
            <a:r>
              <a:rPr lang="en-IN" sz="1800" dirty="0" err="1"/>
              <a:t>prev</a:t>
            </a:r>
            <a:r>
              <a:rPr lang="en-IN" sz="1800" dirty="0"/>
              <a:t>);</a:t>
            </a:r>
          </a:p>
          <a:p>
            <a:r>
              <a:rPr lang="en-IN" sz="1800" dirty="0"/>
              <a:t>        int </a:t>
            </a:r>
            <a:r>
              <a:rPr lang="en-IN" sz="1800" dirty="0" err="1"/>
              <a:t>incl</a:t>
            </a:r>
            <a:r>
              <a:rPr lang="en-IN" sz="1800" dirty="0"/>
              <a:t> = 0;</a:t>
            </a:r>
          </a:p>
          <a:p>
            <a:r>
              <a:rPr lang="en-IN" sz="1800" dirty="0"/>
              <a:t>        if (</a:t>
            </a:r>
            <a:r>
              <a:rPr lang="en-IN" sz="1800" dirty="0" err="1"/>
              <a:t>arr</a:t>
            </a:r>
            <a:r>
              <a:rPr lang="en-IN" sz="1800" dirty="0"/>
              <a:t>[</a:t>
            </a:r>
            <a:r>
              <a:rPr lang="en-IN" sz="1800" dirty="0" err="1"/>
              <a:t>i</a:t>
            </a:r>
            <a:r>
              <a:rPr lang="en-IN" sz="1800" dirty="0"/>
              <a:t>] &gt; </a:t>
            </a:r>
            <a:r>
              <a:rPr lang="en-IN" sz="1800" dirty="0" err="1"/>
              <a:t>prev</a:t>
            </a:r>
            <a:r>
              <a:rPr lang="en-IN" sz="1800" dirty="0"/>
              <a:t>) </a:t>
            </a:r>
            <a:r>
              <a:rPr lang="en-IN" sz="1800" dirty="0" err="1"/>
              <a:t>incl</a:t>
            </a:r>
            <a:r>
              <a:rPr lang="en-IN" sz="1800" dirty="0"/>
              <a:t> = 1 + LIS(</a:t>
            </a:r>
            <a:r>
              <a:rPr lang="en-IN" sz="1800" dirty="0" err="1"/>
              <a:t>arr</a:t>
            </a:r>
            <a:r>
              <a:rPr lang="en-IN" sz="1800" dirty="0"/>
              <a:t>, </a:t>
            </a:r>
            <a:r>
              <a:rPr lang="en-IN" sz="1800" dirty="0" err="1"/>
              <a:t>i</a:t>
            </a:r>
            <a:r>
              <a:rPr lang="en-IN" sz="1800" dirty="0"/>
              <a:t> + 1, n, </a:t>
            </a:r>
            <a:r>
              <a:rPr lang="en-IN" sz="1800" dirty="0" err="1"/>
              <a:t>arr</a:t>
            </a:r>
            <a:r>
              <a:rPr lang="en-IN" sz="1800" dirty="0"/>
              <a:t>[</a:t>
            </a:r>
            <a:r>
              <a:rPr lang="en-IN" sz="1800" dirty="0" err="1"/>
              <a:t>i</a:t>
            </a:r>
            <a:r>
              <a:rPr lang="en-IN" sz="1800" dirty="0"/>
              <a:t>]);</a:t>
            </a:r>
          </a:p>
          <a:p>
            <a:r>
              <a:rPr lang="en-IN" sz="1800" dirty="0"/>
              <a:t>return </a:t>
            </a:r>
            <a:r>
              <a:rPr lang="en-IN" sz="1800" dirty="0" err="1"/>
              <a:t>Integer.max</a:t>
            </a:r>
            <a:r>
              <a:rPr lang="en-IN" sz="1800" dirty="0"/>
              <a:t>(</a:t>
            </a:r>
            <a:r>
              <a:rPr lang="en-IN" sz="1800" dirty="0" err="1"/>
              <a:t>incl</a:t>
            </a:r>
            <a:r>
              <a:rPr lang="en-IN" sz="1800" dirty="0"/>
              <a:t>, </a:t>
            </a:r>
            <a:r>
              <a:rPr lang="en-IN" sz="1800" dirty="0" err="1"/>
              <a:t>excl</a:t>
            </a:r>
            <a:r>
              <a:rPr lang="en-IN" sz="1800" dirty="0"/>
              <a:t>);</a:t>
            </a:r>
          </a:p>
          <a:p>
            <a:r>
              <a:rPr lang="en-IN" sz="1800" dirty="0"/>
              <a:t>    }</a:t>
            </a:r>
          </a:p>
          <a:p>
            <a:r>
              <a:rPr lang="en-IN" sz="1800" dirty="0"/>
              <a:t>    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){</a:t>
            </a:r>
          </a:p>
          <a:p>
            <a:r>
              <a:rPr lang="en-IN" sz="1800" dirty="0"/>
              <a:t>        int[] </a:t>
            </a:r>
            <a:r>
              <a:rPr lang="en-IN" sz="1800" dirty="0" err="1"/>
              <a:t>arr</a:t>
            </a:r>
            <a:r>
              <a:rPr lang="en-IN" sz="1800" dirty="0"/>
              <a:t> = { 0, 8, 4, 12, 2, 10, 6, 14, 1, 9, 5, 13, 3, 11, 7, 15 };</a:t>
            </a:r>
          </a:p>
          <a:p>
            <a:r>
              <a:rPr lang="en-IN" sz="1800" dirty="0"/>
              <a:t>        </a:t>
            </a:r>
            <a:r>
              <a:rPr lang="en-IN" sz="1800" dirty="0" err="1"/>
              <a:t>System.out.print</a:t>
            </a:r>
            <a:r>
              <a:rPr lang="en-IN" sz="1800" dirty="0"/>
              <a:t>(LIS(</a:t>
            </a:r>
            <a:r>
              <a:rPr lang="en-IN" sz="1800" dirty="0" err="1"/>
              <a:t>arr</a:t>
            </a:r>
            <a:r>
              <a:rPr lang="en-IN" sz="1800" dirty="0"/>
              <a:t>, 0, </a:t>
            </a:r>
            <a:r>
              <a:rPr lang="en-IN" sz="1800" dirty="0" err="1"/>
              <a:t>arr.length</a:t>
            </a:r>
            <a:r>
              <a:rPr lang="en-IN" sz="1800" dirty="0"/>
              <a:t>, </a:t>
            </a:r>
            <a:r>
              <a:rPr lang="en-IN" sz="1800" dirty="0" err="1"/>
              <a:t>Integer.MIN_VALUE</a:t>
            </a:r>
            <a:r>
              <a:rPr lang="en-IN" sz="1800" dirty="0"/>
              <a:t>));</a:t>
            </a:r>
          </a:p>
          <a:p>
            <a:r>
              <a:rPr lang="en-IN" sz="1800" dirty="0"/>
              <a:t>    }</a:t>
            </a:r>
          </a:p>
          <a:p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07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9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9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1"/>
          </p:nvPr>
        </p:nvSpPr>
        <p:spPr>
          <a:xfrm>
            <a:off x="404326" y="1965943"/>
            <a:ext cx="1051560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buSzPts val="2000"/>
              <a:buNone/>
            </a:pP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4. Can you optimize the LIS algorithm for better time complexity?</a:t>
            </a:r>
          </a:p>
          <a:p>
            <a:pPr marL="0" indent="0">
              <a:lnSpc>
                <a:spcPct val="150000"/>
              </a:lnSpc>
              <a:buSzPts val="2000"/>
              <a:buNone/>
            </a:pP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endParaRPr sz="2000" i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1016843" y="2735368"/>
            <a:ext cx="1058936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Answer: Yes, an optimized solution using Patience Sorting or a binary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searchbased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approach can achieve O(n log n) time complexity. These approaches exploit the properties of the LIS problem to reduce the overall computational cost.</a:t>
            </a:r>
            <a:endParaRPr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405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Times New Roman</vt:lpstr>
      <vt:lpstr>Consolas</vt:lpstr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18</cp:revision>
  <dcterms:created xsi:type="dcterms:W3CDTF">2023-09-22T07:04:52Z</dcterms:created>
  <dcterms:modified xsi:type="dcterms:W3CDTF">2024-05-01T11:36:41Z</dcterms:modified>
</cp:coreProperties>
</file>