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525" r:id="rId2"/>
    <p:sldId id="618" r:id="rId3"/>
    <p:sldId id="613" r:id="rId4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Qj0OBXjrwJFFUKQeSWrIhbeQ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0C608-4149-4F32-895E-AA5B67C3CF1B}">
  <a:tblStyle styleId="{7560C608-4149-4F32-895E-AA5B67C3CF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19E94D1E-BFCF-487D-AEA1-53C47228F4EF}"/>
    <pc:docChg chg="modSld">
      <pc:chgData name="Aastha Kumar" userId="f94225b3-263d-47de-91f3-c17c89a7eef3" providerId="ADAL" clId="{19E94D1E-BFCF-487D-AEA1-53C47228F4EF}" dt="2024-05-06T14:18:36.243" v="3" actId="20577"/>
      <pc:docMkLst>
        <pc:docMk/>
      </pc:docMkLst>
      <pc:sldChg chg="modSp mod">
        <pc:chgData name="Aastha Kumar" userId="f94225b3-263d-47de-91f3-c17c89a7eef3" providerId="ADAL" clId="{19E94D1E-BFCF-487D-AEA1-53C47228F4EF}" dt="2024-05-06T14:18:36.243" v="3" actId="20577"/>
        <pc:sldMkLst>
          <pc:docMk/>
          <pc:sldMk cId="1867434288" sldId="618"/>
        </pc:sldMkLst>
        <pc:spChg chg="mod">
          <ac:chgData name="Aastha Kumar" userId="f94225b3-263d-47de-91f3-c17c89a7eef3" providerId="ADAL" clId="{19E94D1E-BFCF-487D-AEA1-53C47228F4EF}" dt="2024-05-06T14:18:36.243" v="3" actId="20577"/>
          <ac:spMkLst>
            <pc:docMk/>
            <pc:sldMk cId="1867434288" sldId="618"/>
            <ac:spMk id="5" creationId="{F0B24340-8E43-1B7F-AD38-18A5B8EBE8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3" name="Google Shape;2703;p27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</a:t>
            </a:r>
            <a:endParaRPr dirty="0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00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2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270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</p:txBody>
      </p:sp>
      <p:sp>
        <p:nvSpPr>
          <p:cNvPr id="2709" name="Google Shape;2709;p270"/>
          <p:cNvSpPr/>
          <p:nvPr/>
        </p:nvSpPr>
        <p:spPr>
          <a:xfrm>
            <a:off x="149543" y="1008031"/>
            <a:ext cx="11892914" cy="56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Palindromic sequence is a sequence that does not need to be contiguous and is a palindrome, which is common in itself.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You need to return the length of the longest palindromic subsequence in A.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Unlike substrings, subsequences are not required to occupy consecutive positions within the original string.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Example: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Consider S = “ABBDCACB”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The longest palindromic subsequence is BCACB, length=5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 = “BEBEEED”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The longest common palindromic subsequence is “EEEE”, length=4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latin typeface="Consolas" panose="020B0609020204030204" pitchFamily="49" charset="0"/>
              </a:rPr>
              <a:t>Time complexity: O(n^2) - Quadratic time complexity due to the recursive nature of the algorithm with overlapping subproblems.</a:t>
            </a:r>
          </a:p>
          <a:p>
            <a:pPr lvl="0"/>
            <a:r>
              <a:rPr lang="en-US" sz="2000" dirty="0">
                <a:latin typeface="Consolas" panose="020B0609020204030204" pitchFamily="49" charset="0"/>
              </a:rPr>
              <a:t>Space complexity: O(n^2) - Quadratic space complexity due to the </a:t>
            </a:r>
            <a:r>
              <a:rPr lang="en-US" sz="2000" dirty="0" err="1">
                <a:latin typeface="Consolas" panose="020B0609020204030204" pitchFamily="49" charset="0"/>
              </a:rPr>
              <a:t>memoization</a:t>
            </a:r>
            <a:r>
              <a:rPr lang="en-US" sz="2000" dirty="0">
                <a:latin typeface="Consolas" panose="020B0609020204030204" pitchFamily="49" charset="0"/>
              </a:rPr>
              <a:t> table storing intermediate results.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2" name="Google Shape;116;p4">
            <a:extLst>
              <a:ext uri="{FF2B5EF4-FFF2-40B4-BE49-F238E27FC236}">
                <a16:creationId xmlns:a16="http://schemas.microsoft.com/office/drawing/2014/main" id="{EFD518C6-9758-0B6C-E396-BA77FD8BE3A2}"/>
              </a:ext>
            </a:extLst>
          </p:cNvPr>
          <p:cNvSpPr/>
          <p:nvPr/>
        </p:nvSpPr>
        <p:spPr>
          <a:xfrm>
            <a:off x="4017007" y="234313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LONGEST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PALINDROMIC SUBSEQUENCE</a:t>
            </a:r>
          </a:p>
        </p:txBody>
      </p:sp>
      <p:pic>
        <p:nvPicPr>
          <p:cNvPr id="4" name="Google Shape;113;p4">
            <a:extLst>
              <a:ext uri="{FF2B5EF4-FFF2-40B4-BE49-F238E27FC236}">
                <a16:creationId xmlns:a16="http://schemas.microsoft.com/office/drawing/2014/main" id="{BCA0EDC4-25E6-574D-10D9-981963BAFD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4">
            <a:extLst>
              <a:ext uri="{FF2B5EF4-FFF2-40B4-BE49-F238E27FC236}">
                <a16:creationId xmlns:a16="http://schemas.microsoft.com/office/drawing/2014/main" id="{D91D1E34-3BE4-6AFF-00CE-53E074FCB0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4">
            <a:extLst>
              <a:ext uri="{FF2B5EF4-FFF2-40B4-BE49-F238E27FC236}">
                <a16:creationId xmlns:a16="http://schemas.microsoft.com/office/drawing/2014/main" id="{9AFF9C8B-AB0C-A55F-FEF8-02B25CC8A621}"/>
              </a:ext>
            </a:extLst>
          </p:cNvPr>
          <p:cNvSpPr/>
          <p:nvPr/>
        </p:nvSpPr>
        <p:spPr>
          <a:xfrm>
            <a:off x="4047487" y="345968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LONGEST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PALINDROMIC SUBSEQUENCE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4340-8E43-1B7F-AD38-18A5B8EBE888}"/>
              </a:ext>
            </a:extLst>
          </p:cNvPr>
          <p:cNvSpPr txBox="1"/>
          <p:nvPr/>
        </p:nvSpPr>
        <p:spPr>
          <a:xfrm>
            <a:off x="1071333" y="1384836"/>
            <a:ext cx="10698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java.util.Scanner</a:t>
            </a:r>
            <a:r>
              <a:rPr lang="en-IN" sz="1600" dirty="0"/>
              <a:t>;</a:t>
            </a:r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	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r>
              <a:rPr lang="en-IN" sz="1600" dirty="0"/>
              <a:t>		Scanner </a:t>
            </a:r>
            <a:r>
              <a:rPr lang="en-IN" sz="1600" dirty="0" err="1"/>
              <a:t>sc</a:t>
            </a:r>
            <a:r>
              <a:rPr lang="en-IN" sz="1600" dirty="0"/>
              <a:t> = new Scanner(System.in);</a:t>
            </a:r>
          </a:p>
          <a:p>
            <a:r>
              <a:rPr lang="en-IN" sz="1600" dirty="0"/>
              <a:t>		String s = </a:t>
            </a:r>
            <a:r>
              <a:rPr lang="en-IN" sz="1600" dirty="0" err="1"/>
              <a:t>sc.next</a:t>
            </a:r>
            <a:r>
              <a:rPr lang="en-IN" sz="1600" dirty="0"/>
              <a:t>();</a:t>
            </a:r>
          </a:p>
          <a:p>
            <a:r>
              <a:rPr lang="en-IN" sz="1600" dirty="0"/>
              <a:t>		Integer[][] </a:t>
            </a:r>
            <a:r>
              <a:rPr lang="en-IN" sz="1600" dirty="0" err="1"/>
              <a:t>dp</a:t>
            </a:r>
            <a:r>
              <a:rPr lang="en-IN" sz="1600" dirty="0"/>
              <a:t> = new Integer[</a:t>
            </a:r>
            <a:r>
              <a:rPr lang="en-IN" sz="1600" dirty="0" err="1"/>
              <a:t>s.length</a:t>
            </a:r>
            <a:r>
              <a:rPr lang="en-IN" sz="1600" dirty="0"/>
              <a:t>()][</a:t>
            </a:r>
            <a:r>
              <a:rPr lang="en-IN" sz="1600" dirty="0" err="1"/>
              <a:t>s.length</a:t>
            </a:r>
            <a:r>
              <a:rPr lang="en-IN" sz="1600" dirty="0"/>
              <a:t>()];</a:t>
            </a:r>
          </a:p>
          <a:p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(helper(0, </a:t>
            </a:r>
            <a:r>
              <a:rPr lang="en-IN" sz="1600" dirty="0" err="1"/>
              <a:t>s.length</a:t>
            </a:r>
            <a:r>
              <a:rPr lang="en-IN" sz="1600" dirty="0"/>
              <a:t>() - 1, s, </a:t>
            </a:r>
            <a:r>
              <a:rPr lang="en-IN" sz="1600" dirty="0" err="1"/>
              <a:t>dp</a:t>
            </a:r>
            <a:r>
              <a:rPr lang="en-IN" sz="1600" dirty="0"/>
              <a:t>));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public static int helper(int </a:t>
            </a:r>
            <a:r>
              <a:rPr lang="en-IN" sz="1600" dirty="0" err="1"/>
              <a:t>start,int</a:t>
            </a:r>
            <a:r>
              <a:rPr lang="en-IN" sz="1600" dirty="0"/>
              <a:t> </a:t>
            </a:r>
            <a:r>
              <a:rPr lang="en-IN" sz="1600" dirty="0" err="1"/>
              <a:t>end,String</a:t>
            </a:r>
            <a:r>
              <a:rPr lang="en-IN" sz="1600" dirty="0"/>
              <a:t> </a:t>
            </a:r>
            <a:r>
              <a:rPr lang="en-IN" sz="1600" dirty="0" err="1"/>
              <a:t>s,Integer</a:t>
            </a:r>
            <a:r>
              <a:rPr lang="en-IN" sz="1600" dirty="0"/>
              <a:t>[][] </a:t>
            </a:r>
            <a:r>
              <a:rPr lang="en-IN" sz="1600" dirty="0" err="1"/>
              <a:t>dp</a:t>
            </a:r>
            <a:r>
              <a:rPr lang="en-IN" sz="1600" dirty="0"/>
              <a:t>) {</a:t>
            </a:r>
          </a:p>
          <a:p>
            <a:r>
              <a:rPr lang="en-IN" sz="1600" dirty="0"/>
              <a:t>		if (start&gt;end) 	return 0;</a:t>
            </a:r>
          </a:p>
          <a:p>
            <a:r>
              <a:rPr lang="en-IN" sz="1600" dirty="0"/>
              <a:t>		if (start==end)	return 1;</a:t>
            </a:r>
          </a:p>
          <a:p>
            <a:r>
              <a:rPr lang="en-IN" sz="1600" dirty="0"/>
              <a:t>		if (</a:t>
            </a:r>
            <a:r>
              <a:rPr lang="en-IN" sz="1600" dirty="0" err="1"/>
              <a:t>dp</a:t>
            </a:r>
            <a:r>
              <a:rPr lang="en-IN" sz="1600" dirty="0"/>
              <a:t>[start][end]!=null</a:t>
            </a:r>
            <a:r>
              <a:rPr lang="en-IN" sz="1600"/>
              <a:t>) 	return </a:t>
            </a:r>
            <a:r>
              <a:rPr lang="en-IN" sz="1600" dirty="0" err="1"/>
              <a:t>dp</a:t>
            </a:r>
            <a:r>
              <a:rPr lang="en-IN" sz="1600" dirty="0"/>
              <a:t>[start][end];</a:t>
            </a:r>
          </a:p>
          <a:p>
            <a:r>
              <a:rPr lang="en-IN" sz="1600" dirty="0"/>
              <a:t>		if (</a:t>
            </a:r>
            <a:r>
              <a:rPr lang="en-IN" sz="1600" dirty="0" err="1"/>
              <a:t>s.charAt</a:t>
            </a:r>
            <a:r>
              <a:rPr lang="en-IN" sz="1600" dirty="0"/>
              <a:t>(start)==</a:t>
            </a:r>
            <a:r>
              <a:rPr lang="en-IN" sz="1600" dirty="0" err="1"/>
              <a:t>s.charAt</a:t>
            </a:r>
            <a:r>
              <a:rPr lang="en-IN" sz="1600" dirty="0"/>
              <a:t>(end))	return </a:t>
            </a:r>
            <a:r>
              <a:rPr lang="en-IN" sz="1600" dirty="0" err="1"/>
              <a:t>dp</a:t>
            </a:r>
            <a:r>
              <a:rPr lang="en-IN" sz="1600" dirty="0"/>
              <a:t>[start][end]=2+helper(start+1,end-1,s,dp);</a:t>
            </a:r>
          </a:p>
          <a:p>
            <a:r>
              <a:rPr lang="en-IN" sz="1600" dirty="0"/>
              <a:t>		return </a:t>
            </a:r>
            <a:r>
              <a:rPr lang="en-IN" sz="1600" dirty="0" err="1"/>
              <a:t>dp</a:t>
            </a:r>
            <a:r>
              <a:rPr lang="en-IN" sz="1600" dirty="0"/>
              <a:t>[start][end]=</a:t>
            </a:r>
            <a:r>
              <a:rPr lang="en-IN" sz="1600" dirty="0" err="1"/>
              <a:t>Math.max</a:t>
            </a:r>
            <a:r>
              <a:rPr lang="en-IN" sz="1600" dirty="0"/>
              <a:t>(helper(start+1,end,s,dp),helper(start,end-1,s,dp));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743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SzPts val="2000"/>
              <a:buNone/>
            </a:pPr>
            <a:r>
              <a:rPr lang="en-US" sz="2000" i="1" dirty="0">
                <a:solidFill>
                  <a:srgbClr val="FF0000"/>
                </a:solidFill>
                <a:latin typeface="Consolas"/>
                <a:sym typeface="Consolas"/>
              </a:rPr>
              <a:t>5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. Discuss an optimization to the dynamic programming approach for finding the Longest Palindromic Subsequence.</a:t>
            </a:r>
          </a:p>
          <a:p>
            <a:pPr marL="0" indent="0">
              <a:lnSpc>
                <a:spcPct val="150000"/>
              </a:lnSpc>
              <a:buSzPts val="2000"/>
              <a:buNone/>
            </a:pPr>
            <a:endParaRPr sz="2000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016843" y="2735368"/>
            <a:ext cx="1058936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Answer:An</a:t>
            </a:r>
            <a:r>
              <a:rPr lang="en-US" sz="1800" dirty="0">
                <a:latin typeface="Consolas" panose="020B0609020204030204" pitchFamily="49" charset="0"/>
              </a:rPr>
              <a:t> optimization involves using a one-dimensional array instead of a 2D array since each computation depends only on the previous row's values. This reduces the space complexity from O(n^2) to O(n), making the algorithm more memory-efficient.</a:t>
            </a:r>
            <a:endParaRPr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434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Arial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9</cp:revision>
  <dcterms:created xsi:type="dcterms:W3CDTF">2023-09-22T07:04:52Z</dcterms:created>
  <dcterms:modified xsi:type="dcterms:W3CDTF">2024-05-06T14:19:17Z</dcterms:modified>
</cp:coreProperties>
</file>