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6"/>
  </p:notesMasterIdLst>
  <p:sldIdLst>
    <p:sldId id="628" r:id="rId2"/>
    <p:sldId id="648" r:id="rId3"/>
    <p:sldId id="655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875E-FDEE-4D49-8A8D-A01CC5E7B4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B21EF-4185-4C89-8682-B9B8633AF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2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5" name="Google Shape;3655;p37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5" name="Google Shape;3655;p37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87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5" name="Google Shape;3655;p37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52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5" name="Google Shape;3655;p37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strike="noStrike" dirty="0">
                <a:latin typeface="Arial"/>
                <a:ea typeface="Arial"/>
                <a:cs typeface="Arial"/>
                <a:sym typeface="Arial"/>
              </a:rPr>
              <a:t>Maximum coins collected by player: 9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09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733-8BF9-B7B7-86B5-D9D288F0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2DC77-9E05-8E1C-05FF-E5AE5E75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2101-C629-5656-99F7-B1729754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E5F0-E5FD-D40B-8D8D-8C2FF056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5E90-EE67-21F9-567F-DE3973B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9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DF66-9257-91AA-2369-5DF3542F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448C0-D159-4011-8A29-80272A21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8DE1-414A-F555-0AEF-339FF73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EBC1-3AE0-ABEE-4BA3-1CF6AFD1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0421-F679-FEDD-62B1-8D4D88E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023F1-3EC2-2CF9-0601-743105B1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B6499-67F2-C205-CC93-91998BD9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2A74-CCBD-AF3A-0E19-9DBCB3A7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D267-CCFD-0BC9-E1EA-151D5F46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1684-F939-B785-0843-15272D9D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EF58-A482-B5D6-AD0E-43C6F4C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AC36-7E27-7B22-BE40-C097D7CA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8A9F-D227-3E81-7AAE-03C4D6E2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5F47-6C9A-787C-BCA2-9D5FDF2C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5C65-F6D6-D055-FD46-FC9B68DF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FA51-36F9-D5F2-AFCA-E26DF228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03F6-E3E1-53AE-0968-90233490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AA6A-1C24-84B5-6D3D-E4DCFF49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D589-2558-4827-B9D5-5EE92D5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8204-F331-F526-E713-52C8DCD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E33-8655-4DE6-30B6-EF58B16F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617A-A9D6-7773-9585-ED33CD9C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95B3-E79A-4DAB-5EB2-639AA119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4DBA-1A5A-5F96-6FAD-370A8CB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9DA9-3582-DDE9-4F89-56917177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0527-EEB0-0272-CB10-0A6A6D14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94B7-0B5E-FAF3-D089-42EAD74F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AAEE-7BAF-27E3-69A3-516A946C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D75A-3F9B-7B1F-32A0-925ACF8A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7644D-CB02-D877-3943-A16A7CE8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50B8E-4531-BAF0-4215-2E5EF26BC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42B05-BFED-B557-2788-984BD25C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CE6C4-0FAC-5384-8017-BD2517A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38F1D-5586-CA2D-E011-FEB1C656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F720-84B6-587C-9D17-4D2C931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8493-3D0F-B9FA-4EB6-FFB09365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5F4E-A371-EB08-9DF9-80C807F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AF4F7-9273-6886-4FF2-AC406AE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0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B8EAE-59B7-FFC4-A33D-6508C82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2A3E4-79EF-5FB9-6BF6-DC8AF365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5B47-C498-3D9B-E2A2-3A8EAD0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B3F-018A-81AB-1C8A-43F582EB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1C03-5FDF-DC8F-815A-196FCF72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F76F9-4767-07C1-A93E-6C82ED5B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C5DE-DCF4-AEF6-1895-5C139E8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220C-93C8-4FF1-FEE4-1C39C995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71EA-46C7-F932-5FD4-09FCE1F4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B6A8-45CB-1807-D5DE-C07C280B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3E6C3-957E-C682-258B-7C55FFD86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C9620-BC91-1E19-B7EB-405CCC8E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49D3-70EB-031E-0DCE-14E4B92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E8F3-DAD3-3CD6-A2F1-8BA48251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5C85-9D2A-9972-80E8-6FA4CD6B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B9B5F-74F6-E5AC-67F9-4780244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0263-3B00-CB33-2DC0-D27825D0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F8F9-1528-A3DD-5DA3-FAD8647C5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1451-1120-423B-A5FF-3552F05923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D047-AEE7-601A-02A7-10475254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F9FF-C89A-1B9E-036A-BAB8059ED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BAF-EA87-4AF9-888A-E16EC1132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8" name="Google Shape;3658;p373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8560" y="6007440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0" name="Google Shape;3660;p373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373"/>
          <p:cNvSpPr/>
          <p:nvPr/>
        </p:nvSpPr>
        <p:spPr>
          <a:xfrm>
            <a:off x="275127" y="1422833"/>
            <a:ext cx="11745423" cy="178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"Pots of Gold" game can be a turn-based game where two players take turns choosing pots of gold. Each pot of gold contains a certain number of coins. The goal is to maximize the total number of coins collected by the end of the game.</a:t>
            </a:r>
            <a:endParaRPr dirty="0">
              <a:solidFill>
                <a:schemeClr val="tx1"/>
              </a:solidFill>
              <a:latin typeface="Consolas" panose="020B0609020204030204" pitchFamily="49" charset="0"/>
              <a:sym typeface="Arial"/>
            </a:endParaRPr>
          </a:p>
        </p:txBody>
      </p:sp>
      <p:pic>
        <p:nvPicPr>
          <p:cNvPr id="2" name="Google Shape;69;p13">
            <a:extLst>
              <a:ext uri="{FF2B5EF4-FFF2-40B4-BE49-F238E27FC236}">
                <a16:creationId xmlns:a16="http://schemas.microsoft.com/office/drawing/2014/main" id="{0912FAFC-2105-EA23-CB0C-072B1AA65D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BD1D2236-F8F0-FA29-2EA7-1C384ECDA8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7862041-A3DD-E6E1-C4DB-007BF1D058AE}"/>
              </a:ext>
            </a:extLst>
          </p:cNvPr>
          <p:cNvSpPr/>
          <p:nvPr/>
        </p:nvSpPr>
        <p:spPr>
          <a:xfrm>
            <a:off x="3946850" y="507567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POTS OF GOLD</a:t>
            </a:r>
          </a:p>
        </p:txBody>
      </p:sp>
      <p:sp>
        <p:nvSpPr>
          <p:cNvPr id="4" name="Google Shape;3661;p373"/>
          <p:cNvSpPr/>
          <p:nvPr/>
        </p:nvSpPr>
        <p:spPr>
          <a:xfrm>
            <a:off x="884813" y="3355009"/>
            <a:ext cx="9770533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					</a:t>
            </a:r>
            <a:r>
              <a:rPr lang="fr-FR" sz="1600" dirty="0">
                <a:solidFill>
                  <a:srgbClr val="00B050"/>
                </a:solidFill>
                <a:latin typeface="Consolas" panose="020B0609020204030204" pitchFamily="49" charset="0"/>
              </a:rPr>
              <a:t> Player A            Player B </a:t>
            </a: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4, 6, 2 ,3                                  3             </a:t>
            </a: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4, 6, 2                                                         4       </a:t>
            </a: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6, 2					   6</a:t>
            </a: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2                                                               2                     </a:t>
            </a: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 9 coins            6 coins</a:t>
            </a:r>
            <a:endParaRPr sz="1600" dirty="0">
              <a:solidFill>
                <a:srgbClr val="FF0000"/>
              </a:solidFill>
              <a:latin typeface="Consolas" panose="020B0609020204030204" pitchFamily="49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1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8" name="Google Shape;3658;p373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8560" y="6007440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0" name="Google Shape;3660;p373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373"/>
          <p:cNvSpPr/>
          <p:nvPr/>
        </p:nvSpPr>
        <p:spPr>
          <a:xfrm>
            <a:off x="209001" y="910147"/>
            <a:ext cx="11773998" cy="587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Consolas" panose="020B0609020204030204" pitchFamily="49" charset="0"/>
              </a:rPr>
              <a:t>The recursive function explores all possible choices for both players, and the maximum coins are calculated based on the optimal strategy.</a:t>
            </a:r>
          </a:p>
          <a:p>
            <a:pPr lvl="1">
              <a:lnSpc>
                <a:spcPct val="200000"/>
              </a:lnSpc>
            </a:pPr>
            <a:r>
              <a:rPr lang="en-US" sz="1700" dirty="0">
                <a:latin typeface="Consolas" panose="020B0609020204030204" pitchFamily="49" charset="0"/>
              </a:rPr>
              <a:t>Time Complexity: Exponential (O(2^n)) due to the recursive exploration of all possible choices.</a:t>
            </a:r>
          </a:p>
          <a:p>
            <a:pPr lvl="1">
              <a:lnSpc>
                <a:spcPct val="200000"/>
              </a:lnSpc>
            </a:pPr>
            <a:r>
              <a:rPr lang="en-US" sz="1700" dirty="0">
                <a:latin typeface="Consolas" panose="020B0609020204030204" pitchFamily="49" charset="0"/>
              </a:rPr>
              <a:t>Space Complexity: Linear (O(n)) due to the maximum depth of the recursion being proportional to the number of pots.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Consolas" panose="020B0609020204030204" pitchFamily="49" charset="0"/>
              </a:rPr>
              <a:t>Dynamic programming is employed to optimize the solution by avoiding redundant calculations. It uses a </a:t>
            </a:r>
            <a:r>
              <a:rPr lang="en-US" sz="1700" dirty="0" err="1">
                <a:latin typeface="Consolas" panose="020B0609020204030204" pitchFamily="49" charset="0"/>
              </a:rPr>
              <a:t>memoization</a:t>
            </a:r>
            <a:r>
              <a:rPr lang="en-US" sz="1700" dirty="0">
                <a:latin typeface="Consolas" panose="020B0609020204030204" pitchFamily="49" charset="0"/>
              </a:rPr>
              <a:t> table to store and reuse previously solved subproblems, improving efficiency.</a:t>
            </a:r>
          </a:p>
          <a:p>
            <a:pPr lvl="1">
              <a:lnSpc>
                <a:spcPct val="200000"/>
              </a:lnSpc>
            </a:pPr>
            <a:r>
              <a:rPr lang="en-US" sz="1700" dirty="0">
                <a:latin typeface="Consolas" panose="020B0609020204030204" pitchFamily="49" charset="0"/>
              </a:rPr>
              <a:t>Time Complexity: O(n^2) where n is the number of pots.</a:t>
            </a:r>
          </a:p>
          <a:p>
            <a:pPr lvl="1">
              <a:lnSpc>
                <a:spcPct val="200000"/>
              </a:lnSpc>
            </a:pPr>
            <a:r>
              <a:rPr lang="en-US" sz="1700" dirty="0">
                <a:latin typeface="Consolas" panose="020B0609020204030204" pitchFamily="49" charset="0"/>
              </a:rPr>
              <a:t>Space Complexity: O(n^2) due to the </a:t>
            </a:r>
            <a:r>
              <a:rPr lang="en-US" sz="1700" dirty="0" err="1">
                <a:latin typeface="Consolas" panose="020B0609020204030204" pitchFamily="49" charset="0"/>
              </a:rPr>
              <a:t>memoization</a:t>
            </a:r>
            <a:r>
              <a:rPr lang="en-US" sz="1700" dirty="0">
                <a:latin typeface="Consolas" panose="020B0609020204030204" pitchFamily="49" charset="0"/>
              </a:rPr>
              <a:t> table.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Google Shape;69;p13">
            <a:extLst>
              <a:ext uri="{FF2B5EF4-FFF2-40B4-BE49-F238E27FC236}">
                <a16:creationId xmlns:a16="http://schemas.microsoft.com/office/drawing/2014/main" id="{0912FAFC-2105-EA23-CB0C-072B1AA65D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BD1D2236-F8F0-FA29-2EA7-1C384ECDA8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58DE70D-B832-F735-0408-1D6BA749AC3A}"/>
              </a:ext>
            </a:extLst>
          </p:cNvPr>
          <p:cNvSpPr/>
          <p:nvPr/>
        </p:nvSpPr>
        <p:spPr>
          <a:xfrm>
            <a:off x="3956375" y="306277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15717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8" name="Google Shape;3658;p373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8560" y="6007440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0" name="Google Shape;3660;p373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373"/>
          <p:cNvSpPr/>
          <p:nvPr/>
        </p:nvSpPr>
        <p:spPr>
          <a:xfrm>
            <a:off x="1366244" y="1775514"/>
            <a:ext cx="9770533" cy="455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dynamic programming approach is generally better for the given problem of maximizing coins in the pots of gold game.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It efficiently avoids redundant computations by storing and reusing solutions to overlapping subproblems, leading to a significant improvement in both time and space complexity compared to the recursive approach.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This makes it more scalable and suitable for larger instances of the problem.</a:t>
            </a:r>
          </a:p>
        </p:txBody>
      </p:sp>
      <p:pic>
        <p:nvPicPr>
          <p:cNvPr id="2" name="Google Shape;69;p13">
            <a:extLst>
              <a:ext uri="{FF2B5EF4-FFF2-40B4-BE49-F238E27FC236}">
                <a16:creationId xmlns:a16="http://schemas.microsoft.com/office/drawing/2014/main" id="{0912FAFC-2105-EA23-CB0C-072B1AA65D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BD1D2236-F8F0-FA29-2EA7-1C384ECDA8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58DE70D-B832-F735-0408-1D6BA749AC3A}"/>
              </a:ext>
            </a:extLst>
          </p:cNvPr>
          <p:cNvSpPr/>
          <p:nvPr/>
        </p:nvSpPr>
        <p:spPr>
          <a:xfrm>
            <a:off x="3946850" y="507567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POTS OF GOLD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3D27C-77B0-6EE0-7CE4-365B0E19741D}"/>
              </a:ext>
            </a:extLst>
          </p:cNvPr>
          <p:cNvSpPr txBox="1"/>
          <p:nvPr/>
        </p:nvSpPr>
        <p:spPr>
          <a:xfrm>
            <a:off x="328578" y="1232701"/>
            <a:ext cx="6671989" cy="51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RECURSIVE APPROACH VS DYNAMIC PROGRAMMING APPROACH</a:t>
            </a:r>
          </a:p>
        </p:txBody>
      </p:sp>
    </p:spTree>
    <p:extLst>
      <p:ext uri="{BB962C8B-B14F-4D97-AF65-F5344CB8AC3E}">
        <p14:creationId xmlns:p14="http://schemas.microsoft.com/office/powerpoint/2010/main" val="40195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9;p13">
            <a:extLst>
              <a:ext uri="{FF2B5EF4-FFF2-40B4-BE49-F238E27FC236}">
                <a16:creationId xmlns:a16="http://schemas.microsoft.com/office/drawing/2014/main" id="{0912FAFC-2105-EA23-CB0C-072B1AA65D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BD1D2236-F8F0-FA29-2EA7-1C384ECDA8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58DE70D-B832-F735-0408-1D6BA749AC3A}"/>
              </a:ext>
            </a:extLst>
          </p:cNvPr>
          <p:cNvSpPr/>
          <p:nvPr/>
        </p:nvSpPr>
        <p:spPr>
          <a:xfrm>
            <a:off x="3946850" y="507567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POTS OF GOLD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7873-4963-950F-71F4-6D062D8E5864}"/>
              </a:ext>
            </a:extLst>
          </p:cNvPr>
          <p:cNvSpPr txBox="1"/>
          <p:nvPr/>
        </p:nvSpPr>
        <p:spPr>
          <a:xfrm>
            <a:off x="142875" y="1862670"/>
            <a:ext cx="11925299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public class Main {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int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findMaxCoins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(int[] coin, int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, int j) {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if (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== j) return coin[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if (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+ 1 == j) return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Integer.max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(coin[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], coin[j]);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int start = coin[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] +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Integer.min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findMaxCoins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(coin,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+ 2, j),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findMaxCoins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(coin,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+ 1, j - 1));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int end = coin[j] +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Integer.min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findMaxCoins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(coin,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+ 1, j - 1),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findMaxCoins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(coin,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, j - 2));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Integer.max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(start, end);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IN" sz="155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int[] coin = {4, 6, 2, 3};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("Maximum coins collected by player: " +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findMaxCoins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(coin, 0, </a:t>
            </a:r>
            <a:r>
              <a:rPr lang="en-IN" sz="155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coin.length</a:t>
            </a:r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- 1));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55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83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3095</TotalTime>
  <Words>504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113</cp:revision>
  <dcterms:created xsi:type="dcterms:W3CDTF">2023-09-22T07:04:52Z</dcterms:created>
  <dcterms:modified xsi:type="dcterms:W3CDTF">2024-05-01T10:51:46Z</dcterms:modified>
</cp:coreProperties>
</file>