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88" r:id="rId2"/>
    <p:sldId id="408" r:id="rId3"/>
    <p:sldId id="401" r:id="rId4"/>
    <p:sldId id="358" r:id="rId5"/>
    <p:sldId id="274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Qj0OBXjrwJFFUKQeSWrIhbeQ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0C608-4149-4F32-895E-AA5B67C3CF1B}">
  <a:tblStyle styleId="{7560C608-4149-4F32-895E-AA5B67C3CF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32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2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90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 dirty="0">
                <a:latin typeface="Arial"/>
                <a:ea typeface="Arial"/>
                <a:cs typeface="Arial"/>
                <a:sym typeface="Arial"/>
              </a:rPr>
              <a:t>22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88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4355420" y="926751"/>
            <a:ext cx="4702127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 CUTTING PROBLEM</a:t>
            </a:r>
          </a:p>
        </p:txBody>
      </p:sp>
      <p:sp>
        <p:nvSpPr>
          <p:cNvPr id="117" name="Google Shape;117;p4"/>
          <p:cNvSpPr txBox="1"/>
          <p:nvPr/>
        </p:nvSpPr>
        <p:spPr>
          <a:xfrm>
            <a:off x="1209105" y="2371373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Consolas" panose="020B0609020204030204" pitchFamily="49" charset="0"/>
              </a:rPr>
              <a:t>The rod cutting problem is a classic optimization problem where we need to determine the maximum possible value that can be obtained by cutting a rod into smaller pieces and selling them. Each piece of the rod has a certain value associated with it. The goal is to find the optimal cuts to maximize the total value.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Recursive (Top-Down) Approach with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Memoization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for Rod Cutting involves defining a recursive function that explores all possible cut combinations.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Memoization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is employed to store and reuse previously computed results, avoiding redundant calculations. 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42982" y="1946856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EXPLANATION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5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4355420" y="926751"/>
            <a:ext cx="4702127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 CUTTING PROBLEM</a:t>
            </a:r>
          </a:p>
        </p:txBody>
      </p:sp>
      <p:sp>
        <p:nvSpPr>
          <p:cNvPr id="117" name="Google Shape;117;p4"/>
          <p:cNvSpPr txBox="1"/>
          <p:nvPr/>
        </p:nvSpPr>
        <p:spPr>
          <a:xfrm>
            <a:off x="541951" y="2092593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latin typeface="Consolas" panose="020B0609020204030204" pitchFamily="49" charset="0"/>
            </a:endParaRPr>
          </a:p>
          <a:p>
            <a:pPr lvl="0"/>
            <a:r>
              <a:rPr lang="en-US" sz="1800" u="sng" dirty="0">
                <a:latin typeface="Consolas" panose="020B0609020204030204" pitchFamily="49" charset="0"/>
              </a:rPr>
              <a:t>Input</a:t>
            </a:r>
            <a:endParaRPr lang="en-US" sz="1800" dirty="0">
              <a:latin typeface="Consolas" panose="020B0609020204030204" pitchFamily="49" charset="0"/>
            </a:endParaRPr>
          </a:p>
          <a:p>
            <a:pPr lvl="0"/>
            <a:r>
              <a:rPr lang="en-US" sz="1800" dirty="0">
                <a:latin typeface="Consolas" panose="020B0609020204030204" pitchFamily="49" charset="0"/>
              </a:rPr>
              <a:t>price[] = [1, 5, 8, 9]</a:t>
            </a:r>
          </a:p>
          <a:p>
            <a:pPr lvl="0"/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800" dirty="0">
                <a:latin typeface="Consolas" panose="020B0609020204030204" pitchFamily="49" charset="0"/>
              </a:rPr>
              <a:t>Rod length: 4</a:t>
            </a:r>
          </a:p>
          <a:p>
            <a:pPr lvl="0"/>
            <a:endParaRPr lang="en-US" sz="1800" dirty="0">
              <a:latin typeface="Consolas" panose="020B0609020204030204" pitchFamily="49" charset="0"/>
            </a:endParaRPr>
          </a:p>
          <a:p>
            <a:pPr lvl="0"/>
            <a:endParaRPr lang="en-US" sz="1800" u="sng" dirty="0">
              <a:latin typeface="Consolas" panose="020B0609020204030204" pitchFamily="49" charset="0"/>
            </a:endParaRPr>
          </a:p>
          <a:p>
            <a:pPr lvl="0"/>
            <a:r>
              <a:rPr lang="en-US" sz="1800" u="sng" dirty="0">
                <a:latin typeface="Consolas" panose="020B0609020204030204" pitchFamily="49" charset="0"/>
              </a:rPr>
              <a:t>Output</a:t>
            </a:r>
          </a:p>
          <a:p>
            <a:pPr lvl="0"/>
            <a:endParaRPr lang="en-US" sz="1800" u="sng" dirty="0">
              <a:latin typeface="Consolas" panose="020B0609020204030204" pitchFamily="49" charset="0"/>
            </a:endParaRPr>
          </a:p>
          <a:p>
            <a:pPr lvl="0"/>
            <a:r>
              <a:rPr lang="en-US" sz="1800" dirty="0">
                <a:latin typeface="Consolas" panose="020B0609020204030204" pitchFamily="49" charset="0"/>
              </a:rPr>
              <a:t>10</a:t>
            </a:r>
          </a:p>
          <a:p>
            <a:pPr lvl="0"/>
            <a:endParaRPr lang="en-US" sz="1800" dirty="0">
              <a:latin typeface="Consolas" panose="020B0609020204030204" pitchFamily="49" charset="0"/>
            </a:endParaRPr>
          </a:p>
          <a:p>
            <a:pPr lvl="0"/>
            <a:r>
              <a:rPr lang="en-US" sz="1800" u="sng" dirty="0">
                <a:latin typeface="Consolas" panose="020B0609020204030204" pitchFamily="49" charset="0"/>
              </a:rPr>
              <a:t>Explanation</a:t>
            </a:r>
          </a:p>
          <a:p>
            <a:pPr lvl="0"/>
            <a:r>
              <a:rPr lang="en-US" sz="1800" dirty="0">
                <a:latin typeface="Consolas" panose="020B0609020204030204" pitchFamily="49" charset="0"/>
              </a:rPr>
              <a:t>Cut the rod into two pieces of length 2 each to gain revenue of 5 + 5 = 10</a:t>
            </a:r>
          </a:p>
          <a:p>
            <a:pPr lvl="0"/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45232" y="1410560"/>
            <a:ext cx="282717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  <p:pic>
        <p:nvPicPr>
          <p:cNvPr id="2" name="Google Shape;3515;p357">
            <a:extLst>
              <a:ext uri="{FF2B5EF4-FFF2-40B4-BE49-F238E27FC236}">
                <a16:creationId xmlns:a16="http://schemas.microsoft.com/office/drawing/2014/main" id="{818389A0-90E5-43CD-AFD9-6FCF576D13F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1883" y="1817365"/>
            <a:ext cx="4948166" cy="3022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3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4269695" y="240585"/>
            <a:ext cx="4702127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117" name="Google Shape;117;p4"/>
          <p:cNvSpPr txBox="1"/>
          <p:nvPr/>
        </p:nvSpPr>
        <p:spPr>
          <a:xfrm>
            <a:off x="190500" y="1016031"/>
            <a:ext cx="1181100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Consolas" panose="020B0609020204030204" pitchFamily="49" charset="0"/>
              </a:rPr>
              <a:t>The time complexity is O(n^2)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Consolas" panose="020B0609020204030204" pitchFamily="49" charset="0"/>
              </a:rPr>
              <a:t>The space complexity is O(n)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The Dynamic Programming approach is commonly used to solve the rod cutting problem. We create an auxiliary array, `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[]`, where `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]` represents the maximum obtainable value for a rod of length `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`.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Recursive (Top-Down) Approach with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Memoization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for Rod Cutting involves defining a recursive function that explores all possible cut combinations.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Memoization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is employed to store and reuse previously computed results, avoiding redundant calculations.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0" y="228414"/>
            <a:ext cx="1079781" cy="110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9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830"/>
            <a:ext cx="3697248" cy="94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7F3F3359-BC5B-8F46-231F-6966B962686A}"/>
              </a:ext>
            </a:extLst>
          </p:cNvPr>
          <p:cNvSpPr/>
          <p:nvPr/>
        </p:nvSpPr>
        <p:spPr>
          <a:xfrm>
            <a:off x="4216030" y="249884"/>
            <a:ext cx="4702127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 CUTTING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16615-F965-76E9-711E-61357F102F84}"/>
              </a:ext>
            </a:extLst>
          </p:cNvPr>
          <p:cNvSpPr txBox="1"/>
          <p:nvPr/>
        </p:nvSpPr>
        <p:spPr>
          <a:xfrm>
            <a:off x="3048000" y="1120676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class Main {</a:t>
            </a:r>
          </a:p>
          <a:p>
            <a:r>
              <a:rPr lang="en-IN" sz="1600" dirty="0"/>
              <a:t>    public static int </a:t>
            </a:r>
            <a:r>
              <a:rPr lang="en-IN" sz="1600" dirty="0" err="1"/>
              <a:t>cutRod</a:t>
            </a:r>
            <a:r>
              <a:rPr lang="en-IN" sz="1600" dirty="0"/>
              <a:t>(int[] price, int n) {</a:t>
            </a:r>
          </a:p>
          <a:p>
            <a:r>
              <a:rPr lang="en-IN" sz="1600" dirty="0"/>
              <a:t>        int[] </a:t>
            </a:r>
            <a:r>
              <a:rPr lang="en-IN" sz="1600" dirty="0" err="1"/>
              <a:t>val</a:t>
            </a:r>
            <a:r>
              <a:rPr lang="en-IN" sz="1600" dirty="0"/>
              <a:t> = new int[n + 1];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val</a:t>
            </a:r>
            <a:r>
              <a:rPr lang="en-IN" sz="1600" dirty="0"/>
              <a:t>[0] = 0;</a:t>
            </a:r>
          </a:p>
          <a:p>
            <a:r>
              <a:rPr lang="en-IN" sz="1600" dirty="0"/>
              <a:t>        for (int </a:t>
            </a:r>
            <a:r>
              <a:rPr lang="en-IN" sz="1600" dirty="0" err="1"/>
              <a:t>i</a:t>
            </a:r>
            <a:r>
              <a:rPr lang="en-IN" sz="1600" dirty="0"/>
              <a:t> = 1; </a:t>
            </a:r>
            <a:r>
              <a:rPr lang="en-IN" sz="1600" dirty="0" err="1"/>
              <a:t>i</a:t>
            </a:r>
            <a:r>
              <a:rPr lang="en-IN" sz="1600" dirty="0"/>
              <a:t> &lt;= n;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      int </a:t>
            </a:r>
            <a:r>
              <a:rPr lang="en-IN" sz="1600" dirty="0" err="1"/>
              <a:t>maxVal</a:t>
            </a:r>
            <a:r>
              <a:rPr lang="en-IN" sz="1600" dirty="0"/>
              <a:t> = </a:t>
            </a:r>
            <a:r>
              <a:rPr lang="en-IN" sz="1600" dirty="0" err="1"/>
              <a:t>Integer.MIN_VALUE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    for (int j = 0; j &lt; </a:t>
            </a:r>
            <a:r>
              <a:rPr lang="en-IN" sz="1600" dirty="0" err="1"/>
              <a:t>i</a:t>
            </a:r>
            <a:r>
              <a:rPr lang="en-IN" sz="1600" dirty="0"/>
              <a:t>; </a:t>
            </a:r>
            <a:r>
              <a:rPr lang="en-IN" sz="1600" dirty="0" err="1"/>
              <a:t>j++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maxVal</a:t>
            </a:r>
            <a:r>
              <a:rPr lang="en-IN" sz="1600" dirty="0"/>
              <a:t> = </a:t>
            </a:r>
            <a:r>
              <a:rPr lang="en-IN" sz="1600" dirty="0" err="1"/>
              <a:t>Math.max</a:t>
            </a:r>
            <a:r>
              <a:rPr lang="en-IN" sz="1600" dirty="0"/>
              <a:t>(</a:t>
            </a:r>
            <a:r>
              <a:rPr lang="en-IN" sz="1600" dirty="0" err="1"/>
              <a:t>maxVal</a:t>
            </a:r>
            <a:r>
              <a:rPr lang="en-IN" sz="1600" dirty="0"/>
              <a:t>, price[j] + </a:t>
            </a:r>
            <a:r>
              <a:rPr lang="en-IN" sz="1600" dirty="0" err="1"/>
              <a:t>val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 - j - 1]);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val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= </a:t>
            </a:r>
            <a:r>
              <a:rPr lang="en-IN" sz="1600" dirty="0" err="1"/>
              <a:t>maxVal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val</a:t>
            </a:r>
            <a:r>
              <a:rPr lang="en-IN" sz="1600" dirty="0"/>
              <a:t>[n];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int[] price = {1, 5, 8, 9, 10, 17, 17, 20};</a:t>
            </a:r>
          </a:p>
          <a:p>
            <a:r>
              <a:rPr lang="en-IN" sz="1600" dirty="0"/>
              <a:t>        int n = </a:t>
            </a:r>
            <a:r>
              <a:rPr lang="en-IN" sz="1600" dirty="0" err="1"/>
              <a:t>price.length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int </a:t>
            </a:r>
            <a:r>
              <a:rPr lang="en-IN" sz="1600" dirty="0" err="1"/>
              <a:t>maxVal</a:t>
            </a:r>
            <a:r>
              <a:rPr lang="en-IN" sz="1600" dirty="0"/>
              <a:t> = </a:t>
            </a:r>
            <a:r>
              <a:rPr lang="en-IN" sz="1600" dirty="0" err="1"/>
              <a:t>cutRod</a:t>
            </a:r>
            <a:r>
              <a:rPr lang="en-IN" sz="1600" dirty="0"/>
              <a:t>(price, n);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("Maximum obtainable value is" + </a:t>
            </a:r>
            <a:r>
              <a:rPr lang="en-IN" sz="1600" dirty="0" err="1"/>
              <a:t>maxVal</a:t>
            </a:r>
            <a:r>
              <a:rPr lang="en-IN" sz="1600" dirty="0"/>
              <a:t>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0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SzPts val="2000"/>
              <a:buNone/>
            </a:pPr>
            <a:r>
              <a:rPr lang="en-IN" sz="2000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Can you optimize the Rod Cutting algorithm for better time complexity?</a:t>
            </a:r>
          </a:p>
          <a:p>
            <a:pPr marL="0" indent="0">
              <a:lnSpc>
                <a:spcPct val="150000"/>
              </a:lnSpc>
              <a:buSzPts val="2000"/>
              <a:buNone/>
            </a:pPr>
            <a:endParaRPr sz="2000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016843" y="2735368"/>
            <a:ext cx="1058936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Answer: Yes, an optimized solution using </a:t>
            </a:r>
            <a:r>
              <a:rPr lang="en-US" sz="2000" dirty="0" err="1">
                <a:latin typeface="Consolas" panose="020B0609020204030204" pitchFamily="49" charset="0"/>
              </a:rPr>
              <a:t>bottomup</a:t>
            </a:r>
            <a:r>
              <a:rPr lang="en-US" sz="2000" dirty="0">
                <a:latin typeface="Consolas" panose="020B0609020204030204" pitchFamily="49" charset="0"/>
              </a:rPr>
              <a:t> dynamic programming can achieve O(n^2) time complexity. Additionally, more advanced techniques like matrix exponentiation can further improve the time complexity to O(n log n).</a:t>
            </a:r>
            <a:endParaRPr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496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Consolas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19</cp:revision>
  <dcterms:created xsi:type="dcterms:W3CDTF">2023-09-22T07:04:52Z</dcterms:created>
  <dcterms:modified xsi:type="dcterms:W3CDTF">2024-05-01T10:18:12Z</dcterms:modified>
</cp:coreProperties>
</file>