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6"/>
  </p:notesMasterIdLst>
  <p:sldIdLst>
    <p:sldId id="628" r:id="rId2"/>
    <p:sldId id="685" r:id="rId3"/>
    <p:sldId id="671" r:id="rId4"/>
    <p:sldId id="6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5033" autoAdjust="0"/>
  </p:normalViewPr>
  <p:slideViewPr>
    <p:cSldViewPr snapToGrid="0">
      <p:cViewPr varScale="1">
        <p:scale>
          <a:sx n="67" d="100"/>
          <a:sy n="67" d="100"/>
        </p:scale>
        <p:origin x="5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128AAE7D-0E1E-40C4-8DB9-23CF2C86AAEB}"/>
    <pc:docChg chg="custSel modSld">
      <pc:chgData name="Aastha Kumar" userId="f94225b3-263d-47de-91f3-c17c89a7eef3" providerId="ADAL" clId="{128AAE7D-0E1E-40C4-8DB9-23CF2C86AAEB}" dt="2024-05-06T13:58:02.565" v="39"/>
      <pc:docMkLst>
        <pc:docMk/>
      </pc:docMkLst>
      <pc:sldChg chg="modSp">
        <pc:chgData name="Aastha Kumar" userId="f94225b3-263d-47de-91f3-c17c89a7eef3" providerId="ADAL" clId="{128AAE7D-0E1E-40C4-8DB9-23CF2C86AAEB}" dt="2024-05-03T14:09:02.622" v="13" actId="313"/>
        <pc:sldMkLst>
          <pc:docMk/>
          <pc:sldMk cId="0" sldId="628"/>
        </pc:sldMkLst>
        <pc:spChg chg="mod">
          <ac:chgData name="Aastha Kumar" userId="f94225b3-263d-47de-91f3-c17c89a7eef3" providerId="ADAL" clId="{128AAE7D-0E1E-40C4-8DB9-23CF2C86AAEB}" dt="2024-05-03T14:09:02.622" v="13" actId="313"/>
          <ac:spMkLst>
            <pc:docMk/>
            <pc:sldMk cId="0" sldId="628"/>
            <ac:spMk id="3661" creationId="{00000000-0000-0000-0000-000000000000}"/>
          </ac:spMkLst>
        </pc:spChg>
      </pc:sldChg>
      <pc:sldChg chg="modSp mod">
        <pc:chgData name="Aastha Kumar" userId="f94225b3-263d-47de-91f3-c17c89a7eef3" providerId="ADAL" clId="{128AAE7D-0E1E-40C4-8DB9-23CF2C86AAEB}" dt="2024-05-06T13:58:02.565" v="39"/>
        <pc:sldMkLst>
          <pc:docMk/>
          <pc:sldMk cId="3962403005" sldId="671"/>
        </pc:sldMkLst>
        <pc:spChg chg="mod">
          <ac:chgData name="Aastha Kumar" userId="f94225b3-263d-47de-91f3-c17c89a7eef3" providerId="ADAL" clId="{128AAE7D-0E1E-40C4-8DB9-23CF2C86AAEB}" dt="2024-05-06T13:58:02.565" v="39"/>
          <ac:spMkLst>
            <pc:docMk/>
            <pc:sldMk cId="3962403005" sldId="671"/>
            <ac:spMk id="7" creationId="{DF489DC2-C8D0-5021-8471-EF47B50C51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6875E-FDEE-4D49-8A8D-A01CC5E7B467}"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B21EF-4185-4C89-8682-B9B8633AF3FD}" type="slidenum">
              <a:rPr lang="en-IN" smtClean="0"/>
              <a:t>‹#›</a:t>
            </a:fld>
            <a:endParaRPr lang="en-IN"/>
          </a:p>
        </p:txBody>
      </p:sp>
    </p:spTree>
    <p:extLst>
      <p:ext uri="{BB962C8B-B14F-4D97-AF65-F5344CB8AC3E}">
        <p14:creationId xmlns:p14="http://schemas.microsoft.com/office/powerpoint/2010/main" val="2273126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3"/>
        <p:cNvGrpSpPr/>
        <p:nvPr/>
      </p:nvGrpSpPr>
      <p:grpSpPr>
        <a:xfrm>
          <a:off x="0" y="0"/>
          <a:ext cx="0" cy="0"/>
          <a:chOff x="0" y="0"/>
          <a:chExt cx="0" cy="0"/>
        </a:xfrm>
      </p:grpSpPr>
      <p:sp>
        <p:nvSpPr>
          <p:cNvPr id="3654" name="Google Shape;3654;p37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5" name="Google Shape;3655;p373:notes"/>
          <p:cNvSpPr txBox="1">
            <a:spLocks noGrp="1"/>
          </p:cNvSpPr>
          <p:nvPr>
            <p:ph type="body" idx="1"/>
          </p:nvPr>
        </p:nvSpPr>
        <p:spPr>
          <a:xfrm>
            <a:off x="685800" y="4400640"/>
            <a:ext cx="5486040" cy="360036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endParaRPr sz="1200" b="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3"/>
        <p:cNvGrpSpPr/>
        <p:nvPr/>
      </p:nvGrpSpPr>
      <p:grpSpPr>
        <a:xfrm>
          <a:off x="0" y="0"/>
          <a:ext cx="0" cy="0"/>
          <a:chOff x="0" y="0"/>
          <a:chExt cx="0" cy="0"/>
        </a:xfrm>
      </p:grpSpPr>
      <p:sp>
        <p:nvSpPr>
          <p:cNvPr id="3654" name="Google Shape;3654;p37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5" name="Google Shape;3655;p373:notes"/>
          <p:cNvSpPr txBox="1">
            <a:spLocks noGrp="1"/>
          </p:cNvSpPr>
          <p:nvPr>
            <p:ph type="body" idx="1"/>
          </p:nvPr>
        </p:nvSpPr>
        <p:spPr>
          <a:xfrm>
            <a:off x="685800" y="4400640"/>
            <a:ext cx="5486040" cy="360036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endParaRPr sz="1200" b="0" strike="noStrike">
              <a:latin typeface="Arial"/>
              <a:ea typeface="Arial"/>
              <a:cs typeface="Arial"/>
              <a:sym typeface="Arial"/>
            </a:endParaRPr>
          </a:p>
        </p:txBody>
      </p:sp>
    </p:spTree>
    <p:extLst>
      <p:ext uri="{BB962C8B-B14F-4D97-AF65-F5344CB8AC3E}">
        <p14:creationId xmlns:p14="http://schemas.microsoft.com/office/powerpoint/2010/main" val="417181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3"/>
        <p:cNvGrpSpPr/>
        <p:nvPr/>
      </p:nvGrpSpPr>
      <p:grpSpPr>
        <a:xfrm>
          <a:off x="0" y="0"/>
          <a:ext cx="0" cy="0"/>
          <a:chOff x="0" y="0"/>
          <a:chExt cx="0" cy="0"/>
        </a:xfrm>
      </p:grpSpPr>
      <p:sp>
        <p:nvSpPr>
          <p:cNvPr id="3654" name="Google Shape;3654;p37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5" name="Google Shape;3655;p373:notes"/>
          <p:cNvSpPr txBox="1">
            <a:spLocks noGrp="1"/>
          </p:cNvSpPr>
          <p:nvPr>
            <p:ph type="body" idx="1"/>
          </p:nvPr>
        </p:nvSpPr>
        <p:spPr>
          <a:xfrm>
            <a:off x="685800" y="4400640"/>
            <a:ext cx="5486040" cy="360036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endParaRPr sz="1200" b="0" strike="noStrike">
              <a:latin typeface="Arial"/>
              <a:ea typeface="Arial"/>
              <a:cs typeface="Arial"/>
              <a:sym typeface="Arial"/>
            </a:endParaRPr>
          </a:p>
        </p:txBody>
      </p:sp>
    </p:spTree>
    <p:extLst>
      <p:ext uri="{BB962C8B-B14F-4D97-AF65-F5344CB8AC3E}">
        <p14:creationId xmlns:p14="http://schemas.microsoft.com/office/powerpoint/2010/main" val="3141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0733-8BF9-B7B7-86B5-D9D288F05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F2DC77-9E05-8E1C-05FF-E5AE5E753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B02101-C629-5656-99F7-B1729754C0EF}"/>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5" name="Footer Placeholder 4">
            <a:extLst>
              <a:ext uri="{FF2B5EF4-FFF2-40B4-BE49-F238E27FC236}">
                <a16:creationId xmlns:a16="http://schemas.microsoft.com/office/drawing/2014/main" id="{3DE2E5F0-E5FD-D40B-8D8D-8C2FF0560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B5E90-EE67-21F9-567F-DE3973B55A38}"/>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59479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F66-9257-91AA-2369-5DF3542FB8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0448C0-D159-4011-8A29-80272A21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58DE1-414A-F555-0AEF-339FF7395465}"/>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5" name="Footer Placeholder 4">
            <a:extLst>
              <a:ext uri="{FF2B5EF4-FFF2-40B4-BE49-F238E27FC236}">
                <a16:creationId xmlns:a16="http://schemas.microsoft.com/office/drawing/2014/main" id="{E92DEBC1-3AE0-ABEE-4BA3-1CF6AFD18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60421-F679-FEDD-62B1-8D4D88EE9E9A}"/>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31241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023F1-3EC2-2CF9-0601-743105B13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B6499-67F2-C205-CC93-91998BD9C6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42A74-CCBD-AF3A-0E19-9DBCB3A7A8BF}"/>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5" name="Footer Placeholder 4">
            <a:extLst>
              <a:ext uri="{FF2B5EF4-FFF2-40B4-BE49-F238E27FC236}">
                <a16:creationId xmlns:a16="http://schemas.microsoft.com/office/drawing/2014/main" id="{D95ED267-CCFD-0BC9-E1EA-151D5F4625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81684-F939-B785-0843-15272D9D5054}"/>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78652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EF58-A482-B5D6-AD0E-43C6F4CEC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0AC36-7E27-7B22-BE40-C097D7CA10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4F8A9F-D227-3E81-7AAE-03C4D6E2F767}"/>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5" name="Footer Placeholder 4">
            <a:extLst>
              <a:ext uri="{FF2B5EF4-FFF2-40B4-BE49-F238E27FC236}">
                <a16:creationId xmlns:a16="http://schemas.microsoft.com/office/drawing/2014/main" id="{C33D5F47-6C9A-787C-BCA2-9D5FDF2C5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65C65-F6D6-D055-FD46-FC9B68DF6897}"/>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366782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FA51-36F9-D5F2-AFCA-E26DF2288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A103F6-E3E1-53AE-0968-90233490B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CAA6A-1C24-84B5-6D3D-E4DCFF49FB59}"/>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5" name="Footer Placeholder 4">
            <a:extLst>
              <a:ext uri="{FF2B5EF4-FFF2-40B4-BE49-F238E27FC236}">
                <a16:creationId xmlns:a16="http://schemas.microsoft.com/office/drawing/2014/main" id="{304AD589-2558-4827-B9D5-5EE92D52D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D8204-F331-F526-E713-52C8DCDC8C71}"/>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428546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EE33-8655-4DE6-30B6-EF58B16FA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8C617A-A9D6-7773-9585-ED33CD9CA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0695B3-E79A-4DAB-5EB2-639AA119EA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374DBA-1A5A-5F96-6FAD-370A8CB0E45C}"/>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6" name="Footer Placeholder 5">
            <a:extLst>
              <a:ext uri="{FF2B5EF4-FFF2-40B4-BE49-F238E27FC236}">
                <a16:creationId xmlns:a16="http://schemas.microsoft.com/office/drawing/2014/main" id="{4E459DA9-3582-DDE9-4F89-569171775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D20527-EEB0-0272-CB10-0A6A6D1468E0}"/>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103578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94B7-0B5E-FAF3-D089-42EAD74FE6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F4AAEE-7BAF-27E3-69A3-516A946C1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90D75A-3F9B-7B1F-32A0-925ACF8A2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B7644D-CB02-D877-3943-A16A7CE89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50B8E-4531-BAF0-4215-2E5EF26BC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542B05-BFED-B557-2788-984BD25CC222}"/>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8" name="Footer Placeholder 7">
            <a:extLst>
              <a:ext uri="{FF2B5EF4-FFF2-40B4-BE49-F238E27FC236}">
                <a16:creationId xmlns:a16="http://schemas.microsoft.com/office/drawing/2014/main" id="{6B4CE6C4-0FAC-5384-8017-BD2517A15D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B38F1D-5586-CA2D-E011-FEB1C6565090}"/>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402216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F720-84B6-587C-9D17-4D2C931A4C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088493-3D0F-B9FA-4EB6-FFB09365F4B7}"/>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4" name="Footer Placeholder 3">
            <a:extLst>
              <a:ext uri="{FF2B5EF4-FFF2-40B4-BE49-F238E27FC236}">
                <a16:creationId xmlns:a16="http://schemas.microsoft.com/office/drawing/2014/main" id="{78EE5F4E-A371-EB08-9DF9-80C807F70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CAF4F7-9273-6886-4FF2-AC406AE5CF67}"/>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43710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B8EAE-59B7-FFC4-A33D-6508C82BEE19}"/>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3" name="Footer Placeholder 2">
            <a:extLst>
              <a:ext uri="{FF2B5EF4-FFF2-40B4-BE49-F238E27FC236}">
                <a16:creationId xmlns:a16="http://schemas.microsoft.com/office/drawing/2014/main" id="{37C2A3E4-79EF-5FB9-6BF6-DC8AF3654E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225B47-C498-3D9B-E2A2-3A8EAD040CB4}"/>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287534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B3F-018A-81AB-1C8A-43F582EB7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A21C03-5FDF-DC8F-815A-196FCF727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CF76F9-4767-07C1-A93E-6C82ED5B0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6C5DE-DCF4-AEF6-1895-5C139E87EE1B}"/>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6" name="Footer Placeholder 5">
            <a:extLst>
              <a:ext uri="{FF2B5EF4-FFF2-40B4-BE49-F238E27FC236}">
                <a16:creationId xmlns:a16="http://schemas.microsoft.com/office/drawing/2014/main" id="{5CBD220C-93C8-4FF1-FEE4-1C39C9956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671EA-46C7-F932-5FD4-09FCE1F49493}"/>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385156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B6A8-45CB-1807-D5DE-C07C280BA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E3E6C3-957E-C682-258B-7C55FFD86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FC9620-BC91-1E19-B7EB-405CCC8E7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F49D3-70EB-031E-0DCE-14E4B9214BA8}"/>
              </a:ext>
            </a:extLst>
          </p:cNvPr>
          <p:cNvSpPr>
            <a:spLocks noGrp="1"/>
          </p:cNvSpPr>
          <p:nvPr>
            <p:ph type="dt" sz="half" idx="10"/>
          </p:nvPr>
        </p:nvSpPr>
        <p:spPr/>
        <p:txBody>
          <a:bodyPr/>
          <a:lstStyle/>
          <a:p>
            <a:fld id="{3AF11451-1120-423B-A5FF-3552F05923D7}" type="datetimeFigureOut">
              <a:rPr lang="en-IN" smtClean="0"/>
              <a:t>06-05-2024</a:t>
            </a:fld>
            <a:endParaRPr lang="en-IN"/>
          </a:p>
        </p:txBody>
      </p:sp>
      <p:sp>
        <p:nvSpPr>
          <p:cNvPr id="6" name="Footer Placeholder 5">
            <a:extLst>
              <a:ext uri="{FF2B5EF4-FFF2-40B4-BE49-F238E27FC236}">
                <a16:creationId xmlns:a16="http://schemas.microsoft.com/office/drawing/2014/main" id="{F0CCE8F3-DAD3-3CD6-A2F1-8BA48251C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E95C85-9D2A-9972-80E8-6FA4CD6BA9D4}"/>
              </a:ext>
            </a:extLst>
          </p:cNvPr>
          <p:cNvSpPr>
            <a:spLocks noGrp="1"/>
          </p:cNvSpPr>
          <p:nvPr>
            <p:ph type="sldNum" sz="quarter" idx="12"/>
          </p:nvPr>
        </p:nvSpPr>
        <p:spPr/>
        <p:txBody>
          <a:bodyPr/>
          <a:lstStyle/>
          <a:p>
            <a:fld id="{24595BAF-EA87-4AF9-888A-E16EC113271C}" type="slidenum">
              <a:rPr lang="en-IN" smtClean="0"/>
              <a:t>‹#›</a:t>
            </a:fld>
            <a:endParaRPr lang="en-IN"/>
          </a:p>
        </p:txBody>
      </p:sp>
    </p:spTree>
    <p:extLst>
      <p:ext uri="{BB962C8B-B14F-4D97-AF65-F5344CB8AC3E}">
        <p14:creationId xmlns:p14="http://schemas.microsoft.com/office/powerpoint/2010/main" val="94997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B9B5F-74F6-E5AC-67F9-47802442E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10263-3B00-CB33-2DC0-D27825D02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4F8F9-1528-A3DD-5DA3-FAD8647C5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11451-1120-423B-A5FF-3552F05923D7}" type="datetimeFigureOut">
              <a:rPr lang="en-IN" smtClean="0"/>
              <a:t>06-05-2024</a:t>
            </a:fld>
            <a:endParaRPr lang="en-IN"/>
          </a:p>
        </p:txBody>
      </p:sp>
      <p:sp>
        <p:nvSpPr>
          <p:cNvPr id="5" name="Footer Placeholder 4">
            <a:extLst>
              <a:ext uri="{FF2B5EF4-FFF2-40B4-BE49-F238E27FC236}">
                <a16:creationId xmlns:a16="http://schemas.microsoft.com/office/drawing/2014/main" id="{F9E0D047-AEE7-601A-02A7-10475254C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3CF9FF-C89A-1B9E-036A-BAB8059ED2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95BAF-EA87-4AF9-888A-E16EC113271C}" type="slidenum">
              <a:rPr lang="en-IN" smtClean="0"/>
              <a:t>‹#›</a:t>
            </a:fld>
            <a:endParaRPr lang="en-IN"/>
          </a:p>
        </p:txBody>
      </p:sp>
    </p:spTree>
    <p:extLst>
      <p:ext uri="{BB962C8B-B14F-4D97-AF65-F5344CB8AC3E}">
        <p14:creationId xmlns:p14="http://schemas.microsoft.com/office/powerpoint/2010/main" val="86357498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6"/>
        <p:cNvGrpSpPr/>
        <p:nvPr/>
      </p:nvGrpSpPr>
      <p:grpSpPr>
        <a:xfrm>
          <a:off x="0" y="0"/>
          <a:ext cx="0" cy="0"/>
          <a:chOff x="0" y="0"/>
          <a:chExt cx="0" cy="0"/>
        </a:xfrm>
      </p:grpSpPr>
      <p:pic>
        <p:nvPicPr>
          <p:cNvPr id="3658" name="Google Shape;3658;p373" descr="Picture1-removebg-preview"/>
          <p:cNvPicPr preferRelativeResize="0"/>
          <p:nvPr/>
        </p:nvPicPr>
        <p:blipFill rotWithShape="1">
          <a:blip r:embed="rId3">
            <a:alphaModFix/>
          </a:blip>
          <a:srcRect/>
          <a:stretch/>
        </p:blipFill>
        <p:spPr>
          <a:xfrm>
            <a:off x="8938560" y="6007440"/>
            <a:ext cx="3253440" cy="850560"/>
          </a:xfrm>
          <a:prstGeom prst="rect">
            <a:avLst/>
          </a:prstGeom>
          <a:noFill/>
          <a:ln>
            <a:noFill/>
          </a:ln>
        </p:spPr>
      </p:pic>
      <p:sp>
        <p:nvSpPr>
          <p:cNvPr id="3660" name="Google Shape;3660;p373"/>
          <p:cNvSpPr/>
          <p:nvPr/>
        </p:nvSpPr>
        <p:spPr>
          <a:xfrm>
            <a:off x="740160" y="1221544"/>
            <a:ext cx="10059840" cy="1107941"/>
          </a:xfrm>
          <a:prstGeom prst="rect">
            <a:avLst/>
          </a:prstGeom>
          <a:noFill/>
          <a:ln>
            <a:noFill/>
          </a:ln>
        </p:spPr>
        <p:txBody>
          <a:bodyPr spcFirstLastPara="1" wrap="square" lIns="121900" tIns="60933" rIns="121900" bIns="60933" anchor="t" anchorCtr="0">
            <a:spAutoFit/>
          </a:bodyPr>
          <a:lstStyle/>
          <a:p>
            <a:endParaRPr sz="1600">
              <a:solidFill>
                <a:srgbClr val="000000"/>
              </a:solidFill>
              <a:latin typeface="Arial"/>
              <a:ea typeface="Arial"/>
              <a:cs typeface="Arial"/>
              <a:sym typeface="Arial"/>
            </a:endParaRPr>
          </a:p>
          <a:p>
            <a:endParaRPr sz="1600">
              <a:solidFill>
                <a:srgbClr val="000000"/>
              </a:solidFill>
              <a:latin typeface="Arial"/>
              <a:ea typeface="Arial"/>
              <a:cs typeface="Arial"/>
              <a:sym typeface="Arial"/>
            </a:endParaRPr>
          </a:p>
          <a:p>
            <a:endParaRPr sz="1600">
              <a:solidFill>
                <a:srgbClr val="000000"/>
              </a:solidFill>
              <a:latin typeface="Arial"/>
              <a:ea typeface="Arial"/>
              <a:cs typeface="Arial"/>
              <a:sym typeface="Arial"/>
            </a:endParaRPr>
          </a:p>
          <a:p>
            <a:endParaRPr sz="1600">
              <a:solidFill>
                <a:srgbClr val="000000"/>
              </a:solidFill>
              <a:latin typeface="Arial"/>
              <a:ea typeface="Arial"/>
              <a:cs typeface="Arial"/>
              <a:sym typeface="Arial"/>
            </a:endParaRPr>
          </a:p>
        </p:txBody>
      </p:sp>
      <p:sp>
        <p:nvSpPr>
          <p:cNvPr id="3661" name="Google Shape;3661;p373"/>
          <p:cNvSpPr/>
          <p:nvPr/>
        </p:nvSpPr>
        <p:spPr>
          <a:xfrm>
            <a:off x="384494" y="1472233"/>
            <a:ext cx="11734033" cy="5786145"/>
          </a:xfrm>
          <a:prstGeom prst="rect">
            <a:avLst/>
          </a:prstGeom>
          <a:noFill/>
          <a:ln>
            <a:noFill/>
          </a:ln>
        </p:spPr>
        <p:txBody>
          <a:bodyPr spcFirstLastPara="1" wrap="square" lIns="121900" tIns="60933" rIns="121900" bIns="60933" anchor="t" anchorCtr="0">
            <a:spAutoFit/>
          </a:bodyPr>
          <a:lstStyle/>
          <a:p>
            <a:pPr>
              <a:lnSpc>
                <a:spcPct val="200000"/>
              </a:lnSpc>
            </a:pPr>
            <a:r>
              <a:rPr lang="en-US" dirty="0">
                <a:latin typeface="Consolas" panose="020B0609020204030204" pitchFamily="49" charset="0"/>
                <a:sym typeface="Arial"/>
              </a:rPr>
              <a:t>The Subset Sum Problem is a classic optimization problem in computer science and mathematics. Given a set of positive integers and a target sum, the goal is to determine whether there exists a subset of the given set whose elements add up to the target sum.</a:t>
            </a:r>
            <a:r>
              <a:rPr lang="en-US" dirty="0">
                <a:latin typeface="Consolas" panose="020B0609020204030204" pitchFamily="49" charset="0"/>
              </a:rPr>
              <a:t> It's vital in optimization, cryptography, and resource allocation.</a:t>
            </a:r>
            <a:endParaRPr lang="en-US" dirty="0">
              <a:latin typeface="Consolas" panose="020B0609020204030204" pitchFamily="49" charset="0"/>
              <a:sym typeface="Arial"/>
            </a:endParaRPr>
          </a:p>
          <a:p>
            <a:pPr>
              <a:lnSpc>
                <a:spcPct val="200000"/>
              </a:lnSpc>
            </a:pPr>
            <a:r>
              <a:rPr lang="en-US" dirty="0">
                <a:latin typeface="Consolas" panose="020B0609020204030204" pitchFamily="49" charset="0"/>
                <a:sym typeface="Arial"/>
              </a:rPr>
              <a:t>Example:</a:t>
            </a:r>
          </a:p>
          <a:p>
            <a:pPr>
              <a:lnSpc>
                <a:spcPct val="200000"/>
              </a:lnSpc>
            </a:pPr>
            <a:r>
              <a:rPr lang="en-US" dirty="0">
                <a:latin typeface="Consolas" panose="020B0609020204030204" pitchFamily="49" charset="0"/>
                <a:sym typeface="Arial"/>
              </a:rPr>
              <a:t>Input: </a:t>
            </a:r>
            <a:r>
              <a:rPr lang="en-US" dirty="0" err="1">
                <a:latin typeface="Consolas" panose="020B0609020204030204" pitchFamily="49" charset="0"/>
                <a:sym typeface="Arial"/>
              </a:rPr>
              <a:t>arr</a:t>
            </a:r>
            <a:r>
              <a:rPr lang="en-US" dirty="0">
                <a:latin typeface="Consolas" panose="020B0609020204030204" pitchFamily="49" charset="0"/>
                <a:sym typeface="Arial"/>
              </a:rPr>
              <a:t>[] = {3, 34, 4, 12, 5, 2}, sum = 9</a:t>
            </a:r>
          </a:p>
          <a:p>
            <a:pPr>
              <a:lnSpc>
                <a:spcPct val="200000"/>
              </a:lnSpc>
            </a:pPr>
            <a:r>
              <a:rPr lang="en-US" dirty="0">
                <a:latin typeface="Consolas" panose="020B0609020204030204" pitchFamily="49" charset="0"/>
                <a:sym typeface="Arial"/>
              </a:rPr>
              <a:t>Output: True  </a:t>
            </a:r>
          </a:p>
          <a:p>
            <a:pPr>
              <a:lnSpc>
                <a:spcPct val="200000"/>
              </a:lnSpc>
            </a:pPr>
            <a:r>
              <a:rPr lang="en-US" dirty="0">
                <a:latin typeface="Consolas" panose="020B0609020204030204" pitchFamily="49" charset="0"/>
                <a:sym typeface="Arial"/>
              </a:rPr>
              <a:t>Input: </a:t>
            </a:r>
            <a:r>
              <a:rPr lang="en-US" dirty="0" err="1">
                <a:latin typeface="Consolas" panose="020B0609020204030204" pitchFamily="49" charset="0"/>
                <a:sym typeface="Arial"/>
              </a:rPr>
              <a:t>arr</a:t>
            </a:r>
            <a:r>
              <a:rPr lang="en-US" dirty="0">
                <a:latin typeface="Consolas" panose="020B0609020204030204" pitchFamily="49" charset="0"/>
                <a:sym typeface="Arial"/>
              </a:rPr>
              <a:t>[] = {3, 34, 4, 12, 5, 2}, sum = 30</a:t>
            </a:r>
          </a:p>
          <a:p>
            <a:pPr>
              <a:lnSpc>
                <a:spcPct val="200000"/>
              </a:lnSpc>
            </a:pPr>
            <a:r>
              <a:rPr lang="en-US" dirty="0">
                <a:latin typeface="Consolas" panose="020B0609020204030204" pitchFamily="49" charset="0"/>
                <a:sym typeface="Arial"/>
              </a:rPr>
              <a:t>Output: False</a:t>
            </a:r>
          </a:p>
          <a:p>
            <a:pPr>
              <a:lnSpc>
                <a:spcPct val="200000"/>
              </a:lnSpc>
            </a:pPr>
            <a:endParaRPr lang="en-US" dirty="0">
              <a:latin typeface="Consolas" panose="020B0609020204030204" pitchFamily="49" charset="0"/>
              <a:sym typeface="Arial"/>
            </a:endParaRPr>
          </a:p>
        </p:txBody>
      </p:sp>
      <p:pic>
        <p:nvPicPr>
          <p:cNvPr id="2" name="Google Shape;69;p13">
            <a:extLst>
              <a:ext uri="{FF2B5EF4-FFF2-40B4-BE49-F238E27FC236}">
                <a16:creationId xmlns:a16="http://schemas.microsoft.com/office/drawing/2014/main" id="{0912FAFC-2105-EA23-CB0C-072B1AA65D6E}"/>
              </a:ext>
            </a:extLst>
          </p:cNvPr>
          <p:cNvPicPr preferRelativeResize="0"/>
          <p:nvPr/>
        </p:nvPicPr>
        <p:blipFill rotWithShape="1">
          <a:blip r:embed="rId4">
            <a:alphaModFix/>
          </a:blip>
          <a:srcRect l="8630" r="8622" b="57237"/>
          <a:stretch/>
        </p:blipFill>
        <p:spPr>
          <a:xfrm rot="10800000" flipH="1">
            <a:off x="1" y="622"/>
            <a:ext cx="2772936" cy="708235"/>
          </a:xfrm>
          <a:prstGeom prst="rect">
            <a:avLst/>
          </a:prstGeom>
          <a:noFill/>
          <a:ln>
            <a:noFill/>
          </a:ln>
        </p:spPr>
      </p:pic>
      <p:pic>
        <p:nvPicPr>
          <p:cNvPr id="3" name="Google Shape;54;p1">
            <a:extLst>
              <a:ext uri="{FF2B5EF4-FFF2-40B4-BE49-F238E27FC236}">
                <a16:creationId xmlns:a16="http://schemas.microsoft.com/office/drawing/2014/main" id="{BD1D2236-F8F0-FA29-2EA7-1C384ECDA892}"/>
              </a:ext>
            </a:extLst>
          </p:cNvPr>
          <p:cNvPicPr preferRelativeResize="0"/>
          <p:nvPr/>
        </p:nvPicPr>
        <p:blipFill rotWithShape="1">
          <a:blip r:embed="rId5">
            <a:alphaModFix/>
          </a:blip>
          <a:srcRect/>
          <a:stretch/>
        </p:blipFill>
        <p:spPr>
          <a:xfrm>
            <a:off x="10871192" y="256879"/>
            <a:ext cx="809836" cy="903957"/>
          </a:xfrm>
          <a:prstGeom prst="rect">
            <a:avLst/>
          </a:prstGeom>
          <a:noFill/>
          <a:ln>
            <a:noFill/>
          </a:ln>
        </p:spPr>
      </p:pic>
      <p:sp>
        <p:nvSpPr>
          <p:cNvPr id="6" name="Rectangle: Diagonal Corners Snipped 5">
            <a:extLst>
              <a:ext uri="{FF2B5EF4-FFF2-40B4-BE49-F238E27FC236}">
                <a16:creationId xmlns:a16="http://schemas.microsoft.com/office/drawing/2014/main" id="{C7862041-A3DD-E6E1-C4DB-007BF1D058AE}"/>
              </a:ext>
            </a:extLst>
          </p:cNvPr>
          <p:cNvSpPr/>
          <p:nvPr/>
        </p:nvSpPr>
        <p:spPr>
          <a:xfrm>
            <a:off x="3946850" y="507567"/>
            <a:ext cx="4609322" cy="402580"/>
          </a:xfrm>
          <a:prstGeom prst="snip2DiagRect">
            <a:avLst>
              <a:gd name="adj1" fmla="val 0"/>
              <a:gd name="adj2" fmla="val 37764"/>
            </a:avLst>
          </a:prstGeom>
          <a:solidFill>
            <a:srgbClr val="0092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Times New Roman" panose="02020603050405020304" pitchFamily="18" charset="0"/>
                <a:cs typeface="Times New Roman" panose="02020603050405020304" pitchFamily="18" charset="0"/>
              </a:rPr>
              <a:t>SUBSET SUM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61"/>
                                        </p:tgtEl>
                                        <p:attrNameLst>
                                          <p:attrName>style.visibility</p:attrName>
                                        </p:attrNameLst>
                                      </p:cBhvr>
                                      <p:to>
                                        <p:strVal val="visible"/>
                                      </p:to>
                                    </p:set>
                                    <p:animEffect transition="in" filter="fade">
                                      <p:cBhvr>
                                        <p:cTn id="7" dur="1000"/>
                                        <p:tgtEl>
                                          <p:spTgt spid="3661"/>
                                        </p:tgtEl>
                                      </p:cBhvr>
                                    </p:animEffect>
                                    <p:anim calcmode="lin" valueType="num">
                                      <p:cBhvr>
                                        <p:cTn id="8" dur="1000" fill="hold"/>
                                        <p:tgtEl>
                                          <p:spTgt spid="3661"/>
                                        </p:tgtEl>
                                        <p:attrNameLst>
                                          <p:attrName>ppt_x</p:attrName>
                                        </p:attrNameLst>
                                      </p:cBhvr>
                                      <p:tavLst>
                                        <p:tav tm="0">
                                          <p:val>
                                            <p:strVal val="#ppt_x"/>
                                          </p:val>
                                        </p:tav>
                                        <p:tav tm="100000">
                                          <p:val>
                                            <p:strVal val="#ppt_x"/>
                                          </p:val>
                                        </p:tav>
                                      </p:tavLst>
                                    </p:anim>
                                    <p:anim calcmode="lin" valueType="num">
                                      <p:cBhvr>
                                        <p:cTn id="9" dur="1000" fill="hold"/>
                                        <p:tgtEl>
                                          <p:spTgt spid="3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6"/>
        <p:cNvGrpSpPr/>
        <p:nvPr/>
      </p:nvGrpSpPr>
      <p:grpSpPr>
        <a:xfrm>
          <a:off x="0" y="0"/>
          <a:ext cx="0" cy="0"/>
          <a:chOff x="0" y="0"/>
          <a:chExt cx="0" cy="0"/>
        </a:xfrm>
      </p:grpSpPr>
      <p:sp>
        <p:nvSpPr>
          <p:cNvPr id="3660" name="Google Shape;3660;p373"/>
          <p:cNvSpPr/>
          <p:nvPr/>
        </p:nvSpPr>
        <p:spPr>
          <a:xfrm>
            <a:off x="740160" y="1221544"/>
            <a:ext cx="10059840" cy="1107941"/>
          </a:xfrm>
          <a:prstGeom prst="rect">
            <a:avLst/>
          </a:prstGeom>
          <a:noFill/>
          <a:ln>
            <a:noFill/>
          </a:ln>
        </p:spPr>
        <p:txBody>
          <a:bodyPr spcFirstLastPara="1" wrap="square" lIns="121900" tIns="60933" rIns="121900" bIns="60933" anchor="t" anchorCtr="0">
            <a:spAutoFit/>
          </a:bodyPr>
          <a:lstStyle/>
          <a:p>
            <a:endParaRPr sz="1600">
              <a:solidFill>
                <a:srgbClr val="000000"/>
              </a:solidFill>
              <a:latin typeface="Arial"/>
              <a:ea typeface="Arial"/>
              <a:cs typeface="Arial"/>
              <a:sym typeface="Arial"/>
            </a:endParaRPr>
          </a:p>
          <a:p>
            <a:endParaRPr sz="1600">
              <a:solidFill>
                <a:srgbClr val="000000"/>
              </a:solidFill>
              <a:latin typeface="Arial"/>
              <a:ea typeface="Arial"/>
              <a:cs typeface="Arial"/>
              <a:sym typeface="Arial"/>
            </a:endParaRPr>
          </a:p>
          <a:p>
            <a:endParaRPr sz="1600">
              <a:solidFill>
                <a:srgbClr val="000000"/>
              </a:solidFill>
              <a:latin typeface="Arial"/>
              <a:ea typeface="Arial"/>
              <a:cs typeface="Arial"/>
              <a:sym typeface="Arial"/>
            </a:endParaRPr>
          </a:p>
          <a:p>
            <a:endParaRPr sz="1600">
              <a:solidFill>
                <a:srgbClr val="000000"/>
              </a:solidFill>
              <a:latin typeface="Arial"/>
              <a:ea typeface="Arial"/>
              <a:cs typeface="Arial"/>
              <a:sym typeface="Arial"/>
            </a:endParaRPr>
          </a:p>
        </p:txBody>
      </p:sp>
      <p:sp>
        <p:nvSpPr>
          <p:cNvPr id="3661" name="Google Shape;3661;p373"/>
          <p:cNvSpPr/>
          <p:nvPr/>
        </p:nvSpPr>
        <p:spPr>
          <a:xfrm>
            <a:off x="157162" y="978901"/>
            <a:ext cx="11877675" cy="5878478"/>
          </a:xfrm>
          <a:prstGeom prst="rect">
            <a:avLst/>
          </a:prstGeom>
          <a:noFill/>
          <a:ln>
            <a:noFill/>
          </a:ln>
        </p:spPr>
        <p:txBody>
          <a:bodyPr spcFirstLastPara="1" wrap="square" lIns="121900" tIns="60933" rIns="121900" bIns="60933" anchor="t" anchorCtr="0">
            <a:spAutoFit/>
          </a:bodyPr>
          <a:lstStyle/>
          <a:p>
            <a:pPr>
              <a:lnSpc>
                <a:spcPct val="200000"/>
              </a:lnSpc>
            </a:pPr>
            <a:r>
              <a:rPr lang="en-US" sz="1700" dirty="0">
                <a:latin typeface="Consolas" panose="020B0609020204030204" pitchFamily="49" charset="0"/>
                <a:sym typeface="Arial"/>
              </a:rPr>
              <a:t>The Recursive Approach involves solving a problem by breaking it into smaller subproblems of the same type. In each step, the function calls itself with reduced input, and the results of subproblems are combined to obtain the final solution. This approach often leads to concise and elegant code but may suffer from efficiency issues, such as redundant computations.</a:t>
            </a:r>
          </a:p>
          <a:p>
            <a:pPr>
              <a:lnSpc>
                <a:spcPct val="200000"/>
              </a:lnSpc>
            </a:pPr>
            <a:r>
              <a:rPr lang="en-US" sz="1700" dirty="0">
                <a:latin typeface="Consolas" panose="020B0609020204030204" pitchFamily="49" charset="0"/>
                <a:sym typeface="Arial"/>
              </a:rPr>
              <a:t>Time Complexity: O(2^n) Exponential  ,  Space Complexity: O(1)</a:t>
            </a:r>
          </a:p>
          <a:p>
            <a:pPr>
              <a:lnSpc>
                <a:spcPct val="200000"/>
              </a:lnSpc>
            </a:pPr>
            <a:r>
              <a:rPr lang="en-US" sz="1700" dirty="0">
                <a:latin typeface="Consolas" panose="020B0609020204030204" pitchFamily="49" charset="0"/>
                <a:sym typeface="Arial"/>
              </a:rPr>
              <a:t>Dynamic Programming Top-Down solution for the Subset Sum problem involves breaking the problem into smaller subproblems and solving them recursively. Memorization is employed to store and reuse the solutions to subproblems, avoiding redundant calculations. This approach enhances efficiency by avoiding repeated computations and optimally determines whether a subset with a given sum exists in a given set of numbers.</a:t>
            </a:r>
          </a:p>
          <a:p>
            <a:pPr>
              <a:lnSpc>
                <a:spcPct val="200000"/>
              </a:lnSpc>
            </a:pPr>
            <a:r>
              <a:rPr lang="en-US" sz="1700" dirty="0">
                <a:latin typeface="Consolas" panose="020B0609020204030204" pitchFamily="49" charset="0"/>
                <a:sym typeface="Arial"/>
              </a:rPr>
              <a:t>The time complexity : O(n * </a:t>
            </a:r>
            <a:r>
              <a:rPr lang="en-US" sz="1700" dirty="0" err="1">
                <a:latin typeface="Consolas" panose="020B0609020204030204" pitchFamily="49" charset="0"/>
                <a:sym typeface="Arial"/>
              </a:rPr>
              <a:t>targetSum</a:t>
            </a:r>
            <a:r>
              <a:rPr lang="en-US" sz="1700" dirty="0">
                <a:latin typeface="Consolas" panose="020B0609020204030204" pitchFamily="49" charset="0"/>
                <a:sym typeface="Arial"/>
              </a:rPr>
              <a:t>)  ,  Space Complexity: O(n * </a:t>
            </a:r>
            <a:r>
              <a:rPr lang="en-US" sz="1700" dirty="0" err="1">
                <a:latin typeface="Consolas" panose="020B0609020204030204" pitchFamily="49" charset="0"/>
                <a:sym typeface="Arial"/>
              </a:rPr>
              <a:t>targetSum</a:t>
            </a:r>
            <a:r>
              <a:rPr lang="en-US" sz="1700" dirty="0">
                <a:latin typeface="Consolas" panose="020B0609020204030204" pitchFamily="49" charset="0"/>
                <a:sym typeface="Arial"/>
              </a:rPr>
              <a:t>)</a:t>
            </a:r>
          </a:p>
        </p:txBody>
      </p:sp>
      <p:pic>
        <p:nvPicPr>
          <p:cNvPr id="2" name="Google Shape;69;p13">
            <a:extLst>
              <a:ext uri="{FF2B5EF4-FFF2-40B4-BE49-F238E27FC236}">
                <a16:creationId xmlns:a16="http://schemas.microsoft.com/office/drawing/2014/main" id="{0912FAFC-2105-EA23-CB0C-072B1AA65D6E}"/>
              </a:ext>
            </a:extLst>
          </p:cNvPr>
          <p:cNvPicPr preferRelativeResize="0"/>
          <p:nvPr/>
        </p:nvPicPr>
        <p:blipFill rotWithShape="1">
          <a:blip r:embed="rId3">
            <a:alphaModFix/>
          </a:blip>
          <a:srcRect l="8630" r="8622" b="57237"/>
          <a:stretch/>
        </p:blipFill>
        <p:spPr>
          <a:xfrm rot="10800000" flipH="1">
            <a:off x="1" y="622"/>
            <a:ext cx="2772936" cy="708235"/>
          </a:xfrm>
          <a:prstGeom prst="rect">
            <a:avLst/>
          </a:prstGeom>
          <a:noFill/>
          <a:ln>
            <a:noFill/>
          </a:ln>
        </p:spPr>
      </p:pic>
      <p:pic>
        <p:nvPicPr>
          <p:cNvPr id="3" name="Google Shape;54;p1">
            <a:extLst>
              <a:ext uri="{FF2B5EF4-FFF2-40B4-BE49-F238E27FC236}">
                <a16:creationId xmlns:a16="http://schemas.microsoft.com/office/drawing/2014/main" id="{BD1D2236-F8F0-FA29-2EA7-1C384ECDA892}"/>
              </a:ext>
            </a:extLst>
          </p:cNvPr>
          <p:cNvPicPr preferRelativeResize="0"/>
          <p:nvPr/>
        </p:nvPicPr>
        <p:blipFill rotWithShape="1">
          <a:blip r:embed="rId4">
            <a:alphaModFix/>
          </a:blip>
          <a:srcRect/>
          <a:stretch/>
        </p:blipFill>
        <p:spPr>
          <a:xfrm>
            <a:off x="10871192" y="256879"/>
            <a:ext cx="809836" cy="903957"/>
          </a:xfrm>
          <a:prstGeom prst="rect">
            <a:avLst/>
          </a:prstGeom>
          <a:noFill/>
          <a:ln>
            <a:noFill/>
          </a:ln>
        </p:spPr>
      </p:pic>
      <p:sp>
        <p:nvSpPr>
          <p:cNvPr id="6" name="Rectangle: Diagonal Corners Snipped 5">
            <a:extLst>
              <a:ext uri="{FF2B5EF4-FFF2-40B4-BE49-F238E27FC236}">
                <a16:creationId xmlns:a16="http://schemas.microsoft.com/office/drawing/2014/main" id="{C7862041-A3DD-E6E1-C4DB-007BF1D058AE}"/>
              </a:ext>
            </a:extLst>
          </p:cNvPr>
          <p:cNvSpPr/>
          <p:nvPr/>
        </p:nvSpPr>
        <p:spPr>
          <a:xfrm>
            <a:off x="3984950" y="256879"/>
            <a:ext cx="4609322" cy="402580"/>
          </a:xfrm>
          <a:prstGeom prst="snip2DiagRect">
            <a:avLst>
              <a:gd name="adj1" fmla="val 0"/>
              <a:gd name="adj2" fmla="val 37764"/>
            </a:avLst>
          </a:prstGeom>
          <a:solidFill>
            <a:srgbClr val="0092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Times New Roman" panose="02020603050405020304" pitchFamily="18" charset="0"/>
                <a:cs typeface="Times New Roman" panose="02020603050405020304" pitchFamily="18" charset="0"/>
              </a:rPr>
              <a:t>APPROACHES</a:t>
            </a:r>
          </a:p>
        </p:txBody>
      </p:sp>
    </p:spTree>
    <p:extLst>
      <p:ext uri="{BB962C8B-B14F-4D97-AF65-F5344CB8AC3E}">
        <p14:creationId xmlns:p14="http://schemas.microsoft.com/office/powerpoint/2010/main" val="421147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61"/>
                                        </p:tgtEl>
                                        <p:attrNameLst>
                                          <p:attrName>style.visibility</p:attrName>
                                        </p:attrNameLst>
                                      </p:cBhvr>
                                      <p:to>
                                        <p:strVal val="visible"/>
                                      </p:to>
                                    </p:set>
                                    <p:animEffect transition="in" filter="fade">
                                      <p:cBhvr>
                                        <p:cTn id="7" dur="1000"/>
                                        <p:tgtEl>
                                          <p:spTgt spid="3661"/>
                                        </p:tgtEl>
                                      </p:cBhvr>
                                    </p:animEffect>
                                    <p:anim calcmode="lin" valueType="num">
                                      <p:cBhvr>
                                        <p:cTn id="8" dur="1000" fill="hold"/>
                                        <p:tgtEl>
                                          <p:spTgt spid="3661"/>
                                        </p:tgtEl>
                                        <p:attrNameLst>
                                          <p:attrName>ppt_x</p:attrName>
                                        </p:attrNameLst>
                                      </p:cBhvr>
                                      <p:tavLst>
                                        <p:tav tm="0">
                                          <p:val>
                                            <p:strVal val="#ppt_x"/>
                                          </p:val>
                                        </p:tav>
                                        <p:tav tm="100000">
                                          <p:val>
                                            <p:strVal val="#ppt_x"/>
                                          </p:val>
                                        </p:tav>
                                      </p:tavLst>
                                    </p:anim>
                                    <p:anim calcmode="lin" valueType="num">
                                      <p:cBhvr>
                                        <p:cTn id="9" dur="1000" fill="hold"/>
                                        <p:tgtEl>
                                          <p:spTgt spid="3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6"/>
        <p:cNvGrpSpPr/>
        <p:nvPr/>
      </p:nvGrpSpPr>
      <p:grpSpPr>
        <a:xfrm>
          <a:off x="0" y="0"/>
          <a:ext cx="0" cy="0"/>
          <a:chOff x="0" y="0"/>
          <a:chExt cx="0" cy="0"/>
        </a:xfrm>
      </p:grpSpPr>
      <p:pic>
        <p:nvPicPr>
          <p:cNvPr id="2" name="Google Shape;69;p13">
            <a:extLst>
              <a:ext uri="{FF2B5EF4-FFF2-40B4-BE49-F238E27FC236}">
                <a16:creationId xmlns:a16="http://schemas.microsoft.com/office/drawing/2014/main" id="{0912FAFC-2105-EA23-CB0C-072B1AA65D6E}"/>
              </a:ext>
            </a:extLst>
          </p:cNvPr>
          <p:cNvPicPr preferRelativeResize="0"/>
          <p:nvPr/>
        </p:nvPicPr>
        <p:blipFill rotWithShape="1">
          <a:blip r:embed="rId3">
            <a:alphaModFix/>
          </a:blip>
          <a:srcRect l="8630" r="8622" b="57237"/>
          <a:stretch/>
        </p:blipFill>
        <p:spPr>
          <a:xfrm rot="10800000" flipH="1">
            <a:off x="1" y="622"/>
            <a:ext cx="2772936" cy="708235"/>
          </a:xfrm>
          <a:prstGeom prst="rect">
            <a:avLst/>
          </a:prstGeom>
          <a:noFill/>
          <a:ln>
            <a:noFill/>
          </a:ln>
        </p:spPr>
      </p:pic>
      <p:pic>
        <p:nvPicPr>
          <p:cNvPr id="3" name="Google Shape;54;p1">
            <a:extLst>
              <a:ext uri="{FF2B5EF4-FFF2-40B4-BE49-F238E27FC236}">
                <a16:creationId xmlns:a16="http://schemas.microsoft.com/office/drawing/2014/main" id="{BD1D2236-F8F0-FA29-2EA7-1C384ECDA892}"/>
              </a:ext>
            </a:extLst>
          </p:cNvPr>
          <p:cNvPicPr preferRelativeResize="0"/>
          <p:nvPr/>
        </p:nvPicPr>
        <p:blipFill rotWithShape="1">
          <a:blip r:embed="rId4">
            <a:alphaModFix/>
          </a:blip>
          <a:srcRect/>
          <a:stretch/>
        </p:blipFill>
        <p:spPr>
          <a:xfrm>
            <a:off x="10871192" y="256879"/>
            <a:ext cx="809836" cy="903957"/>
          </a:xfrm>
          <a:prstGeom prst="rect">
            <a:avLst/>
          </a:prstGeom>
          <a:noFill/>
          <a:ln>
            <a:noFill/>
          </a:ln>
        </p:spPr>
      </p:pic>
      <p:sp>
        <p:nvSpPr>
          <p:cNvPr id="6" name="Rectangle: Diagonal Corners Snipped 5">
            <a:extLst>
              <a:ext uri="{FF2B5EF4-FFF2-40B4-BE49-F238E27FC236}">
                <a16:creationId xmlns:a16="http://schemas.microsoft.com/office/drawing/2014/main" id="{774A2884-3789-B78B-C3E2-87C00B74958F}"/>
              </a:ext>
            </a:extLst>
          </p:cNvPr>
          <p:cNvSpPr/>
          <p:nvPr/>
        </p:nvSpPr>
        <p:spPr>
          <a:xfrm>
            <a:off x="3946850" y="507567"/>
            <a:ext cx="4609322" cy="402580"/>
          </a:xfrm>
          <a:prstGeom prst="snip2DiagRect">
            <a:avLst>
              <a:gd name="adj1" fmla="val 0"/>
              <a:gd name="adj2" fmla="val 37764"/>
            </a:avLst>
          </a:prstGeom>
          <a:solidFill>
            <a:srgbClr val="0092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Times New Roman" panose="02020603050405020304" pitchFamily="18" charset="0"/>
                <a:cs typeface="Times New Roman" panose="02020603050405020304" pitchFamily="18" charset="0"/>
              </a:rPr>
              <a:t>SUBSET SUM PROBLEM</a:t>
            </a:r>
          </a:p>
        </p:txBody>
      </p:sp>
      <p:sp>
        <p:nvSpPr>
          <p:cNvPr id="7" name="TextBox 6">
            <a:extLst>
              <a:ext uri="{FF2B5EF4-FFF2-40B4-BE49-F238E27FC236}">
                <a16:creationId xmlns:a16="http://schemas.microsoft.com/office/drawing/2014/main" id="{DF489DC2-C8D0-5021-8471-EF47B50C510B}"/>
              </a:ext>
            </a:extLst>
          </p:cNvPr>
          <p:cNvSpPr txBox="1"/>
          <p:nvPr/>
        </p:nvSpPr>
        <p:spPr>
          <a:xfrm>
            <a:off x="247650" y="1528019"/>
            <a:ext cx="11734800" cy="4401205"/>
          </a:xfrm>
          <a:prstGeom prst="rect">
            <a:avLst/>
          </a:prstGeom>
          <a:noFill/>
        </p:spPr>
        <p:txBody>
          <a:bodyPr wrap="square">
            <a:spAutoFit/>
          </a:bodyPr>
          <a:lstStyle/>
          <a:p>
            <a:r>
              <a:rPr lang="en-IN" sz="2000" dirty="0"/>
              <a:t>import </a:t>
            </a:r>
            <a:r>
              <a:rPr lang="en-IN" sz="2000" dirty="0" err="1"/>
              <a:t>java.util</a:t>
            </a:r>
            <a:r>
              <a:rPr lang="en-IN" sz="2000" dirty="0"/>
              <a:t>.*;</a:t>
            </a:r>
          </a:p>
          <a:p>
            <a:r>
              <a:rPr lang="en-IN" sz="2000" dirty="0"/>
              <a:t>public class Main {</a:t>
            </a:r>
          </a:p>
          <a:p>
            <a:r>
              <a:rPr lang="en-IN" sz="2000" dirty="0"/>
              <a:t>    private static </a:t>
            </a:r>
            <a:r>
              <a:rPr lang="en-IN" sz="2000" dirty="0" err="1"/>
              <a:t>boolean</a:t>
            </a:r>
            <a:r>
              <a:rPr lang="en-IN" sz="2000" dirty="0"/>
              <a:t> </a:t>
            </a:r>
            <a:r>
              <a:rPr lang="en-IN" sz="2000" dirty="0" err="1"/>
              <a:t>hasSubsetSum</a:t>
            </a:r>
            <a:r>
              <a:rPr lang="en-IN" sz="2000" dirty="0"/>
              <a:t>(int[] </a:t>
            </a:r>
            <a:r>
              <a:rPr lang="en-IN" sz="2000" dirty="0" err="1"/>
              <a:t>arr</a:t>
            </a:r>
            <a:r>
              <a:rPr lang="en-IN" sz="2000" dirty="0"/>
              <a:t>, int target, int n) {</a:t>
            </a:r>
          </a:p>
          <a:p>
            <a:r>
              <a:rPr lang="en-IN" sz="2000" dirty="0"/>
              <a:t>        if (target == 0) return true;</a:t>
            </a:r>
          </a:p>
          <a:p>
            <a:r>
              <a:rPr lang="en-IN" sz="2000" dirty="0"/>
              <a:t>        if (n &lt; 0 || target &lt; 0) return false;</a:t>
            </a:r>
          </a:p>
          <a:p>
            <a:r>
              <a:rPr lang="en-IN" sz="2000" dirty="0"/>
              <a:t>        if (</a:t>
            </a:r>
            <a:r>
              <a:rPr lang="en-IN" sz="2000" dirty="0" err="1"/>
              <a:t>arr</a:t>
            </a:r>
            <a:r>
              <a:rPr lang="en-IN" sz="2000" dirty="0"/>
              <a:t>[n] &gt; target) return </a:t>
            </a:r>
            <a:r>
              <a:rPr lang="en-IN" sz="2000" dirty="0" err="1"/>
              <a:t>hasSubsetSum</a:t>
            </a:r>
            <a:r>
              <a:rPr lang="en-IN" sz="2000" dirty="0"/>
              <a:t>(</a:t>
            </a:r>
            <a:r>
              <a:rPr lang="en-IN" sz="2000" dirty="0" err="1"/>
              <a:t>arr</a:t>
            </a:r>
            <a:r>
              <a:rPr lang="en-IN" sz="2000" dirty="0"/>
              <a:t>, target, n - 1);</a:t>
            </a:r>
          </a:p>
          <a:p>
            <a:r>
              <a:rPr lang="en-IN" sz="2000" dirty="0"/>
              <a:t>        return </a:t>
            </a:r>
            <a:r>
              <a:rPr lang="en-IN" sz="2000" dirty="0" err="1"/>
              <a:t>hasSubsetSum</a:t>
            </a:r>
            <a:r>
              <a:rPr lang="en-IN" sz="2000" dirty="0"/>
              <a:t>(</a:t>
            </a:r>
            <a:r>
              <a:rPr lang="en-IN" sz="2000" dirty="0" err="1"/>
              <a:t>arr</a:t>
            </a:r>
            <a:r>
              <a:rPr lang="en-IN" sz="2000" dirty="0"/>
              <a:t>, target, n - 1)  ||  </a:t>
            </a:r>
            <a:r>
              <a:rPr lang="en-IN" sz="2000" dirty="0" err="1"/>
              <a:t>hasSubsetSum</a:t>
            </a:r>
            <a:r>
              <a:rPr lang="en-IN" sz="2000" dirty="0"/>
              <a:t>(</a:t>
            </a:r>
            <a:r>
              <a:rPr lang="en-IN" sz="2000" dirty="0" err="1"/>
              <a:t>arr</a:t>
            </a:r>
            <a:r>
              <a:rPr lang="en-IN" sz="2000" dirty="0"/>
              <a:t>, target - </a:t>
            </a:r>
            <a:r>
              <a:rPr lang="en-IN" sz="2000" dirty="0" err="1"/>
              <a:t>arr</a:t>
            </a:r>
            <a:r>
              <a:rPr lang="en-IN" sz="2000" dirty="0"/>
              <a:t>[n], n - 1);</a:t>
            </a:r>
          </a:p>
          <a:p>
            <a:r>
              <a:rPr lang="en-IN" sz="2000" dirty="0"/>
              <a:t>    }</a:t>
            </a:r>
          </a:p>
          <a:p>
            <a:r>
              <a:rPr lang="en-IN" sz="2000" dirty="0"/>
              <a:t>    public static void main(String[] </a:t>
            </a:r>
            <a:r>
              <a:rPr lang="en-IN" sz="2000" dirty="0" err="1"/>
              <a:t>args</a:t>
            </a:r>
            <a:r>
              <a:rPr lang="en-IN" sz="2000" dirty="0"/>
              <a:t>) {</a:t>
            </a:r>
          </a:p>
          <a:p>
            <a:r>
              <a:rPr lang="en-IN" sz="2000" dirty="0"/>
              <a:t>        int[] </a:t>
            </a:r>
            <a:r>
              <a:rPr lang="en-IN" sz="2000" dirty="0" err="1"/>
              <a:t>arr</a:t>
            </a:r>
            <a:r>
              <a:rPr lang="en-IN" sz="2000" dirty="0"/>
              <a:t> = {3,2,7,1};</a:t>
            </a:r>
          </a:p>
          <a:p>
            <a:r>
              <a:rPr lang="en-IN" sz="2000" dirty="0"/>
              <a:t>        int target = 8;</a:t>
            </a:r>
          </a:p>
          <a:p>
            <a:r>
              <a:rPr lang="en-IN" sz="2000" dirty="0"/>
              <a:t>        </a:t>
            </a:r>
            <a:r>
              <a:rPr lang="en-IN" sz="2000" dirty="0" err="1"/>
              <a:t>System.out.println</a:t>
            </a:r>
            <a:r>
              <a:rPr lang="en-IN" sz="2000" dirty="0"/>
              <a:t>("Has Subset sum: " + </a:t>
            </a:r>
            <a:r>
              <a:rPr lang="en-IN" sz="2000" dirty="0" err="1"/>
              <a:t>hasSubsetSum</a:t>
            </a:r>
            <a:r>
              <a:rPr lang="en-IN" sz="2000" dirty="0"/>
              <a:t>(</a:t>
            </a:r>
            <a:r>
              <a:rPr lang="en-IN" sz="2000" dirty="0" err="1"/>
              <a:t>arr</a:t>
            </a:r>
            <a:r>
              <a:rPr lang="en-IN" sz="2000" dirty="0"/>
              <a:t>, target, </a:t>
            </a:r>
            <a:r>
              <a:rPr lang="en-IN" sz="2000" dirty="0" err="1"/>
              <a:t>arr.length</a:t>
            </a:r>
            <a:r>
              <a:rPr lang="en-IN" sz="2000" dirty="0"/>
              <a:t> - 1));</a:t>
            </a:r>
          </a:p>
          <a:p>
            <a:r>
              <a:rPr lang="en-IN" sz="2000" dirty="0"/>
              <a:t>    }</a:t>
            </a:r>
          </a:p>
          <a:p>
            <a:r>
              <a:rPr lang="en-IN" sz="2000"/>
              <a:t>}</a:t>
            </a:r>
            <a:endParaRPr lang="en-IN" sz="2000" dirty="0"/>
          </a:p>
        </p:txBody>
      </p:sp>
    </p:spTree>
    <p:extLst>
      <p:ext uri="{BB962C8B-B14F-4D97-AF65-F5344CB8AC3E}">
        <p14:creationId xmlns:p14="http://schemas.microsoft.com/office/powerpoint/2010/main" val="396240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0;g257bd1e9c5e_0_0">
            <a:extLst>
              <a:ext uri="{FF2B5EF4-FFF2-40B4-BE49-F238E27FC236}">
                <a16:creationId xmlns:a16="http://schemas.microsoft.com/office/drawing/2014/main" id="{AECC1E06-78F1-6534-CD6F-26DBA1C22B7B}"/>
              </a:ext>
            </a:extLst>
          </p:cNvPr>
          <p:cNvPicPr preferRelativeResize="0"/>
          <p:nvPr/>
        </p:nvPicPr>
        <p:blipFill rotWithShape="1">
          <a:blip r:embed="rId2">
            <a:alphaModFix/>
          </a:blip>
          <a:srcRect l="8630" r="8622" b="57237"/>
          <a:stretch/>
        </p:blipFill>
        <p:spPr>
          <a:xfrm rot="10800000" flipH="1">
            <a:off x="0" y="624"/>
            <a:ext cx="3517641" cy="926126"/>
          </a:xfrm>
          <a:prstGeom prst="rect">
            <a:avLst/>
          </a:prstGeom>
          <a:noFill/>
          <a:ln>
            <a:noFill/>
          </a:ln>
        </p:spPr>
      </p:pic>
      <p:pic>
        <p:nvPicPr>
          <p:cNvPr id="7" name="Google Shape;81;p4">
            <a:extLst>
              <a:ext uri="{FF2B5EF4-FFF2-40B4-BE49-F238E27FC236}">
                <a16:creationId xmlns:a16="http://schemas.microsoft.com/office/drawing/2014/main" id="{E113BDB9-F703-C365-3C1F-D90B5E006EAF}"/>
              </a:ext>
            </a:extLst>
          </p:cNvPr>
          <p:cNvPicPr preferRelativeResize="0"/>
          <p:nvPr/>
        </p:nvPicPr>
        <p:blipFill rotWithShape="1">
          <a:blip r:embed="rId3">
            <a:alphaModFix/>
          </a:blip>
          <a:srcRect/>
          <a:stretch/>
        </p:blipFill>
        <p:spPr>
          <a:xfrm>
            <a:off x="11106150" y="186935"/>
            <a:ext cx="1000125" cy="988203"/>
          </a:xfrm>
          <a:prstGeom prst="rect">
            <a:avLst/>
          </a:prstGeom>
          <a:noFill/>
          <a:ln>
            <a:noFill/>
          </a:ln>
        </p:spPr>
      </p:pic>
      <p:pic>
        <p:nvPicPr>
          <p:cNvPr id="8" name="Google Shape;72;g257bd1e9c5e_0_0" descr="Picture1-removebg-preview">
            <a:extLst>
              <a:ext uri="{FF2B5EF4-FFF2-40B4-BE49-F238E27FC236}">
                <a16:creationId xmlns:a16="http://schemas.microsoft.com/office/drawing/2014/main" id="{3368A4BB-EB00-0425-7A9F-FDC306123465}"/>
              </a:ext>
            </a:extLst>
          </p:cNvPr>
          <p:cNvPicPr preferRelativeResize="0"/>
          <p:nvPr/>
        </p:nvPicPr>
        <p:blipFill rotWithShape="1">
          <a:blip r:embed="rId4">
            <a:alphaModFix/>
          </a:blip>
          <a:srcRect/>
          <a:stretch/>
        </p:blipFill>
        <p:spPr>
          <a:xfrm>
            <a:off x="9647853" y="6129030"/>
            <a:ext cx="2544147" cy="727690"/>
          </a:xfrm>
          <a:prstGeom prst="rect">
            <a:avLst/>
          </a:prstGeom>
          <a:noFill/>
          <a:ln>
            <a:noFill/>
          </a:ln>
        </p:spPr>
      </p:pic>
      <p:sp>
        <p:nvSpPr>
          <p:cNvPr id="6" name="Content Placeholder 9">
            <a:extLst>
              <a:ext uri="{FF2B5EF4-FFF2-40B4-BE49-F238E27FC236}">
                <a16:creationId xmlns:a16="http://schemas.microsoft.com/office/drawing/2014/main" id="{ADF90221-2359-67DC-5965-BDC842C1E0DD}"/>
              </a:ext>
            </a:extLst>
          </p:cNvPr>
          <p:cNvSpPr>
            <a:spLocks noGrp="1"/>
          </p:cNvSpPr>
          <p:nvPr>
            <p:ph idx="1"/>
          </p:nvPr>
        </p:nvSpPr>
        <p:spPr>
          <a:xfrm>
            <a:off x="661469" y="2170115"/>
            <a:ext cx="10515600" cy="610019"/>
          </a:xfrm>
        </p:spPr>
        <p:txBody>
          <a:bodyPr>
            <a:noAutofit/>
          </a:bodyPr>
          <a:lstStyle/>
          <a:p>
            <a:pPr marL="0" indent="0">
              <a:lnSpc>
                <a:spcPct val="150000"/>
              </a:lnSpc>
              <a:buNone/>
            </a:pPr>
            <a:r>
              <a:rPr lang="en-US" sz="2000" i="1" dirty="0">
                <a:solidFill>
                  <a:srgbClr val="FF0000"/>
                </a:solidFill>
                <a:latin typeface="Consolas" panose="020B0609020204030204" pitchFamily="49" charset="0"/>
              </a:rPr>
              <a:t>3. Can you briefly describe the difference between the top-down and bottom-up approaches for Subset Sum?</a:t>
            </a:r>
          </a:p>
          <a:p>
            <a:pPr marL="0" indent="0">
              <a:lnSpc>
                <a:spcPct val="150000"/>
              </a:lnSpc>
              <a:buNone/>
            </a:pPr>
            <a:endParaRPr lang="en-US" sz="2000" i="1" dirty="0">
              <a:solidFill>
                <a:srgbClr val="FF0000"/>
              </a:solidFill>
              <a:latin typeface="Consolas" panose="020B0609020204030204" pitchFamily="49" charset="0"/>
            </a:endParaRPr>
          </a:p>
        </p:txBody>
      </p:sp>
      <p:sp>
        <p:nvSpPr>
          <p:cNvPr id="9" name="TextBox 8">
            <a:extLst>
              <a:ext uri="{FF2B5EF4-FFF2-40B4-BE49-F238E27FC236}">
                <a16:creationId xmlns:a16="http://schemas.microsoft.com/office/drawing/2014/main" id="{703CA105-799A-CD1C-26FE-EC6CC70298AA}"/>
              </a:ext>
            </a:extLst>
          </p:cNvPr>
          <p:cNvSpPr txBox="1"/>
          <p:nvPr/>
        </p:nvSpPr>
        <p:spPr>
          <a:xfrm>
            <a:off x="1003543" y="2873760"/>
            <a:ext cx="10515600" cy="2466637"/>
          </a:xfrm>
          <a:prstGeom prst="rect">
            <a:avLst/>
          </a:prstGeom>
          <a:noFill/>
        </p:spPr>
        <p:txBody>
          <a:bodyPr wrap="square">
            <a:spAutoFit/>
          </a:bodyPr>
          <a:lstStyle/>
          <a:p>
            <a:pPr>
              <a:lnSpc>
                <a:spcPct val="200000"/>
              </a:lnSpc>
            </a:pPr>
            <a:r>
              <a:rPr lang="en-US" sz="2000" dirty="0">
                <a:latin typeface="Consolas" panose="020B0609020204030204" pitchFamily="49" charset="0"/>
              </a:rPr>
              <a:t>          </a:t>
            </a:r>
          </a:p>
          <a:p>
            <a:pPr>
              <a:lnSpc>
                <a:spcPct val="200000"/>
              </a:lnSpc>
            </a:pPr>
            <a:r>
              <a:rPr lang="en-US" sz="2000" dirty="0">
                <a:latin typeface="Consolas" panose="020B0609020204030204" pitchFamily="49" charset="0"/>
              </a:rPr>
              <a:t>   Answer: The top-down approach uses recursion with </a:t>
            </a:r>
            <a:r>
              <a:rPr lang="en-US" sz="2000" dirty="0" err="1">
                <a:latin typeface="Consolas" panose="020B0609020204030204" pitchFamily="49" charset="0"/>
              </a:rPr>
              <a:t>memoization</a:t>
            </a:r>
            <a:r>
              <a:rPr lang="en-US" sz="2000" dirty="0">
                <a:latin typeface="Consolas" panose="020B0609020204030204" pitchFamily="49" charset="0"/>
              </a:rPr>
              <a:t>, while the bottom-up approach builds solutions iteratively. Both aim to optimize by avoiding redundant computations.</a:t>
            </a:r>
            <a:endParaRPr lang="en-IN" sz="2000" dirty="0">
              <a:latin typeface="Consolas" panose="020B0609020204030204" pitchFamily="49" charset="0"/>
            </a:endParaRPr>
          </a:p>
        </p:txBody>
      </p:sp>
      <p:sp>
        <p:nvSpPr>
          <p:cNvPr id="3" name="Rectangle: Diagonal Corners Snipped 2">
            <a:extLst>
              <a:ext uri="{FF2B5EF4-FFF2-40B4-BE49-F238E27FC236}">
                <a16:creationId xmlns:a16="http://schemas.microsoft.com/office/drawing/2014/main" id="{1F03D7A8-B7BE-B365-90CC-CDDBD7664F76}"/>
              </a:ext>
            </a:extLst>
          </p:cNvPr>
          <p:cNvSpPr/>
          <p:nvPr/>
        </p:nvSpPr>
        <p:spPr>
          <a:xfrm>
            <a:off x="3956682" y="1241812"/>
            <a:ext cx="4609322" cy="402580"/>
          </a:xfrm>
          <a:prstGeom prst="snip2DiagRect">
            <a:avLst>
              <a:gd name="adj1" fmla="val 0"/>
              <a:gd name="adj2" fmla="val 37764"/>
            </a:avLst>
          </a:prstGeom>
          <a:solidFill>
            <a:srgbClr val="00924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Times New Roman" panose="02020603050405020304" pitchFamily="18" charset="0"/>
                <a:cs typeface="Times New Roman" panose="02020603050405020304" pitchFamily="18" charset="0"/>
              </a:rPr>
              <a:t>INTERVIEW QUESTION</a:t>
            </a:r>
          </a:p>
        </p:txBody>
      </p:sp>
    </p:spTree>
    <p:extLst>
      <p:ext uri="{BB962C8B-B14F-4D97-AF65-F5344CB8AC3E}">
        <p14:creationId xmlns:p14="http://schemas.microsoft.com/office/powerpoint/2010/main" val="54018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3939</TotalTime>
  <Words>484</Words>
  <Application>Microsoft Office PowerPoint</Application>
  <PresentationFormat>Widescreen</PresentationFormat>
  <Paragraphs>35</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122</cp:revision>
  <dcterms:created xsi:type="dcterms:W3CDTF">2023-09-22T07:04:52Z</dcterms:created>
  <dcterms:modified xsi:type="dcterms:W3CDTF">2024-05-06T13:58:18Z</dcterms:modified>
</cp:coreProperties>
</file>