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0"/>
  </p:notesMasterIdLst>
  <p:sldIdLst>
    <p:sldId id="262" r:id="rId4"/>
    <p:sldId id="265" r:id="rId5"/>
    <p:sldId id="270" r:id="rId6"/>
    <p:sldId id="272" r:id="rId7"/>
    <p:sldId id="274" r:id="rId8"/>
    <p:sldId id="275" r:id="rId9"/>
    <p:sldId id="280" r:id="rId10"/>
    <p:sldId id="281" r:id="rId11"/>
    <p:sldId id="282" r:id="rId12"/>
    <p:sldId id="283" r:id="rId13"/>
    <p:sldId id="285" r:id="rId14"/>
    <p:sldId id="288" r:id="rId15"/>
    <p:sldId id="289" r:id="rId16"/>
    <p:sldId id="290" r:id="rId17"/>
    <p:sldId id="291"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42" autoAdjust="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15C6F3E2-A9EE-402E-9E1C-0C0F9DCBE081}"/>
    <pc:docChg chg="addSld modSld">
      <pc:chgData name="Aastha Kumar" userId="f94225b3-263d-47de-91f3-c17c89a7eef3" providerId="ADAL" clId="{15C6F3E2-A9EE-402E-9E1C-0C0F9DCBE081}" dt="2024-02-10T19:19:43.691" v="0"/>
      <pc:docMkLst>
        <pc:docMk/>
      </pc:docMkLst>
      <pc:sldChg chg="add">
        <pc:chgData name="Aastha Kumar" userId="f94225b3-263d-47de-91f3-c17c89a7eef3" providerId="ADAL" clId="{15C6F3E2-A9EE-402E-9E1C-0C0F9DCBE081}" dt="2024-02-10T19:19:43.691" v="0"/>
        <pc:sldMkLst>
          <pc:docMk/>
          <pc:sldMk cId="3085200839" sldId="261"/>
        </pc:sldMkLst>
      </pc:sldChg>
    </pc:docChg>
  </pc:docChgLst>
  <pc:docChgLst>
    <pc:chgData name="Aastha Kumar" userId="f94225b3-263d-47de-91f3-c17c89a7eef3" providerId="ADAL" clId="{CE020428-4F6E-48F8-99FA-6BF3FAB2D82E}"/>
    <pc:docChg chg="undo custSel addSld delSld">
      <pc:chgData name="Aastha Kumar" userId="f94225b3-263d-47de-91f3-c17c89a7eef3" providerId="ADAL" clId="{CE020428-4F6E-48F8-99FA-6BF3FAB2D82E}" dt="2024-05-09T11:05:08.071" v="3" actId="47"/>
      <pc:docMkLst>
        <pc:docMk/>
      </pc:docMkLst>
      <pc:sldChg chg="del">
        <pc:chgData name="Aastha Kumar" userId="f94225b3-263d-47de-91f3-c17c89a7eef3" providerId="ADAL" clId="{CE020428-4F6E-48F8-99FA-6BF3FAB2D82E}" dt="2024-05-09T11:04:26.780" v="0" actId="47"/>
        <pc:sldMkLst>
          <pc:docMk/>
          <pc:sldMk cId="3085200839" sldId="261"/>
        </pc:sldMkLst>
      </pc:sldChg>
      <pc:sldChg chg="del">
        <pc:chgData name="Aastha Kumar" userId="f94225b3-263d-47de-91f3-c17c89a7eef3" providerId="ADAL" clId="{CE020428-4F6E-48F8-99FA-6BF3FAB2D82E}" dt="2024-05-09T11:04:57.355" v="1" actId="47"/>
        <pc:sldMkLst>
          <pc:docMk/>
          <pc:sldMk cId="3013278205" sldId="279"/>
        </pc:sldMkLst>
      </pc:sldChg>
      <pc:sldChg chg="add del">
        <pc:chgData name="Aastha Kumar" userId="f94225b3-263d-47de-91f3-c17c89a7eef3" providerId="ADAL" clId="{CE020428-4F6E-48F8-99FA-6BF3FAB2D82E}" dt="2024-05-09T11:05:08.071" v="3" actId="47"/>
        <pc:sldMkLst>
          <pc:docMk/>
          <pc:sldMk cId="3564561999"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50CC6-277E-470F-BC9C-58EFF11881AF}" type="datetimeFigureOut">
              <a:rPr lang="en-IN" smtClean="0"/>
              <a:t>09-05-2024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CB228-B479-469A-A975-4FA702A2EED1}" type="slidenum">
              <a:rPr lang="en-IN" smtClean="0"/>
              <a:t>‹#›</a:t>
            </a:fld>
            <a:endParaRPr lang="en-IN"/>
          </a:p>
        </p:txBody>
      </p:sp>
    </p:spTree>
    <p:extLst>
      <p:ext uri="{BB962C8B-B14F-4D97-AF65-F5344CB8AC3E}">
        <p14:creationId xmlns:p14="http://schemas.microsoft.com/office/powerpoint/2010/main" val="1717820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59:notes"/>
          <p:cNvSpPr txBox="1">
            <a:spLocks noGrp="1"/>
          </p:cNvSpPr>
          <p:nvPr>
            <p:ph type="body" idx="1"/>
          </p:nvPr>
        </p:nvSpPr>
        <p:spPr>
          <a:xfrm>
            <a:off x="907671" y="4723023"/>
            <a:ext cx="4996622" cy="4473144"/>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127" name="Google Shape;1127;p59:notes"/>
          <p:cNvSpPr>
            <a:spLocks noGrp="1" noRot="1" noChangeAspect="1"/>
          </p:cNvSpPr>
          <p:nvPr>
            <p:ph type="sldImg" idx="2"/>
          </p:nvPr>
        </p:nvSpPr>
        <p:spPr>
          <a:xfrm>
            <a:off x="92075" y="746125"/>
            <a:ext cx="6627813" cy="37290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3793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p61:notes"/>
          <p:cNvSpPr txBox="1">
            <a:spLocks noGrp="1"/>
          </p:cNvSpPr>
          <p:nvPr>
            <p:ph type="body" idx="1"/>
          </p:nvPr>
        </p:nvSpPr>
        <p:spPr>
          <a:xfrm>
            <a:off x="907671" y="4723023"/>
            <a:ext cx="4996622" cy="4473144"/>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276" name="Google Shape;1276;p61:notes"/>
          <p:cNvSpPr>
            <a:spLocks noGrp="1" noRot="1" noChangeAspect="1"/>
          </p:cNvSpPr>
          <p:nvPr>
            <p:ph type="sldImg" idx="2"/>
          </p:nvPr>
        </p:nvSpPr>
        <p:spPr>
          <a:xfrm>
            <a:off x="92075" y="746125"/>
            <a:ext cx="6627813" cy="37290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228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FCB228-B479-469A-A975-4FA702A2EED1}" type="slidenum">
              <a:rPr lang="en-IN" smtClean="0"/>
              <a:t>16</a:t>
            </a:fld>
            <a:endParaRPr lang="en-IN"/>
          </a:p>
        </p:txBody>
      </p:sp>
    </p:spTree>
    <p:extLst>
      <p:ext uri="{BB962C8B-B14F-4D97-AF65-F5344CB8AC3E}">
        <p14:creationId xmlns:p14="http://schemas.microsoft.com/office/powerpoint/2010/main" val="148793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AC1C0B5-D7E1-4E15-BE6A-E552FDC20FA2}"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81755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C1C0B5-D7E1-4E15-BE6A-E552FDC20FA2}"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330961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C1C0B5-D7E1-4E15-BE6A-E552FDC20FA2}"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691372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able Placeholder 2"/>
          <p:cNvSpPr>
            <a:spLocks noGrp="1"/>
          </p:cNvSpPr>
          <p:nvPr>
            <p:ph type="tbl" idx="1"/>
          </p:nvPr>
        </p:nvSpPr>
        <p:spPr>
          <a:xfrm>
            <a:off x="548218" y="1143000"/>
            <a:ext cx="11091333" cy="5181600"/>
          </a:xfrm>
        </p:spPr>
        <p:txBody>
          <a:bodyPr rtlCol="0">
            <a:normAutofit/>
          </a:bodyPr>
          <a:lstStyle/>
          <a:p>
            <a:pPr lvl="0"/>
            <a:endParaRPr lang="en-US" noProof="0"/>
          </a:p>
        </p:txBody>
      </p:sp>
    </p:spTree>
    <p:extLst>
      <p:ext uri="{BB962C8B-B14F-4D97-AF65-F5344CB8AC3E}">
        <p14:creationId xmlns:p14="http://schemas.microsoft.com/office/powerpoint/2010/main" val="220678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C1C0B5-D7E1-4E15-BE6A-E552FDC20FA2}"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328045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1C0B5-D7E1-4E15-BE6A-E552FDC20FA2}"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1504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AC1C0B5-D7E1-4E15-BE6A-E552FDC20FA2}"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75757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AC1C0B5-D7E1-4E15-BE6A-E552FDC20FA2}" type="datetimeFigureOut">
              <a:rPr lang="en-IN" smtClean="0"/>
              <a:t>09-05-2024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92617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AC1C0B5-D7E1-4E15-BE6A-E552FDC20FA2}"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96063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1C0B5-D7E1-4E15-BE6A-E552FDC20FA2}" type="datetimeFigureOut">
              <a:rPr lang="en-IN" smtClean="0"/>
              <a:t>09-05-2024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131410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C1C0B5-D7E1-4E15-BE6A-E552FDC20FA2}"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05905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C1C0B5-D7E1-4E15-BE6A-E552FDC20FA2}"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234986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1C0B5-D7E1-4E15-BE6A-E552FDC20FA2}" type="datetimeFigureOut">
              <a:rPr lang="en-IN" smtClean="0"/>
              <a:t>09-05-2024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C37FA-DB83-4875-8230-0C970249CD54}" type="slidenum">
              <a:rPr lang="en-IN" smtClean="0"/>
              <a:t>‹#›</a:t>
            </a:fld>
            <a:endParaRPr lang="en-IN"/>
          </a:p>
        </p:txBody>
      </p:sp>
    </p:spTree>
    <p:extLst>
      <p:ext uri="{BB962C8B-B14F-4D97-AF65-F5344CB8AC3E}">
        <p14:creationId xmlns:p14="http://schemas.microsoft.com/office/powerpoint/2010/main" val="353789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900" name="Object 27"/>
          <p:cNvGraphicFramePr>
            <a:graphicFrameLocks noChangeAspect="1"/>
          </p:cNvGraphicFramePr>
          <p:nvPr>
            <p:extLst>
              <p:ext uri="{D42A27DB-BD31-4B8C-83A1-F6EECF244321}">
                <p14:modId xmlns:p14="http://schemas.microsoft.com/office/powerpoint/2010/main" val="3627172644"/>
              </p:ext>
            </p:extLst>
          </p:nvPr>
        </p:nvGraphicFramePr>
        <p:xfrm>
          <a:off x="2514891" y="4853542"/>
          <a:ext cx="2286000" cy="938213"/>
        </p:xfrm>
        <a:graphic>
          <a:graphicData uri="http://schemas.openxmlformats.org/presentationml/2006/ole">
            <mc:AlternateContent xmlns:mc="http://schemas.openxmlformats.org/markup-compatibility/2006">
              <mc:Choice xmlns:v="urn:schemas-microsoft-com:vml" Requires="v">
                <p:oleObj name="Document" r:id="rId2" imgW="3238500" imgH="1382268" progId="Word.Document.8">
                  <p:embed/>
                </p:oleObj>
              </mc:Choice>
              <mc:Fallback>
                <p:oleObj name="Document" r:id="rId2" imgW="3238500" imgH="1382268" progId="Word.Document.8">
                  <p:embed/>
                  <p:pic>
                    <p:nvPicPr>
                      <p:cNvPr id="80900"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891" y="4853542"/>
                        <a:ext cx="22860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1" name="Object 28"/>
          <p:cNvGraphicFramePr>
            <a:graphicFrameLocks noChangeAspect="1"/>
          </p:cNvGraphicFramePr>
          <p:nvPr>
            <p:extLst>
              <p:ext uri="{D42A27DB-BD31-4B8C-83A1-F6EECF244321}">
                <p14:modId xmlns:p14="http://schemas.microsoft.com/office/powerpoint/2010/main" val="755154801"/>
              </p:ext>
            </p:extLst>
          </p:nvPr>
        </p:nvGraphicFramePr>
        <p:xfrm>
          <a:off x="2514891" y="3489879"/>
          <a:ext cx="2286000" cy="906462"/>
        </p:xfrm>
        <a:graphic>
          <a:graphicData uri="http://schemas.openxmlformats.org/presentationml/2006/ole">
            <mc:AlternateContent xmlns:mc="http://schemas.openxmlformats.org/markup-compatibility/2006">
              <mc:Choice xmlns:v="urn:schemas-microsoft-com:vml" Requires="v">
                <p:oleObj name="Document" r:id="rId4" imgW="3238500" imgH="1357884" progId="Word.Document.8">
                  <p:embed/>
                </p:oleObj>
              </mc:Choice>
              <mc:Fallback>
                <p:oleObj name="Document" r:id="rId4" imgW="3238500" imgH="1357884" progId="Word.Document.8">
                  <p:embed/>
                  <p:pic>
                    <p:nvPicPr>
                      <p:cNvPr id="80901"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891" y="3489879"/>
                        <a:ext cx="2286000"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3" name="Object 29"/>
          <p:cNvGraphicFramePr>
            <a:graphicFrameLocks noChangeAspect="1"/>
          </p:cNvGraphicFramePr>
          <p:nvPr>
            <p:extLst>
              <p:ext uri="{D42A27DB-BD31-4B8C-83A1-F6EECF244321}">
                <p14:modId xmlns:p14="http://schemas.microsoft.com/office/powerpoint/2010/main" val="1095980915"/>
              </p:ext>
            </p:extLst>
          </p:nvPr>
        </p:nvGraphicFramePr>
        <p:xfrm>
          <a:off x="7975600" y="241677"/>
          <a:ext cx="3352800" cy="736600"/>
        </p:xfrm>
        <a:graphic>
          <a:graphicData uri="http://schemas.openxmlformats.org/presentationml/2006/ole">
            <mc:AlternateContent xmlns:mc="http://schemas.openxmlformats.org/markup-compatibility/2006">
              <mc:Choice xmlns:v="urn:schemas-microsoft-com:vml" Requires="v">
                <p:oleObj name="Equation" r:id="rId6" imgW="1612900" imgH="355600" progId="Equation.3">
                  <p:embed/>
                </p:oleObj>
              </mc:Choice>
              <mc:Fallback>
                <p:oleObj name="Equation" r:id="rId6" imgW="1612900" imgH="355600" progId="Equation.3">
                  <p:embed/>
                  <p:pic>
                    <p:nvPicPr>
                      <p:cNvPr id="80903"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5600" y="241677"/>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80904" name="Text Box 12"/>
          <p:cNvSpPr txBox="1">
            <a:spLocks noChangeArrowheads="1"/>
          </p:cNvSpPr>
          <p:nvPr/>
        </p:nvSpPr>
        <p:spPr bwMode="auto">
          <a:xfrm>
            <a:off x="5105691" y="3489880"/>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50000"/>
              </a:spcBef>
              <a:buFontTx/>
              <a:buNone/>
            </a:pPr>
            <a:r>
              <a:rPr lang="en-US" altLang="en-US" sz="2000"/>
              <a:t>P(C1) = 1/6          P(C2) = 5/6</a:t>
            </a:r>
          </a:p>
          <a:p>
            <a:pPr eaLnBrk="1" hangingPunct="1">
              <a:spcBef>
                <a:spcPct val="50000"/>
              </a:spcBef>
              <a:buFontTx/>
              <a:buNone/>
            </a:pPr>
            <a:r>
              <a:rPr lang="en-US" altLang="en-US" sz="2000"/>
              <a:t>Gini = 1 – (1/6)</a:t>
            </a:r>
            <a:r>
              <a:rPr lang="en-US" altLang="en-US" sz="2000" baseline="30000"/>
              <a:t>2 </a:t>
            </a:r>
            <a:r>
              <a:rPr lang="en-US" altLang="en-US" sz="2000"/>
              <a:t>– (5/6)</a:t>
            </a:r>
            <a:r>
              <a:rPr lang="en-US" altLang="en-US" sz="2000" baseline="30000"/>
              <a:t>2</a:t>
            </a:r>
            <a:r>
              <a:rPr lang="en-US" altLang="en-US" sz="2000"/>
              <a:t> = 0.278</a:t>
            </a:r>
          </a:p>
        </p:txBody>
      </p:sp>
      <p:sp>
        <p:nvSpPr>
          <p:cNvPr id="80905" name="Text Box 13"/>
          <p:cNvSpPr txBox="1">
            <a:spLocks noChangeArrowheads="1"/>
          </p:cNvSpPr>
          <p:nvPr/>
        </p:nvSpPr>
        <p:spPr bwMode="auto">
          <a:xfrm>
            <a:off x="5105691" y="4777342"/>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50000"/>
              </a:spcBef>
              <a:buFontTx/>
              <a:buNone/>
            </a:pPr>
            <a:r>
              <a:rPr lang="en-US" altLang="en-US" sz="2000"/>
              <a:t>P(C1) = 2/6          P(C2) = 4/6</a:t>
            </a:r>
          </a:p>
          <a:p>
            <a:pPr eaLnBrk="1" hangingPunct="1">
              <a:spcBef>
                <a:spcPct val="50000"/>
              </a:spcBef>
              <a:buFontTx/>
              <a:buNone/>
            </a:pPr>
            <a:r>
              <a:rPr lang="en-US" altLang="en-US" sz="2000"/>
              <a:t>Gini = 1 – (2/6)</a:t>
            </a:r>
            <a:r>
              <a:rPr lang="en-US" altLang="en-US" sz="2000" baseline="30000"/>
              <a:t>2 </a:t>
            </a:r>
            <a:r>
              <a:rPr lang="en-US" altLang="en-US" sz="2000"/>
              <a:t>– (4/6)</a:t>
            </a:r>
            <a:r>
              <a:rPr lang="en-US" altLang="en-US" sz="2000" baseline="30000"/>
              <a:t>2</a:t>
            </a:r>
            <a:r>
              <a:rPr lang="en-US" altLang="en-US" sz="2000"/>
              <a:t> = 0.444</a:t>
            </a:r>
          </a:p>
        </p:txBody>
      </p:sp>
      <p:sp>
        <p:nvSpPr>
          <p:cNvPr id="80906" name="Text Box 28"/>
          <p:cNvSpPr txBox="1">
            <a:spLocks noChangeArrowheads="1"/>
          </p:cNvSpPr>
          <p:nvPr/>
        </p:nvSpPr>
        <p:spPr bwMode="auto">
          <a:xfrm>
            <a:off x="10194926" y="92551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 name="Title 1"/>
          <p:cNvSpPr txBox="1">
            <a:spLocks/>
          </p:cNvSpPr>
          <p:nvPr/>
        </p:nvSpPr>
        <p:spPr>
          <a:xfrm>
            <a:off x="604520" y="-307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Gini vs Entropy</a:t>
            </a:r>
            <a:endParaRPr lang="en-IN" dirty="0"/>
          </a:p>
        </p:txBody>
      </p:sp>
      <p:sp>
        <p:nvSpPr>
          <p:cNvPr id="4" name="Rectangle 3"/>
          <p:cNvSpPr/>
          <p:nvPr/>
        </p:nvSpPr>
        <p:spPr>
          <a:xfrm>
            <a:off x="325120" y="1554561"/>
            <a:ext cx="11541760" cy="1785104"/>
          </a:xfrm>
          <a:prstGeom prst="rect">
            <a:avLst/>
          </a:prstGeom>
        </p:spPr>
        <p:txBody>
          <a:bodyPr wrap="square">
            <a:spAutoFit/>
          </a:bodyPr>
          <a:lstStyle/>
          <a:p>
            <a:pPr fontAlgn="base">
              <a:buFont typeface="Arial" panose="020B0604020202020204" pitchFamily="34" charset="0"/>
              <a:buChar char="•"/>
            </a:pPr>
            <a:r>
              <a:rPr lang="en-US" sz="2200" dirty="0">
                <a:solidFill>
                  <a:srgbClr val="333333"/>
                </a:solidFill>
                <a:latin typeface="inherit"/>
              </a:rPr>
              <a:t>entropy is more complex since it makes use of </a:t>
            </a:r>
            <a:r>
              <a:rPr lang="en-US" sz="2200" b="1" dirty="0">
                <a:solidFill>
                  <a:srgbClr val="333333"/>
                </a:solidFill>
                <a:latin typeface="inherit"/>
              </a:rPr>
              <a:t>logarithms </a:t>
            </a:r>
            <a:r>
              <a:rPr lang="en-US" sz="2200" dirty="0">
                <a:solidFill>
                  <a:srgbClr val="333333"/>
                </a:solidFill>
                <a:latin typeface="inherit"/>
              </a:rPr>
              <a:t>and consequently, the calculation of the Gini Index will be faster.</a:t>
            </a:r>
          </a:p>
          <a:p>
            <a:pPr fontAlgn="base">
              <a:buFont typeface="Arial" panose="020B0604020202020204" pitchFamily="34" charset="0"/>
              <a:buChar char="•"/>
            </a:pPr>
            <a:r>
              <a:rPr lang="en-US" sz="2200" dirty="0">
                <a:latin typeface="Google Sans"/>
              </a:rPr>
              <a:t> Accuracy using the entropy criterion are slightly better (not always).</a:t>
            </a:r>
            <a:endParaRPr lang="en-IN" sz="2200" dirty="0"/>
          </a:p>
          <a:p>
            <a:pPr fontAlgn="base">
              <a:buFont typeface="Arial" panose="020B0604020202020204" pitchFamily="34" charset="0"/>
              <a:buChar char="•"/>
            </a:pPr>
            <a:endParaRPr lang="en-US" sz="2200" dirty="0">
              <a:solidFill>
                <a:srgbClr val="333333"/>
              </a:solidFill>
              <a:latin typeface="inherit"/>
            </a:endParaRPr>
          </a:p>
          <a:p>
            <a:pPr fontAlgn="base">
              <a:buFont typeface="Arial" panose="020B0604020202020204" pitchFamily="34" charset="0"/>
              <a:buChar char="•"/>
            </a:pPr>
            <a:endParaRPr lang="en-US" sz="2200" b="0" i="0" dirty="0">
              <a:solidFill>
                <a:srgbClr val="333333"/>
              </a:solidFill>
              <a:effectLst/>
              <a:latin typeface="inherit"/>
            </a:endParaRPr>
          </a:p>
        </p:txBody>
      </p:sp>
    </p:spTree>
    <p:extLst>
      <p:ext uri="{BB962C8B-B14F-4D97-AF65-F5344CB8AC3E}">
        <p14:creationId xmlns:p14="http://schemas.microsoft.com/office/powerpoint/2010/main" val="2406197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411" y="254402"/>
            <a:ext cx="10515600" cy="4351338"/>
          </a:xfrm>
        </p:spPr>
        <p:txBody>
          <a:bodyPr/>
          <a:lstStyle/>
          <a:p>
            <a:pPr marL="0" indent="0">
              <a:buNone/>
            </a:pPr>
            <a:r>
              <a:rPr lang="en-US" dirty="0"/>
              <a:t>a) Standard deviation for </a:t>
            </a:r>
            <a:r>
              <a:rPr lang="en-US" b="1" dirty="0"/>
              <a:t>target</a:t>
            </a:r>
            <a:r>
              <a:rPr lang="en-US" dirty="0"/>
              <a:t>:</a:t>
            </a:r>
            <a:endParaRPr lang="en-IN" dirty="0"/>
          </a:p>
        </p:txBody>
      </p:sp>
      <p:pic>
        <p:nvPicPr>
          <p:cNvPr id="5" name="Picture 4"/>
          <p:cNvPicPr>
            <a:picLocks noChangeAspect="1"/>
          </p:cNvPicPr>
          <p:nvPr/>
        </p:nvPicPr>
        <p:blipFill>
          <a:blip r:embed="rId2"/>
          <a:stretch>
            <a:fillRect/>
          </a:stretch>
        </p:blipFill>
        <p:spPr>
          <a:xfrm>
            <a:off x="860167" y="877923"/>
            <a:ext cx="9234152" cy="4609984"/>
          </a:xfrm>
          <a:prstGeom prst="rect">
            <a:avLst/>
          </a:prstGeom>
        </p:spPr>
      </p:pic>
    </p:spTree>
    <p:extLst>
      <p:ext uri="{BB962C8B-B14F-4D97-AF65-F5344CB8AC3E}">
        <p14:creationId xmlns:p14="http://schemas.microsoft.com/office/powerpoint/2010/main" val="46964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480" y="138493"/>
            <a:ext cx="10940531" cy="4351338"/>
          </a:xfrm>
        </p:spPr>
        <p:txBody>
          <a:bodyPr/>
          <a:lstStyle/>
          <a:p>
            <a:r>
              <a:rPr lang="en-US" dirty="0"/>
              <a:t>Compute SD for outlook</a:t>
            </a:r>
            <a:endParaRPr lang="en-IN" dirty="0"/>
          </a:p>
        </p:txBody>
      </p:sp>
      <p:pic>
        <p:nvPicPr>
          <p:cNvPr id="4" name="Picture 3"/>
          <p:cNvPicPr>
            <a:picLocks noChangeAspect="1"/>
          </p:cNvPicPr>
          <p:nvPr/>
        </p:nvPicPr>
        <p:blipFill>
          <a:blip r:embed="rId2"/>
          <a:stretch>
            <a:fillRect/>
          </a:stretch>
        </p:blipFill>
        <p:spPr>
          <a:xfrm>
            <a:off x="178447" y="810753"/>
            <a:ext cx="7779063" cy="4488730"/>
          </a:xfrm>
          <a:prstGeom prst="rect">
            <a:avLst/>
          </a:prstGeom>
        </p:spPr>
      </p:pic>
      <p:sp>
        <p:nvSpPr>
          <p:cNvPr id="5" name="TextBox 4"/>
          <p:cNvSpPr txBox="1"/>
          <p:nvPr/>
        </p:nvSpPr>
        <p:spPr>
          <a:xfrm>
            <a:off x="7617564" y="1022146"/>
            <a:ext cx="4395989" cy="2308324"/>
          </a:xfrm>
          <a:prstGeom prst="rect">
            <a:avLst/>
          </a:prstGeom>
          <a:noFill/>
        </p:spPr>
        <p:txBody>
          <a:bodyPr wrap="square" rtlCol="0">
            <a:spAutoFit/>
          </a:bodyPr>
          <a:lstStyle/>
          <a:p>
            <a:r>
              <a:rPr lang="en-US" sz="2400" dirty="0">
                <a:solidFill>
                  <a:srgbClr val="002060"/>
                </a:solidFill>
              </a:rPr>
              <a:t>Rainy : 25, 30, 35, 38, 48</a:t>
            </a:r>
          </a:p>
          <a:p>
            <a:r>
              <a:rPr lang="en-US" sz="2400" dirty="0">
                <a:solidFill>
                  <a:srgbClr val="002060"/>
                </a:solidFill>
              </a:rPr>
              <a:t>Mean = 35.2</a:t>
            </a:r>
          </a:p>
          <a:p>
            <a:r>
              <a:rPr lang="en-US" sz="2400" dirty="0">
                <a:solidFill>
                  <a:srgbClr val="002060"/>
                </a:solidFill>
              </a:rPr>
              <a:t>Std. Dev = [(25-35.2)^2 + (30-35.2)^2 + (38-35.2)^2 + (48-35.2)^2 ]/ 5</a:t>
            </a:r>
          </a:p>
          <a:p>
            <a:r>
              <a:rPr lang="en-US" sz="2400" dirty="0">
                <a:solidFill>
                  <a:srgbClr val="002060"/>
                </a:solidFill>
              </a:rPr>
              <a:t> = 7.78   </a:t>
            </a:r>
            <a:endParaRPr lang="en-IN" sz="2400" dirty="0">
              <a:solidFill>
                <a:srgbClr val="002060"/>
              </a:solidFill>
            </a:endParaRPr>
          </a:p>
        </p:txBody>
      </p:sp>
      <p:sp>
        <p:nvSpPr>
          <p:cNvPr id="6" name="Rectangle 5"/>
          <p:cNvSpPr/>
          <p:nvPr/>
        </p:nvSpPr>
        <p:spPr>
          <a:xfrm>
            <a:off x="407798" y="5565468"/>
            <a:ext cx="10940531" cy="830997"/>
          </a:xfrm>
          <a:prstGeom prst="rect">
            <a:avLst/>
          </a:prstGeom>
        </p:spPr>
        <p:txBody>
          <a:bodyPr wrap="square">
            <a:spAutoFit/>
          </a:bodyPr>
          <a:lstStyle/>
          <a:p>
            <a:r>
              <a:rPr lang="en-US" sz="2400" dirty="0">
                <a:solidFill>
                  <a:srgbClr val="000000"/>
                </a:solidFill>
                <a:latin typeface="Calibri" panose="020F0502020204030204" pitchFamily="34" charset="0"/>
              </a:rPr>
              <a:t>The standard deviation reduction = </a:t>
            </a:r>
            <a:r>
              <a:rPr lang="en-IN" sz="2400" b="1" dirty="0"/>
              <a:t>Std. dev (Hours)</a:t>
            </a:r>
            <a:r>
              <a:rPr lang="en-US" sz="2400" dirty="0">
                <a:solidFill>
                  <a:srgbClr val="000000"/>
                </a:solidFill>
                <a:latin typeface="Calibri" panose="020F0502020204030204" pitchFamily="34" charset="0"/>
              </a:rPr>
              <a:t>- </a:t>
            </a:r>
            <a:r>
              <a:rPr lang="en-IN" sz="2400" b="1" dirty="0"/>
              <a:t>Std. dev (Hours, outlook))</a:t>
            </a:r>
          </a:p>
          <a:p>
            <a:r>
              <a:rPr lang="en-US" sz="2400" b="1" dirty="0"/>
              <a:t>= 9.32- 7.66 = </a:t>
            </a:r>
            <a:r>
              <a:rPr lang="en-US" sz="2400" b="1" dirty="0">
                <a:solidFill>
                  <a:srgbClr val="C00000"/>
                </a:solidFill>
              </a:rPr>
              <a:t>1.66</a:t>
            </a:r>
            <a:endParaRPr lang="en-IN" sz="2400" dirty="0">
              <a:solidFill>
                <a:srgbClr val="C00000"/>
              </a:solidFill>
            </a:endParaRPr>
          </a:p>
        </p:txBody>
      </p:sp>
      <p:pic>
        <p:nvPicPr>
          <p:cNvPr id="7" name="Picture 6"/>
          <p:cNvPicPr>
            <a:picLocks noChangeAspect="1"/>
          </p:cNvPicPr>
          <p:nvPr/>
        </p:nvPicPr>
        <p:blipFill>
          <a:blip r:embed="rId3"/>
          <a:stretch>
            <a:fillRect/>
          </a:stretch>
        </p:blipFill>
        <p:spPr>
          <a:xfrm>
            <a:off x="8488474" y="4130755"/>
            <a:ext cx="3076217" cy="821890"/>
          </a:xfrm>
          <a:prstGeom prst="rect">
            <a:avLst/>
          </a:prstGeom>
        </p:spPr>
      </p:pic>
      <p:cxnSp>
        <p:nvCxnSpPr>
          <p:cNvPr id="8" name="Straight Arrow Connector 7"/>
          <p:cNvCxnSpPr>
            <a:cxnSpLocks/>
          </p:cNvCxnSpPr>
          <p:nvPr/>
        </p:nvCxnSpPr>
        <p:spPr>
          <a:xfrm flipH="1" flipV="1">
            <a:off x="5110328" y="2523471"/>
            <a:ext cx="2507236" cy="531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545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443" y="627889"/>
            <a:ext cx="10515600" cy="4351338"/>
          </a:xfrm>
        </p:spPr>
        <p:txBody>
          <a:bodyPr>
            <a:normAutofit/>
          </a:bodyPr>
          <a:lstStyle/>
          <a:p>
            <a:r>
              <a:rPr lang="en-US" sz="2400" dirty="0"/>
              <a:t>In practice, we need some termination criteria. For example, when coefficient of deviation (</a:t>
            </a:r>
            <a:r>
              <a:rPr lang="en-US" sz="2400" b="1" dirty="0"/>
              <a:t>CV</a:t>
            </a:r>
            <a:r>
              <a:rPr lang="en-US" sz="2400" dirty="0"/>
              <a:t>) for a branch becomes smaller than a certain threshold (e.g., 10%) and/or when too few instances (</a:t>
            </a:r>
            <a:r>
              <a:rPr lang="en-US" sz="2400" b="1" dirty="0"/>
              <a:t>n</a:t>
            </a:r>
            <a:r>
              <a:rPr lang="en-US" sz="2400" dirty="0"/>
              <a:t>) remain in the branch (e.g., 3). </a:t>
            </a:r>
            <a:endParaRPr lang="en-IN" sz="2400" dirty="0"/>
          </a:p>
        </p:txBody>
      </p:sp>
      <p:pic>
        <p:nvPicPr>
          <p:cNvPr id="5" name="Picture 4"/>
          <p:cNvPicPr>
            <a:picLocks noChangeAspect="1"/>
          </p:cNvPicPr>
          <p:nvPr/>
        </p:nvPicPr>
        <p:blipFill>
          <a:blip r:embed="rId2"/>
          <a:stretch>
            <a:fillRect/>
          </a:stretch>
        </p:blipFill>
        <p:spPr>
          <a:xfrm>
            <a:off x="484302" y="2053734"/>
            <a:ext cx="6959837" cy="3269350"/>
          </a:xfrm>
          <a:prstGeom prst="rect">
            <a:avLst/>
          </a:prstGeom>
        </p:spPr>
      </p:pic>
      <p:pic>
        <p:nvPicPr>
          <p:cNvPr id="6" name="Picture 5"/>
          <p:cNvPicPr>
            <a:picLocks noChangeAspect="1"/>
          </p:cNvPicPr>
          <p:nvPr/>
        </p:nvPicPr>
        <p:blipFill>
          <a:blip r:embed="rId3"/>
          <a:stretch>
            <a:fillRect/>
          </a:stretch>
        </p:blipFill>
        <p:spPr>
          <a:xfrm>
            <a:off x="8118606" y="2397592"/>
            <a:ext cx="3553321" cy="2581635"/>
          </a:xfrm>
          <a:prstGeom prst="rect">
            <a:avLst/>
          </a:prstGeom>
        </p:spPr>
      </p:pic>
      <p:sp>
        <p:nvSpPr>
          <p:cNvPr id="7" name="Rectangle 6"/>
          <p:cNvSpPr/>
          <p:nvPr/>
        </p:nvSpPr>
        <p:spPr>
          <a:xfrm>
            <a:off x="2133600" y="5580663"/>
            <a:ext cx="6096000" cy="923330"/>
          </a:xfrm>
          <a:prstGeom prst="rect">
            <a:avLst/>
          </a:prstGeom>
        </p:spPr>
        <p:txBody>
          <a:bodyPr>
            <a:spAutoFit/>
          </a:bodyPr>
          <a:lstStyle/>
          <a:p>
            <a:r>
              <a:rPr lang="en-US" dirty="0">
                <a:solidFill>
                  <a:srgbClr val="000000"/>
                </a:solidFill>
                <a:latin typeface="Calibri" panose="020F0502020204030204" pitchFamily="34" charset="0"/>
              </a:rPr>
              <a:t> "Overcast" subset does not need any further splitting because its CV (8%) is less than the threshold (10%). The related leaf node gets the average of the "Overcast" subset.</a:t>
            </a:r>
            <a:endParaRPr lang="en-IN" dirty="0"/>
          </a:p>
        </p:txBody>
      </p:sp>
      <p:sp>
        <p:nvSpPr>
          <p:cNvPr id="2" name="TextBox 1"/>
          <p:cNvSpPr txBox="1"/>
          <p:nvPr/>
        </p:nvSpPr>
        <p:spPr>
          <a:xfrm>
            <a:off x="6862916" y="2480392"/>
            <a:ext cx="2511380" cy="646331"/>
          </a:xfrm>
          <a:prstGeom prst="rect">
            <a:avLst/>
          </a:prstGeom>
          <a:noFill/>
        </p:spPr>
        <p:txBody>
          <a:bodyPr wrap="square" rtlCol="0">
            <a:spAutoFit/>
          </a:bodyPr>
          <a:lstStyle/>
          <a:p>
            <a:r>
              <a:rPr lang="en-IN" dirty="0"/>
              <a:t>3.49 / 46.3 = 7.53% = 8%</a:t>
            </a:r>
          </a:p>
          <a:p>
            <a:endParaRPr lang="en-IN" dirty="0"/>
          </a:p>
        </p:txBody>
      </p:sp>
      <p:cxnSp>
        <p:nvCxnSpPr>
          <p:cNvPr id="8" name="Curved Connector 7"/>
          <p:cNvCxnSpPr/>
          <p:nvPr/>
        </p:nvCxnSpPr>
        <p:spPr>
          <a:xfrm rot="5400000">
            <a:off x="6319274" y="2873821"/>
            <a:ext cx="1523270" cy="13827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45507" y="5405885"/>
            <a:ext cx="2817704" cy="646331"/>
          </a:xfrm>
          <a:prstGeom prst="rect">
            <a:avLst/>
          </a:prstGeom>
          <a:noFill/>
        </p:spPr>
        <p:txBody>
          <a:bodyPr wrap="square" rtlCol="0">
            <a:spAutoFit/>
          </a:bodyPr>
          <a:lstStyle/>
          <a:p>
            <a:r>
              <a:rPr lang="en-IN" dirty="0"/>
              <a:t>(46+43+52+44)/4 = 46.25 = 46.3</a:t>
            </a:r>
          </a:p>
        </p:txBody>
      </p:sp>
      <p:cxnSp>
        <p:nvCxnSpPr>
          <p:cNvPr id="15" name="Curved Connector 14"/>
          <p:cNvCxnSpPr/>
          <p:nvPr/>
        </p:nvCxnSpPr>
        <p:spPr>
          <a:xfrm rot="16200000" flipV="1">
            <a:off x="9875738" y="5081555"/>
            <a:ext cx="343858" cy="30480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22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986" y="434707"/>
            <a:ext cx="10515600" cy="4351338"/>
          </a:xfrm>
        </p:spPr>
        <p:txBody>
          <a:bodyPr>
            <a:normAutofit/>
          </a:bodyPr>
          <a:lstStyle/>
          <a:p>
            <a:r>
              <a:rPr lang="en-US" sz="2400" dirty="0"/>
              <a:t> The "Sunny" branch has an CV (28%) more than the threshold (10%) which needs further splitting. We select "Temp" as the best </a:t>
            </a:r>
            <a:r>
              <a:rPr lang="en-US" sz="2400" dirty="0" err="1"/>
              <a:t>best</a:t>
            </a:r>
            <a:r>
              <a:rPr lang="en-US" sz="2400" dirty="0"/>
              <a:t> node after "Outlook" because it has the largest SDR. </a:t>
            </a:r>
            <a:endParaRPr lang="en-IN" sz="2400" dirty="0"/>
          </a:p>
        </p:txBody>
      </p:sp>
      <p:pic>
        <p:nvPicPr>
          <p:cNvPr id="10244" name="Picture 4" descr="https://www.saedsayad.com/images/Decision_tree_r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224" y="1523189"/>
            <a:ext cx="9233123" cy="5334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075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986" y="434707"/>
            <a:ext cx="10515600" cy="4351338"/>
          </a:xfrm>
        </p:spPr>
        <p:txBody>
          <a:bodyPr>
            <a:normAutofit/>
          </a:bodyPr>
          <a:lstStyle/>
          <a:p>
            <a:r>
              <a:rPr lang="en-US" sz="2400" dirty="0"/>
              <a:t> Because the number of data points for both branches (FALSE and TRUE) is equal or less than 3,  we stop further branching and </a:t>
            </a:r>
            <a:r>
              <a:rPr lang="en-US" sz="2400" dirty="0">
                <a:highlight>
                  <a:srgbClr val="FFFF00"/>
                </a:highlight>
              </a:rPr>
              <a:t>assign the average</a:t>
            </a:r>
            <a:r>
              <a:rPr lang="en-US" sz="2400" dirty="0"/>
              <a:t> of each branch to the related leaf node.</a:t>
            </a:r>
            <a:endParaRPr lang="en-IN" sz="2400" dirty="0"/>
          </a:p>
        </p:txBody>
      </p:sp>
      <p:pic>
        <p:nvPicPr>
          <p:cNvPr id="2" name="Picture 1"/>
          <p:cNvPicPr>
            <a:picLocks noChangeAspect="1"/>
          </p:cNvPicPr>
          <p:nvPr/>
        </p:nvPicPr>
        <p:blipFill>
          <a:blip r:embed="rId2"/>
          <a:stretch>
            <a:fillRect/>
          </a:stretch>
        </p:blipFill>
        <p:spPr>
          <a:xfrm>
            <a:off x="956654" y="1394066"/>
            <a:ext cx="10299481" cy="5200352"/>
          </a:xfrm>
          <a:prstGeom prst="rect">
            <a:avLst/>
          </a:prstGeom>
        </p:spPr>
      </p:pic>
    </p:spTree>
    <p:extLst>
      <p:ext uri="{BB962C8B-B14F-4D97-AF65-F5344CB8AC3E}">
        <p14:creationId xmlns:p14="http://schemas.microsoft.com/office/powerpoint/2010/main" val="1275580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896" y="447586"/>
            <a:ext cx="10515600" cy="4351338"/>
          </a:xfrm>
        </p:spPr>
        <p:txBody>
          <a:bodyPr>
            <a:normAutofit/>
          </a:bodyPr>
          <a:lstStyle/>
          <a:p>
            <a:r>
              <a:rPr lang="en-US" sz="2200" dirty="0"/>
              <a:t>Moreover, the “Rainy" branch has an CV (22%) which is more than the threshold (10%). This branch needs further splitting. We select "Temp" as the best </a:t>
            </a:r>
            <a:r>
              <a:rPr lang="en-US" sz="2200" dirty="0" err="1"/>
              <a:t>best</a:t>
            </a:r>
            <a:r>
              <a:rPr lang="en-US" sz="2200" dirty="0"/>
              <a:t> node because it has the largest SDR. </a:t>
            </a:r>
            <a:endParaRPr lang="en-IN" sz="2200" dirty="0"/>
          </a:p>
        </p:txBody>
      </p:sp>
      <p:pic>
        <p:nvPicPr>
          <p:cNvPr id="11266" name="Picture 2" descr="https://www.saedsayad.com/images/Decision_tree_r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583" y="1443081"/>
            <a:ext cx="10065913" cy="5470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791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744" y="602132"/>
            <a:ext cx="10515600" cy="4351338"/>
          </a:xfrm>
        </p:spPr>
        <p:txBody>
          <a:bodyPr>
            <a:normAutofit/>
          </a:bodyPr>
          <a:lstStyle/>
          <a:p>
            <a:r>
              <a:rPr lang="en-US" sz="2200" dirty="0"/>
              <a:t>Because the number of data points for all three branches (Cool, Hot and Mild) is equal or less than 3 we stop further branching and </a:t>
            </a:r>
            <a:r>
              <a:rPr lang="en-US" sz="2200" dirty="0">
                <a:highlight>
                  <a:srgbClr val="FFFF00"/>
                </a:highlight>
              </a:rPr>
              <a:t>assign the average </a:t>
            </a:r>
            <a:r>
              <a:rPr lang="en-US" sz="2200" dirty="0"/>
              <a:t>of each branch to the related leaf node.</a:t>
            </a:r>
            <a:endParaRPr lang="en-IN" sz="2200" dirty="0"/>
          </a:p>
        </p:txBody>
      </p:sp>
      <p:pic>
        <p:nvPicPr>
          <p:cNvPr id="13314" name="Picture 2" descr="https://www.saedsayad.com/images/Decision_tree_r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64" y="1945983"/>
            <a:ext cx="10314949" cy="4822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85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200" y="195656"/>
            <a:ext cx="10515600" cy="620395"/>
          </a:xfrm>
        </p:spPr>
        <p:txBody>
          <a:bodyPr>
            <a:normAutofit fontScale="90000"/>
          </a:bodyPr>
          <a:lstStyle/>
          <a:p>
            <a:r>
              <a:rPr lang="en-US" dirty="0"/>
              <a:t>Example: Construct Decision tree using CART</a:t>
            </a:r>
            <a:endParaRPr lang="en-IN" dirty="0"/>
          </a:p>
        </p:txBody>
      </p:sp>
      <p:pic>
        <p:nvPicPr>
          <p:cNvPr id="3" name="Picture 2"/>
          <p:cNvPicPr/>
          <p:nvPr/>
        </p:nvPicPr>
        <p:blipFill rotWithShape="1">
          <a:blip r:embed="rId2"/>
          <a:srcRect l="10100" t="6562" r="8625" b="2020"/>
          <a:stretch/>
        </p:blipFill>
        <p:spPr>
          <a:xfrm>
            <a:off x="101600" y="1665710"/>
            <a:ext cx="2946400" cy="5059680"/>
          </a:xfrm>
          <a:prstGeom prst="rect">
            <a:avLst/>
          </a:prstGeom>
        </p:spPr>
      </p:pic>
      <p:pic>
        <p:nvPicPr>
          <p:cNvPr id="4" name="Picture 3"/>
          <p:cNvPicPr>
            <a:picLocks noChangeAspect="1"/>
          </p:cNvPicPr>
          <p:nvPr/>
        </p:nvPicPr>
        <p:blipFill rotWithShape="1">
          <a:blip r:embed="rId3"/>
          <a:srcRect r="37494" b="66167"/>
          <a:stretch/>
        </p:blipFill>
        <p:spPr>
          <a:xfrm>
            <a:off x="687774" y="1058016"/>
            <a:ext cx="4961186" cy="457201"/>
          </a:xfrm>
          <a:prstGeom prst="rect">
            <a:avLst/>
          </a:prstGeom>
        </p:spPr>
      </p:pic>
      <p:pic>
        <p:nvPicPr>
          <p:cNvPr id="6" name="Picture 5"/>
          <p:cNvPicPr>
            <a:picLocks noChangeAspect="1"/>
          </p:cNvPicPr>
          <p:nvPr/>
        </p:nvPicPr>
        <p:blipFill>
          <a:blip r:embed="rId4"/>
          <a:stretch>
            <a:fillRect/>
          </a:stretch>
        </p:blipFill>
        <p:spPr>
          <a:xfrm>
            <a:off x="7145545" y="4995111"/>
            <a:ext cx="219106" cy="190527"/>
          </a:xfrm>
          <a:prstGeom prst="rect">
            <a:avLst/>
          </a:prstGeom>
        </p:spPr>
      </p:pic>
      <p:pic>
        <p:nvPicPr>
          <p:cNvPr id="7" name="Picture 6"/>
          <p:cNvPicPr>
            <a:picLocks noChangeAspect="1"/>
          </p:cNvPicPr>
          <p:nvPr/>
        </p:nvPicPr>
        <p:blipFill>
          <a:blip r:embed="rId5">
            <a:clrChange>
              <a:clrFrom>
                <a:srgbClr val="FFFFFF"/>
              </a:clrFrom>
              <a:clrTo>
                <a:srgbClr val="FFFFFF">
                  <a:alpha val="0"/>
                </a:srgbClr>
              </a:clrTo>
            </a:clrChange>
          </a:blip>
          <a:stretch>
            <a:fillRect/>
          </a:stretch>
        </p:blipFill>
        <p:spPr>
          <a:xfrm>
            <a:off x="4236720" y="4121679"/>
            <a:ext cx="7955280" cy="2665301"/>
          </a:xfrm>
          <a:prstGeom prst="rect">
            <a:avLst/>
          </a:prstGeom>
        </p:spPr>
      </p:pic>
      <p:sp>
        <p:nvSpPr>
          <p:cNvPr id="8" name="Rectangle 7"/>
          <p:cNvSpPr/>
          <p:nvPr/>
        </p:nvSpPr>
        <p:spPr>
          <a:xfrm>
            <a:off x="2840987" y="2323419"/>
            <a:ext cx="2649225" cy="1569660"/>
          </a:xfrm>
          <a:prstGeom prst="rect">
            <a:avLst/>
          </a:prstGeom>
        </p:spPr>
        <p:txBody>
          <a:bodyPr wrap="square">
            <a:spAutoFit/>
          </a:bodyPr>
          <a:lstStyle/>
          <a:p>
            <a:r>
              <a:rPr lang="en-US" sz="2400" b="1" dirty="0">
                <a:solidFill>
                  <a:srgbClr val="C00000"/>
                </a:solidFill>
              </a:rPr>
              <a:t>attribute A will be chosen to split the node as Gini(A)&lt;Gini(B)</a:t>
            </a:r>
            <a:endParaRPr lang="en-IN" sz="2400" b="1" dirty="0">
              <a:solidFill>
                <a:srgbClr val="C00000"/>
              </a:solidFill>
            </a:endParaRPr>
          </a:p>
        </p:txBody>
      </p:sp>
      <p:pic>
        <p:nvPicPr>
          <p:cNvPr id="5" name="Picture 4">
            <a:extLst>
              <a:ext uri="{FF2B5EF4-FFF2-40B4-BE49-F238E27FC236}">
                <a16:creationId xmlns:a16="http://schemas.microsoft.com/office/drawing/2014/main" id="{B8AB19F9-865B-9E66-9D02-E3B2B224985C}"/>
              </a:ext>
            </a:extLst>
          </p:cNvPr>
          <p:cNvPicPr>
            <a:picLocks noChangeAspect="1"/>
          </p:cNvPicPr>
          <p:nvPr/>
        </p:nvPicPr>
        <p:blipFill rotWithShape="1">
          <a:blip r:embed="rId3"/>
          <a:srcRect l="35881" t="48383" r="10229" b="17783"/>
          <a:stretch/>
        </p:blipFill>
        <p:spPr>
          <a:xfrm>
            <a:off x="5750560" y="1058016"/>
            <a:ext cx="4277360" cy="457201"/>
          </a:xfrm>
          <a:prstGeom prst="rect">
            <a:avLst/>
          </a:prstGeom>
        </p:spPr>
      </p:pic>
      <p:pic>
        <p:nvPicPr>
          <p:cNvPr id="9" name="Picture 8"/>
          <p:cNvPicPr>
            <a:picLocks noChangeAspect="1"/>
          </p:cNvPicPr>
          <p:nvPr/>
        </p:nvPicPr>
        <p:blipFill>
          <a:blip r:embed="rId6">
            <a:clrChange>
              <a:clrFrom>
                <a:srgbClr val="FFFFFF"/>
              </a:clrFrom>
              <a:clrTo>
                <a:srgbClr val="FFFFFF">
                  <a:alpha val="0"/>
                </a:srgbClr>
              </a:clrTo>
            </a:clrChange>
          </a:blip>
          <a:stretch>
            <a:fillRect/>
          </a:stretch>
        </p:blipFill>
        <p:spPr>
          <a:xfrm>
            <a:off x="4472940" y="1515217"/>
            <a:ext cx="7482840" cy="2815271"/>
          </a:xfrm>
          <a:prstGeom prst="rect">
            <a:avLst/>
          </a:prstGeom>
        </p:spPr>
      </p:pic>
    </p:spTree>
    <p:extLst>
      <p:ext uri="{BB962C8B-B14F-4D97-AF65-F5344CB8AC3E}">
        <p14:creationId xmlns:p14="http://schemas.microsoft.com/office/powerpoint/2010/main" val="99432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16"/>
          <p:cNvSpPr txBox="1">
            <a:spLocks noGrp="1"/>
          </p:cNvSpPr>
          <p:nvPr>
            <p:ph type="sldNum" idx="4294967295"/>
          </p:nvPr>
        </p:nvSpPr>
        <p:spPr>
          <a:xfrm>
            <a:off x="8305800" y="6324600"/>
            <a:ext cx="1905000" cy="457200"/>
          </a:xfrm>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n-US" sz="1400">
                <a:solidFill>
                  <a:schemeClr val="dk1"/>
                </a:solidFill>
                <a:latin typeface="Tahoma"/>
                <a:ea typeface="Tahoma"/>
                <a:cs typeface="Tahoma"/>
                <a:sym typeface="Tahoma"/>
              </a:rPr>
              <a:pPr/>
              <a:t>3</a:t>
            </a:fld>
            <a:endParaRPr sz="1400">
              <a:solidFill>
                <a:schemeClr val="dk1"/>
              </a:solidFill>
              <a:latin typeface="Tahoma"/>
              <a:ea typeface="Tahoma"/>
              <a:cs typeface="Tahoma"/>
              <a:sym typeface="Tahoma"/>
            </a:endParaRPr>
          </a:p>
        </p:txBody>
      </p:sp>
      <p:sp>
        <p:nvSpPr>
          <p:cNvPr id="1130" name="Google Shape;1130;p116"/>
          <p:cNvSpPr txBox="1">
            <a:spLocks noGrp="1"/>
          </p:cNvSpPr>
          <p:nvPr>
            <p:ph type="title"/>
          </p:nvPr>
        </p:nvSpPr>
        <p:spPr>
          <a:xfrm>
            <a:off x="1752600" y="654845"/>
            <a:ext cx="8763000" cy="609600"/>
          </a:xfrm>
          <a:prstGeom prst="rect">
            <a:avLst/>
          </a:prstGeom>
          <a:noFill/>
          <a:ln>
            <a:noFill/>
          </a:ln>
        </p:spPr>
        <p:txBody>
          <a:bodyPr spcFirstLastPara="1" vert="horz" wrap="square" lIns="91425" tIns="45700" rIns="91425" bIns="45700" rtlCol="0" anchor="b" anchorCtr="0">
            <a:noAutofit/>
          </a:bodyPr>
          <a:lstStyle/>
          <a:p>
            <a:pPr algn="ctr">
              <a:spcBef>
                <a:spcPts val="0"/>
              </a:spcBef>
            </a:pPr>
            <a:r>
              <a:rPr lang="en-US" dirty="0"/>
              <a:t>Decision tree using CART algorithm</a:t>
            </a:r>
            <a:endParaRPr dirty="0"/>
          </a:p>
        </p:txBody>
      </p:sp>
      <p:grpSp>
        <p:nvGrpSpPr>
          <p:cNvPr id="1131" name="Google Shape;1131;p116"/>
          <p:cNvGrpSpPr/>
          <p:nvPr/>
        </p:nvGrpSpPr>
        <p:grpSpPr>
          <a:xfrm>
            <a:off x="2209800" y="1524001"/>
            <a:ext cx="8305800" cy="5045075"/>
            <a:chOff x="432" y="960"/>
            <a:chExt cx="5232" cy="3178"/>
          </a:xfrm>
        </p:grpSpPr>
        <p:sp>
          <p:nvSpPr>
            <p:cNvPr id="1132" name="Google Shape;1132;p116"/>
            <p:cNvSpPr/>
            <p:nvPr/>
          </p:nvSpPr>
          <p:spPr>
            <a:xfrm>
              <a:off x="4560" y="3927"/>
              <a:ext cx="110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rgbClr val="006600"/>
                  </a:solidFill>
                  <a:latin typeface="Arial"/>
                  <a:ea typeface="Arial"/>
                  <a:cs typeface="Arial"/>
                  <a:sym typeface="Arial"/>
                </a:rPr>
                <a:t>No</a:t>
              </a:r>
              <a:endParaRPr>
                <a:solidFill>
                  <a:srgbClr val="006600"/>
                </a:solidFill>
                <a:latin typeface="Arial"/>
                <a:ea typeface="Arial"/>
                <a:cs typeface="Arial"/>
                <a:sym typeface="Arial"/>
              </a:endParaRPr>
            </a:p>
          </p:txBody>
        </p:sp>
        <p:sp>
          <p:nvSpPr>
            <p:cNvPr id="1133" name="Google Shape;1133;p116"/>
            <p:cNvSpPr/>
            <p:nvPr/>
          </p:nvSpPr>
          <p:spPr>
            <a:xfrm>
              <a:off x="3840" y="3927"/>
              <a:ext cx="72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Strong</a:t>
              </a:r>
              <a:endParaRPr>
                <a:solidFill>
                  <a:schemeClr val="folHlink"/>
                </a:solidFill>
                <a:latin typeface="Arial"/>
                <a:ea typeface="Arial"/>
                <a:cs typeface="Arial"/>
                <a:sym typeface="Arial"/>
              </a:endParaRPr>
            </a:p>
          </p:txBody>
        </p:sp>
        <p:sp>
          <p:nvSpPr>
            <p:cNvPr id="1134" name="Google Shape;1134;p116"/>
            <p:cNvSpPr/>
            <p:nvPr/>
          </p:nvSpPr>
          <p:spPr>
            <a:xfrm>
              <a:off x="3072" y="3927"/>
              <a:ext cx="768"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High</a:t>
              </a:r>
              <a:endParaRPr>
                <a:solidFill>
                  <a:schemeClr val="folHlink"/>
                </a:solidFill>
                <a:latin typeface="Arial"/>
                <a:ea typeface="Arial"/>
                <a:cs typeface="Arial"/>
                <a:sym typeface="Arial"/>
              </a:endParaRPr>
            </a:p>
          </p:txBody>
        </p:sp>
        <p:sp>
          <p:nvSpPr>
            <p:cNvPr id="1135" name="Google Shape;1135;p116"/>
            <p:cNvSpPr/>
            <p:nvPr/>
          </p:nvSpPr>
          <p:spPr>
            <a:xfrm>
              <a:off x="2336" y="3927"/>
              <a:ext cx="736"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Mild</a:t>
              </a:r>
              <a:endParaRPr>
                <a:solidFill>
                  <a:schemeClr val="folHlink"/>
                </a:solidFill>
                <a:latin typeface="Arial"/>
                <a:ea typeface="Arial"/>
                <a:cs typeface="Arial"/>
                <a:sym typeface="Arial"/>
              </a:endParaRPr>
            </a:p>
          </p:txBody>
        </p:sp>
        <p:sp>
          <p:nvSpPr>
            <p:cNvPr id="1136" name="Google Shape;1136;p116"/>
            <p:cNvSpPr/>
            <p:nvPr/>
          </p:nvSpPr>
          <p:spPr>
            <a:xfrm>
              <a:off x="912" y="3927"/>
              <a:ext cx="142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Rain</a:t>
              </a:r>
              <a:endParaRPr>
                <a:solidFill>
                  <a:schemeClr val="folHlink"/>
                </a:solidFill>
                <a:latin typeface="Arial"/>
                <a:ea typeface="Arial"/>
                <a:cs typeface="Arial"/>
                <a:sym typeface="Arial"/>
              </a:endParaRPr>
            </a:p>
          </p:txBody>
        </p:sp>
        <p:sp>
          <p:nvSpPr>
            <p:cNvPr id="1137" name="Google Shape;1137;p116"/>
            <p:cNvSpPr/>
            <p:nvPr/>
          </p:nvSpPr>
          <p:spPr>
            <a:xfrm>
              <a:off x="432" y="3927"/>
              <a:ext cx="48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D14</a:t>
              </a:r>
              <a:endParaRPr>
                <a:solidFill>
                  <a:schemeClr val="folHlink"/>
                </a:solidFill>
                <a:latin typeface="Arial"/>
                <a:ea typeface="Arial"/>
                <a:cs typeface="Arial"/>
                <a:sym typeface="Arial"/>
              </a:endParaRPr>
            </a:p>
          </p:txBody>
        </p:sp>
        <p:sp>
          <p:nvSpPr>
            <p:cNvPr id="1138" name="Google Shape;1138;p116"/>
            <p:cNvSpPr/>
            <p:nvPr/>
          </p:nvSpPr>
          <p:spPr>
            <a:xfrm>
              <a:off x="4560" y="3716"/>
              <a:ext cx="110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rgbClr val="006600"/>
                  </a:solidFill>
                  <a:latin typeface="Arial"/>
                  <a:ea typeface="Arial"/>
                  <a:cs typeface="Arial"/>
                  <a:sym typeface="Arial"/>
                </a:rPr>
                <a:t>Yes</a:t>
              </a:r>
              <a:endParaRPr>
                <a:solidFill>
                  <a:srgbClr val="006600"/>
                </a:solidFill>
                <a:latin typeface="Arial"/>
                <a:ea typeface="Arial"/>
                <a:cs typeface="Arial"/>
                <a:sym typeface="Arial"/>
              </a:endParaRPr>
            </a:p>
          </p:txBody>
        </p:sp>
        <p:sp>
          <p:nvSpPr>
            <p:cNvPr id="1139" name="Google Shape;1139;p116"/>
            <p:cNvSpPr/>
            <p:nvPr/>
          </p:nvSpPr>
          <p:spPr>
            <a:xfrm>
              <a:off x="3840" y="3716"/>
              <a:ext cx="72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Weak</a:t>
              </a:r>
              <a:endParaRPr>
                <a:solidFill>
                  <a:schemeClr val="folHlink"/>
                </a:solidFill>
                <a:latin typeface="Arial"/>
                <a:ea typeface="Arial"/>
                <a:cs typeface="Arial"/>
                <a:sym typeface="Arial"/>
              </a:endParaRPr>
            </a:p>
          </p:txBody>
        </p:sp>
        <p:sp>
          <p:nvSpPr>
            <p:cNvPr id="1140" name="Google Shape;1140;p116"/>
            <p:cNvSpPr/>
            <p:nvPr/>
          </p:nvSpPr>
          <p:spPr>
            <a:xfrm>
              <a:off x="3072" y="3716"/>
              <a:ext cx="768"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Normal</a:t>
              </a:r>
              <a:endParaRPr>
                <a:solidFill>
                  <a:schemeClr val="folHlink"/>
                </a:solidFill>
                <a:latin typeface="Arial"/>
                <a:ea typeface="Arial"/>
                <a:cs typeface="Arial"/>
                <a:sym typeface="Arial"/>
              </a:endParaRPr>
            </a:p>
          </p:txBody>
        </p:sp>
        <p:sp>
          <p:nvSpPr>
            <p:cNvPr id="1141" name="Google Shape;1141;p116"/>
            <p:cNvSpPr/>
            <p:nvPr/>
          </p:nvSpPr>
          <p:spPr>
            <a:xfrm>
              <a:off x="2336" y="3716"/>
              <a:ext cx="736"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Hot</a:t>
              </a:r>
              <a:endParaRPr>
                <a:solidFill>
                  <a:schemeClr val="folHlink"/>
                </a:solidFill>
                <a:latin typeface="Arial"/>
                <a:ea typeface="Arial"/>
                <a:cs typeface="Arial"/>
                <a:sym typeface="Arial"/>
              </a:endParaRPr>
            </a:p>
          </p:txBody>
        </p:sp>
        <p:sp>
          <p:nvSpPr>
            <p:cNvPr id="1142" name="Google Shape;1142;p116"/>
            <p:cNvSpPr/>
            <p:nvPr/>
          </p:nvSpPr>
          <p:spPr>
            <a:xfrm>
              <a:off x="912" y="3716"/>
              <a:ext cx="142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Overcast</a:t>
              </a:r>
              <a:endParaRPr>
                <a:solidFill>
                  <a:schemeClr val="folHlink"/>
                </a:solidFill>
                <a:latin typeface="Arial"/>
                <a:ea typeface="Arial"/>
                <a:cs typeface="Arial"/>
                <a:sym typeface="Arial"/>
              </a:endParaRPr>
            </a:p>
          </p:txBody>
        </p:sp>
        <p:sp>
          <p:nvSpPr>
            <p:cNvPr id="1143" name="Google Shape;1143;p116"/>
            <p:cNvSpPr/>
            <p:nvPr/>
          </p:nvSpPr>
          <p:spPr>
            <a:xfrm>
              <a:off x="432" y="3716"/>
              <a:ext cx="48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D13</a:t>
              </a:r>
              <a:endParaRPr>
                <a:solidFill>
                  <a:schemeClr val="folHlink"/>
                </a:solidFill>
                <a:latin typeface="Arial"/>
                <a:ea typeface="Arial"/>
                <a:cs typeface="Arial"/>
                <a:sym typeface="Arial"/>
              </a:endParaRPr>
            </a:p>
          </p:txBody>
        </p:sp>
        <p:sp>
          <p:nvSpPr>
            <p:cNvPr id="1144" name="Google Shape;1144;p116"/>
            <p:cNvSpPr/>
            <p:nvPr/>
          </p:nvSpPr>
          <p:spPr>
            <a:xfrm>
              <a:off x="4560" y="3505"/>
              <a:ext cx="110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rgbClr val="006600"/>
                  </a:solidFill>
                  <a:latin typeface="Arial"/>
                  <a:ea typeface="Arial"/>
                  <a:cs typeface="Arial"/>
                  <a:sym typeface="Arial"/>
                </a:rPr>
                <a:t>Yes</a:t>
              </a:r>
              <a:endParaRPr>
                <a:solidFill>
                  <a:srgbClr val="006600"/>
                </a:solidFill>
                <a:latin typeface="Arial"/>
                <a:ea typeface="Arial"/>
                <a:cs typeface="Arial"/>
                <a:sym typeface="Arial"/>
              </a:endParaRPr>
            </a:p>
          </p:txBody>
        </p:sp>
        <p:sp>
          <p:nvSpPr>
            <p:cNvPr id="1145" name="Google Shape;1145;p116"/>
            <p:cNvSpPr/>
            <p:nvPr/>
          </p:nvSpPr>
          <p:spPr>
            <a:xfrm>
              <a:off x="3840" y="3505"/>
              <a:ext cx="72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Strong</a:t>
              </a:r>
              <a:endParaRPr>
                <a:solidFill>
                  <a:schemeClr val="folHlink"/>
                </a:solidFill>
                <a:latin typeface="Arial"/>
                <a:ea typeface="Arial"/>
                <a:cs typeface="Arial"/>
                <a:sym typeface="Arial"/>
              </a:endParaRPr>
            </a:p>
          </p:txBody>
        </p:sp>
        <p:sp>
          <p:nvSpPr>
            <p:cNvPr id="1146" name="Google Shape;1146;p116"/>
            <p:cNvSpPr/>
            <p:nvPr/>
          </p:nvSpPr>
          <p:spPr>
            <a:xfrm>
              <a:off x="3072" y="3505"/>
              <a:ext cx="768"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High</a:t>
              </a:r>
              <a:endParaRPr>
                <a:solidFill>
                  <a:schemeClr val="folHlink"/>
                </a:solidFill>
                <a:latin typeface="Arial"/>
                <a:ea typeface="Arial"/>
                <a:cs typeface="Arial"/>
                <a:sym typeface="Arial"/>
              </a:endParaRPr>
            </a:p>
          </p:txBody>
        </p:sp>
        <p:sp>
          <p:nvSpPr>
            <p:cNvPr id="1147" name="Google Shape;1147;p116"/>
            <p:cNvSpPr/>
            <p:nvPr/>
          </p:nvSpPr>
          <p:spPr>
            <a:xfrm>
              <a:off x="2336" y="3505"/>
              <a:ext cx="736"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Mild</a:t>
              </a:r>
              <a:endParaRPr>
                <a:solidFill>
                  <a:schemeClr val="folHlink"/>
                </a:solidFill>
                <a:latin typeface="Arial"/>
                <a:ea typeface="Arial"/>
                <a:cs typeface="Arial"/>
                <a:sym typeface="Arial"/>
              </a:endParaRPr>
            </a:p>
          </p:txBody>
        </p:sp>
        <p:sp>
          <p:nvSpPr>
            <p:cNvPr id="1148" name="Google Shape;1148;p116"/>
            <p:cNvSpPr/>
            <p:nvPr/>
          </p:nvSpPr>
          <p:spPr>
            <a:xfrm>
              <a:off x="912" y="3505"/>
              <a:ext cx="142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Overcast</a:t>
              </a:r>
              <a:endParaRPr>
                <a:solidFill>
                  <a:schemeClr val="folHlink"/>
                </a:solidFill>
                <a:latin typeface="Arial"/>
                <a:ea typeface="Arial"/>
                <a:cs typeface="Arial"/>
                <a:sym typeface="Arial"/>
              </a:endParaRPr>
            </a:p>
          </p:txBody>
        </p:sp>
        <p:sp>
          <p:nvSpPr>
            <p:cNvPr id="1149" name="Google Shape;1149;p116"/>
            <p:cNvSpPr/>
            <p:nvPr/>
          </p:nvSpPr>
          <p:spPr>
            <a:xfrm>
              <a:off x="432" y="3505"/>
              <a:ext cx="48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D12</a:t>
              </a:r>
              <a:endParaRPr>
                <a:solidFill>
                  <a:schemeClr val="folHlink"/>
                </a:solidFill>
                <a:latin typeface="Arial"/>
                <a:ea typeface="Arial"/>
                <a:cs typeface="Arial"/>
                <a:sym typeface="Arial"/>
              </a:endParaRPr>
            </a:p>
          </p:txBody>
        </p:sp>
        <p:sp>
          <p:nvSpPr>
            <p:cNvPr id="1150" name="Google Shape;1150;p116"/>
            <p:cNvSpPr/>
            <p:nvPr/>
          </p:nvSpPr>
          <p:spPr>
            <a:xfrm>
              <a:off x="4560" y="3294"/>
              <a:ext cx="110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rgbClr val="006600"/>
                  </a:solidFill>
                  <a:latin typeface="Arial"/>
                  <a:ea typeface="Arial"/>
                  <a:cs typeface="Arial"/>
                  <a:sym typeface="Arial"/>
                </a:rPr>
                <a:t>Yes</a:t>
              </a:r>
              <a:endParaRPr>
                <a:solidFill>
                  <a:srgbClr val="006600"/>
                </a:solidFill>
                <a:latin typeface="Arial"/>
                <a:ea typeface="Arial"/>
                <a:cs typeface="Arial"/>
                <a:sym typeface="Arial"/>
              </a:endParaRPr>
            </a:p>
          </p:txBody>
        </p:sp>
        <p:sp>
          <p:nvSpPr>
            <p:cNvPr id="1151" name="Google Shape;1151;p116"/>
            <p:cNvSpPr/>
            <p:nvPr/>
          </p:nvSpPr>
          <p:spPr>
            <a:xfrm>
              <a:off x="3840" y="3294"/>
              <a:ext cx="72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Strong</a:t>
              </a:r>
              <a:endParaRPr>
                <a:solidFill>
                  <a:schemeClr val="folHlink"/>
                </a:solidFill>
                <a:latin typeface="Arial"/>
                <a:ea typeface="Arial"/>
                <a:cs typeface="Arial"/>
                <a:sym typeface="Arial"/>
              </a:endParaRPr>
            </a:p>
          </p:txBody>
        </p:sp>
        <p:sp>
          <p:nvSpPr>
            <p:cNvPr id="1152" name="Google Shape;1152;p116"/>
            <p:cNvSpPr/>
            <p:nvPr/>
          </p:nvSpPr>
          <p:spPr>
            <a:xfrm>
              <a:off x="3072" y="3294"/>
              <a:ext cx="768"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Normal</a:t>
              </a:r>
              <a:endParaRPr>
                <a:solidFill>
                  <a:schemeClr val="folHlink"/>
                </a:solidFill>
                <a:latin typeface="Arial"/>
                <a:ea typeface="Arial"/>
                <a:cs typeface="Arial"/>
                <a:sym typeface="Arial"/>
              </a:endParaRPr>
            </a:p>
          </p:txBody>
        </p:sp>
        <p:sp>
          <p:nvSpPr>
            <p:cNvPr id="1153" name="Google Shape;1153;p116"/>
            <p:cNvSpPr/>
            <p:nvPr/>
          </p:nvSpPr>
          <p:spPr>
            <a:xfrm>
              <a:off x="2336" y="3294"/>
              <a:ext cx="736"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Mild</a:t>
              </a:r>
              <a:endParaRPr>
                <a:solidFill>
                  <a:schemeClr val="folHlink"/>
                </a:solidFill>
                <a:latin typeface="Arial"/>
                <a:ea typeface="Arial"/>
                <a:cs typeface="Arial"/>
                <a:sym typeface="Arial"/>
              </a:endParaRPr>
            </a:p>
          </p:txBody>
        </p:sp>
        <p:sp>
          <p:nvSpPr>
            <p:cNvPr id="1154" name="Google Shape;1154;p116"/>
            <p:cNvSpPr/>
            <p:nvPr/>
          </p:nvSpPr>
          <p:spPr>
            <a:xfrm>
              <a:off x="912" y="3294"/>
              <a:ext cx="142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Sunny</a:t>
              </a:r>
              <a:endParaRPr>
                <a:solidFill>
                  <a:schemeClr val="folHlink"/>
                </a:solidFill>
                <a:latin typeface="Arial"/>
                <a:ea typeface="Arial"/>
                <a:cs typeface="Arial"/>
                <a:sym typeface="Arial"/>
              </a:endParaRPr>
            </a:p>
          </p:txBody>
        </p:sp>
        <p:sp>
          <p:nvSpPr>
            <p:cNvPr id="1155" name="Google Shape;1155;p116"/>
            <p:cNvSpPr/>
            <p:nvPr/>
          </p:nvSpPr>
          <p:spPr>
            <a:xfrm>
              <a:off x="432" y="3294"/>
              <a:ext cx="48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D11</a:t>
              </a:r>
              <a:endParaRPr>
                <a:solidFill>
                  <a:schemeClr val="folHlink"/>
                </a:solidFill>
                <a:latin typeface="Arial"/>
                <a:ea typeface="Arial"/>
                <a:cs typeface="Arial"/>
                <a:sym typeface="Arial"/>
              </a:endParaRPr>
            </a:p>
          </p:txBody>
        </p:sp>
        <p:sp>
          <p:nvSpPr>
            <p:cNvPr id="1156" name="Google Shape;1156;p116"/>
            <p:cNvSpPr/>
            <p:nvPr/>
          </p:nvSpPr>
          <p:spPr>
            <a:xfrm>
              <a:off x="4560" y="3083"/>
              <a:ext cx="110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rgbClr val="006600"/>
                  </a:solidFill>
                  <a:latin typeface="Arial"/>
                  <a:ea typeface="Arial"/>
                  <a:cs typeface="Arial"/>
                  <a:sym typeface="Arial"/>
                </a:rPr>
                <a:t>Yes</a:t>
              </a:r>
              <a:endParaRPr>
                <a:solidFill>
                  <a:srgbClr val="006600"/>
                </a:solidFill>
                <a:latin typeface="Arial"/>
                <a:ea typeface="Arial"/>
                <a:cs typeface="Arial"/>
                <a:sym typeface="Arial"/>
              </a:endParaRPr>
            </a:p>
          </p:txBody>
        </p:sp>
        <p:sp>
          <p:nvSpPr>
            <p:cNvPr id="1157" name="Google Shape;1157;p116"/>
            <p:cNvSpPr/>
            <p:nvPr/>
          </p:nvSpPr>
          <p:spPr>
            <a:xfrm>
              <a:off x="3840" y="3083"/>
              <a:ext cx="72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Strong</a:t>
              </a:r>
              <a:endParaRPr>
                <a:solidFill>
                  <a:schemeClr val="folHlink"/>
                </a:solidFill>
                <a:latin typeface="Arial"/>
                <a:ea typeface="Arial"/>
                <a:cs typeface="Arial"/>
                <a:sym typeface="Arial"/>
              </a:endParaRPr>
            </a:p>
          </p:txBody>
        </p:sp>
        <p:sp>
          <p:nvSpPr>
            <p:cNvPr id="1158" name="Google Shape;1158;p116"/>
            <p:cNvSpPr/>
            <p:nvPr/>
          </p:nvSpPr>
          <p:spPr>
            <a:xfrm>
              <a:off x="3072" y="3083"/>
              <a:ext cx="768"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Normal</a:t>
              </a:r>
              <a:endParaRPr>
                <a:solidFill>
                  <a:schemeClr val="folHlink"/>
                </a:solidFill>
                <a:latin typeface="Arial"/>
                <a:ea typeface="Arial"/>
                <a:cs typeface="Arial"/>
                <a:sym typeface="Arial"/>
              </a:endParaRPr>
            </a:p>
          </p:txBody>
        </p:sp>
        <p:sp>
          <p:nvSpPr>
            <p:cNvPr id="1159" name="Google Shape;1159;p116"/>
            <p:cNvSpPr/>
            <p:nvPr/>
          </p:nvSpPr>
          <p:spPr>
            <a:xfrm>
              <a:off x="2336" y="3083"/>
              <a:ext cx="736"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Mild</a:t>
              </a:r>
              <a:endParaRPr>
                <a:solidFill>
                  <a:schemeClr val="folHlink"/>
                </a:solidFill>
                <a:latin typeface="Arial"/>
                <a:ea typeface="Arial"/>
                <a:cs typeface="Arial"/>
                <a:sym typeface="Arial"/>
              </a:endParaRPr>
            </a:p>
          </p:txBody>
        </p:sp>
        <p:sp>
          <p:nvSpPr>
            <p:cNvPr id="1160" name="Google Shape;1160;p116"/>
            <p:cNvSpPr/>
            <p:nvPr/>
          </p:nvSpPr>
          <p:spPr>
            <a:xfrm>
              <a:off x="912" y="3083"/>
              <a:ext cx="142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Rain</a:t>
              </a:r>
              <a:endParaRPr>
                <a:solidFill>
                  <a:schemeClr val="folHlink"/>
                </a:solidFill>
                <a:latin typeface="Arial"/>
                <a:ea typeface="Arial"/>
                <a:cs typeface="Arial"/>
                <a:sym typeface="Arial"/>
              </a:endParaRPr>
            </a:p>
          </p:txBody>
        </p:sp>
        <p:sp>
          <p:nvSpPr>
            <p:cNvPr id="1161" name="Google Shape;1161;p116"/>
            <p:cNvSpPr/>
            <p:nvPr/>
          </p:nvSpPr>
          <p:spPr>
            <a:xfrm>
              <a:off x="432" y="3083"/>
              <a:ext cx="48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D10</a:t>
              </a:r>
              <a:endParaRPr>
                <a:solidFill>
                  <a:schemeClr val="folHlink"/>
                </a:solidFill>
                <a:latin typeface="Arial"/>
                <a:ea typeface="Arial"/>
                <a:cs typeface="Arial"/>
                <a:sym typeface="Arial"/>
              </a:endParaRPr>
            </a:p>
          </p:txBody>
        </p:sp>
        <p:sp>
          <p:nvSpPr>
            <p:cNvPr id="1162" name="Google Shape;1162;p116"/>
            <p:cNvSpPr/>
            <p:nvPr/>
          </p:nvSpPr>
          <p:spPr>
            <a:xfrm>
              <a:off x="4560" y="2872"/>
              <a:ext cx="110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rgbClr val="006600"/>
                  </a:solidFill>
                  <a:latin typeface="Arial"/>
                  <a:ea typeface="Arial"/>
                  <a:cs typeface="Arial"/>
                  <a:sym typeface="Arial"/>
                </a:rPr>
                <a:t>Yes</a:t>
              </a:r>
              <a:endParaRPr>
                <a:solidFill>
                  <a:srgbClr val="006600"/>
                </a:solidFill>
                <a:latin typeface="Arial"/>
                <a:ea typeface="Arial"/>
                <a:cs typeface="Arial"/>
                <a:sym typeface="Arial"/>
              </a:endParaRPr>
            </a:p>
          </p:txBody>
        </p:sp>
        <p:sp>
          <p:nvSpPr>
            <p:cNvPr id="1163" name="Google Shape;1163;p116"/>
            <p:cNvSpPr/>
            <p:nvPr/>
          </p:nvSpPr>
          <p:spPr>
            <a:xfrm>
              <a:off x="3840" y="2872"/>
              <a:ext cx="72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Weak</a:t>
              </a:r>
              <a:endParaRPr>
                <a:solidFill>
                  <a:schemeClr val="folHlink"/>
                </a:solidFill>
                <a:latin typeface="Arial"/>
                <a:ea typeface="Arial"/>
                <a:cs typeface="Arial"/>
                <a:sym typeface="Arial"/>
              </a:endParaRPr>
            </a:p>
          </p:txBody>
        </p:sp>
        <p:sp>
          <p:nvSpPr>
            <p:cNvPr id="1164" name="Google Shape;1164;p116"/>
            <p:cNvSpPr/>
            <p:nvPr/>
          </p:nvSpPr>
          <p:spPr>
            <a:xfrm>
              <a:off x="3072" y="2872"/>
              <a:ext cx="768"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Normal</a:t>
              </a:r>
              <a:endParaRPr>
                <a:solidFill>
                  <a:schemeClr val="folHlink"/>
                </a:solidFill>
                <a:latin typeface="Arial"/>
                <a:ea typeface="Arial"/>
                <a:cs typeface="Arial"/>
                <a:sym typeface="Arial"/>
              </a:endParaRPr>
            </a:p>
          </p:txBody>
        </p:sp>
        <p:sp>
          <p:nvSpPr>
            <p:cNvPr id="1165" name="Google Shape;1165;p116"/>
            <p:cNvSpPr/>
            <p:nvPr/>
          </p:nvSpPr>
          <p:spPr>
            <a:xfrm>
              <a:off x="2336" y="2872"/>
              <a:ext cx="736"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Cool</a:t>
              </a:r>
              <a:endParaRPr>
                <a:solidFill>
                  <a:schemeClr val="folHlink"/>
                </a:solidFill>
                <a:latin typeface="Arial"/>
                <a:ea typeface="Arial"/>
                <a:cs typeface="Arial"/>
                <a:sym typeface="Arial"/>
              </a:endParaRPr>
            </a:p>
          </p:txBody>
        </p:sp>
        <p:sp>
          <p:nvSpPr>
            <p:cNvPr id="1166" name="Google Shape;1166;p116"/>
            <p:cNvSpPr/>
            <p:nvPr/>
          </p:nvSpPr>
          <p:spPr>
            <a:xfrm>
              <a:off x="912" y="2872"/>
              <a:ext cx="142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Sunny</a:t>
              </a:r>
              <a:endParaRPr>
                <a:solidFill>
                  <a:schemeClr val="folHlink"/>
                </a:solidFill>
                <a:latin typeface="Arial"/>
                <a:ea typeface="Arial"/>
                <a:cs typeface="Arial"/>
                <a:sym typeface="Arial"/>
              </a:endParaRPr>
            </a:p>
          </p:txBody>
        </p:sp>
        <p:sp>
          <p:nvSpPr>
            <p:cNvPr id="1167" name="Google Shape;1167;p116"/>
            <p:cNvSpPr/>
            <p:nvPr/>
          </p:nvSpPr>
          <p:spPr>
            <a:xfrm>
              <a:off x="432" y="2872"/>
              <a:ext cx="48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D9</a:t>
              </a:r>
              <a:endParaRPr>
                <a:solidFill>
                  <a:schemeClr val="folHlink"/>
                </a:solidFill>
                <a:latin typeface="Arial"/>
                <a:ea typeface="Arial"/>
                <a:cs typeface="Arial"/>
                <a:sym typeface="Arial"/>
              </a:endParaRPr>
            </a:p>
          </p:txBody>
        </p:sp>
        <p:sp>
          <p:nvSpPr>
            <p:cNvPr id="1168" name="Google Shape;1168;p116"/>
            <p:cNvSpPr/>
            <p:nvPr/>
          </p:nvSpPr>
          <p:spPr>
            <a:xfrm>
              <a:off x="4560" y="2661"/>
              <a:ext cx="110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rgbClr val="006600"/>
                  </a:solidFill>
                  <a:latin typeface="Arial"/>
                  <a:ea typeface="Arial"/>
                  <a:cs typeface="Arial"/>
                  <a:sym typeface="Arial"/>
                </a:rPr>
                <a:t>No</a:t>
              </a:r>
              <a:endParaRPr>
                <a:solidFill>
                  <a:srgbClr val="006600"/>
                </a:solidFill>
                <a:latin typeface="Arial"/>
                <a:ea typeface="Arial"/>
                <a:cs typeface="Arial"/>
                <a:sym typeface="Arial"/>
              </a:endParaRPr>
            </a:p>
          </p:txBody>
        </p:sp>
        <p:sp>
          <p:nvSpPr>
            <p:cNvPr id="1169" name="Google Shape;1169;p116"/>
            <p:cNvSpPr/>
            <p:nvPr/>
          </p:nvSpPr>
          <p:spPr>
            <a:xfrm>
              <a:off x="3840" y="2661"/>
              <a:ext cx="72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Weak</a:t>
              </a:r>
              <a:endParaRPr>
                <a:solidFill>
                  <a:schemeClr val="folHlink"/>
                </a:solidFill>
                <a:latin typeface="Arial"/>
                <a:ea typeface="Arial"/>
                <a:cs typeface="Arial"/>
                <a:sym typeface="Arial"/>
              </a:endParaRPr>
            </a:p>
          </p:txBody>
        </p:sp>
        <p:sp>
          <p:nvSpPr>
            <p:cNvPr id="1170" name="Google Shape;1170;p116"/>
            <p:cNvSpPr/>
            <p:nvPr/>
          </p:nvSpPr>
          <p:spPr>
            <a:xfrm>
              <a:off x="3072" y="2661"/>
              <a:ext cx="768"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High</a:t>
              </a:r>
              <a:endParaRPr>
                <a:solidFill>
                  <a:schemeClr val="folHlink"/>
                </a:solidFill>
                <a:latin typeface="Arial"/>
                <a:ea typeface="Arial"/>
                <a:cs typeface="Arial"/>
                <a:sym typeface="Arial"/>
              </a:endParaRPr>
            </a:p>
          </p:txBody>
        </p:sp>
        <p:sp>
          <p:nvSpPr>
            <p:cNvPr id="1171" name="Google Shape;1171;p116"/>
            <p:cNvSpPr/>
            <p:nvPr/>
          </p:nvSpPr>
          <p:spPr>
            <a:xfrm>
              <a:off x="2336" y="2661"/>
              <a:ext cx="736"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Mild</a:t>
              </a:r>
              <a:endParaRPr>
                <a:solidFill>
                  <a:schemeClr val="folHlink"/>
                </a:solidFill>
                <a:latin typeface="Arial"/>
                <a:ea typeface="Arial"/>
                <a:cs typeface="Arial"/>
                <a:sym typeface="Arial"/>
              </a:endParaRPr>
            </a:p>
          </p:txBody>
        </p:sp>
        <p:sp>
          <p:nvSpPr>
            <p:cNvPr id="1172" name="Google Shape;1172;p116"/>
            <p:cNvSpPr/>
            <p:nvPr/>
          </p:nvSpPr>
          <p:spPr>
            <a:xfrm>
              <a:off x="912" y="2661"/>
              <a:ext cx="142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Sunny</a:t>
              </a:r>
              <a:endParaRPr>
                <a:solidFill>
                  <a:schemeClr val="folHlink"/>
                </a:solidFill>
                <a:latin typeface="Arial"/>
                <a:ea typeface="Arial"/>
                <a:cs typeface="Arial"/>
                <a:sym typeface="Arial"/>
              </a:endParaRPr>
            </a:p>
          </p:txBody>
        </p:sp>
        <p:sp>
          <p:nvSpPr>
            <p:cNvPr id="1173" name="Google Shape;1173;p116"/>
            <p:cNvSpPr/>
            <p:nvPr/>
          </p:nvSpPr>
          <p:spPr>
            <a:xfrm>
              <a:off x="432" y="2661"/>
              <a:ext cx="48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D8</a:t>
              </a:r>
              <a:endParaRPr>
                <a:solidFill>
                  <a:schemeClr val="folHlink"/>
                </a:solidFill>
                <a:latin typeface="Arial"/>
                <a:ea typeface="Arial"/>
                <a:cs typeface="Arial"/>
                <a:sym typeface="Arial"/>
              </a:endParaRPr>
            </a:p>
          </p:txBody>
        </p:sp>
        <p:sp>
          <p:nvSpPr>
            <p:cNvPr id="1174" name="Google Shape;1174;p116"/>
            <p:cNvSpPr/>
            <p:nvPr/>
          </p:nvSpPr>
          <p:spPr>
            <a:xfrm>
              <a:off x="4560" y="2450"/>
              <a:ext cx="110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rgbClr val="006600"/>
                  </a:solidFill>
                  <a:latin typeface="Arial"/>
                  <a:ea typeface="Arial"/>
                  <a:cs typeface="Arial"/>
                  <a:sym typeface="Arial"/>
                </a:rPr>
                <a:t>Yes</a:t>
              </a:r>
              <a:endParaRPr>
                <a:solidFill>
                  <a:srgbClr val="006600"/>
                </a:solidFill>
                <a:latin typeface="Arial"/>
                <a:ea typeface="Arial"/>
                <a:cs typeface="Arial"/>
                <a:sym typeface="Arial"/>
              </a:endParaRPr>
            </a:p>
          </p:txBody>
        </p:sp>
        <p:sp>
          <p:nvSpPr>
            <p:cNvPr id="1175" name="Google Shape;1175;p116"/>
            <p:cNvSpPr/>
            <p:nvPr/>
          </p:nvSpPr>
          <p:spPr>
            <a:xfrm>
              <a:off x="3840" y="2450"/>
              <a:ext cx="72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Weak</a:t>
              </a:r>
              <a:endParaRPr>
                <a:solidFill>
                  <a:schemeClr val="folHlink"/>
                </a:solidFill>
                <a:latin typeface="Arial"/>
                <a:ea typeface="Arial"/>
                <a:cs typeface="Arial"/>
                <a:sym typeface="Arial"/>
              </a:endParaRPr>
            </a:p>
          </p:txBody>
        </p:sp>
        <p:sp>
          <p:nvSpPr>
            <p:cNvPr id="1176" name="Google Shape;1176;p116"/>
            <p:cNvSpPr/>
            <p:nvPr/>
          </p:nvSpPr>
          <p:spPr>
            <a:xfrm>
              <a:off x="3072" y="2450"/>
              <a:ext cx="768"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Normal</a:t>
              </a:r>
              <a:endParaRPr>
                <a:solidFill>
                  <a:schemeClr val="folHlink"/>
                </a:solidFill>
                <a:latin typeface="Arial"/>
                <a:ea typeface="Arial"/>
                <a:cs typeface="Arial"/>
                <a:sym typeface="Arial"/>
              </a:endParaRPr>
            </a:p>
          </p:txBody>
        </p:sp>
        <p:sp>
          <p:nvSpPr>
            <p:cNvPr id="1177" name="Google Shape;1177;p116"/>
            <p:cNvSpPr/>
            <p:nvPr/>
          </p:nvSpPr>
          <p:spPr>
            <a:xfrm>
              <a:off x="2336" y="2450"/>
              <a:ext cx="736"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Cool</a:t>
              </a:r>
              <a:endParaRPr>
                <a:solidFill>
                  <a:schemeClr val="folHlink"/>
                </a:solidFill>
                <a:latin typeface="Arial"/>
                <a:ea typeface="Arial"/>
                <a:cs typeface="Arial"/>
                <a:sym typeface="Arial"/>
              </a:endParaRPr>
            </a:p>
          </p:txBody>
        </p:sp>
        <p:sp>
          <p:nvSpPr>
            <p:cNvPr id="1178" name="Google Shape;1178;p116"/>
            <p:cNvSpPr/>
            <p:nvPr/>
          </p:nvSpPr>
          <p:spPr>
            <a:xfrm>
              <a:off x="912" y="2450"/>
              <a:ext cx="142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Overcast</a:t>
              </a:r>
              <a:endParaRPr>
                <a:solidFill>
                  <a:schemeClr val="folHlink"/>
                </a:solidFill>
                <a:latin typeface="Arial"/>
                <a:ea typeface="Arial"/>
                <a:cs typeface="Arial"/>
                <a:sym typeface="Arial"/>
              </a:endParaRPr>
            </a:p>
          </p:txBody>
        </p:sp>
        <p:sp>
          <p:nvSpPr>
            <p:cNvPr id="1179" name="Google Shape;1179;p116"/>
            <p:cNvSpPr/>
            <p:nvPr/>
          </p:nvSpPr>
          <p:spPr>
            <a:xfrm>
              <a:off x="432" y="2450"/>
              <a:ext cx="48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D7</a:t>
              </a:r>
              <a:endParaRPr>
                <a:solidFill>
                  <a:schemeClr val="folHlink"/>
                </a:solidFill>
                <a:latin typeface="Arial"/>
                <a:ea typeface="Arial"/>
                <a:cs typeface="Arial"/>
                <a:sym typeface="Arial"/>
              </a:endParaRPr>
            </a:p>
          </p:txBody>
        </p:sp>
        <p:sp>
          <p:nvSpPr>
            <p:cNvPr id="1180" name="Google Shape;1180;p116"/>
            <p:cNvSpPr/>
            <p:nvPr/>
          </p:nvSpPr>
          <p:spPr>
            <a:xfrm>
              <a:off x="4560" y="2239"/>
              <a:ext cx="110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rgbClr val="006600"/>
                  </a:solidFill>
                  <a:latin typeface="Arial"/>
                  <a:ea typeface="Arial"/>
                  <a:cs typeface="Arial"/>
                  <a:sym typeface="Arial"/>
                </a:rPr>
                <a:t>No</a:t>
              </a:r>
              <a:endParaRPr>
                <a:solidFill>
                  <a:srgbClr val="006600"/>
                </a:solidFill>
                <a:latin typeface="Arial"/>
                <a:ea typeface="Arial"/>
                <a:cs typeface="Arial"/>
                <a:sym typeface="Arial"/>
              </a:endParaRPr>
            </a:p>
          </p:txBody>
        </p:sp>
        <p:sp>
          <p:nvSpPr>
            <p:cNvPr id="1181" name="Google Shape;1181;p116"/>
            <p:cNvSpPr/>
            <p:nvPr/>
          </p:nvSpPr>
          <p:spPr>
            <a:xfrm>
              <a:off x="3840" y="2239"/>
              <a:ext cx="72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Strong</a:t>
              </a:r>
              <a:endParaRPr>
                <a:solidFill>
                  <a:schemeClr val="folHlink"/>
                </a:solidFill>
                <a:latin typeface="Arial"/>
                <a:ea typeface="Arial"/>
                <a:cs typeface="Arial"/>
                <a:sym typeface="Arial"/>
              </a:endParaRPr>
            </a:p>
          </p:txBody>
        </p:sp>
        <p:sp>
          <p:nvSpPr>
            <p:cNvPr id="1182" name="Google Shape;1182;p116"/>
            <p:cNvSpPr/>
            <p:nvPr/>
          </p:nvSpPr>
          <p:spPr>
            <a:xfrm>
              <a:off x="3072" y="2239"/>
              <a:ext cx="768"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Normal</a:t>
              </a:r>
              <a:endParaRPr>
                <a:solidFill>
                  <a:schemeClr val="folHlink"/>
                </a:solidFill>
                <a:latin typeface="Arial"/>
                <a:ea typeface="Arial"/>
                <a:cs typeface="Arial"/>
                <a:sym typeface="Arial"/>
              </a:endParaRPr>
            </a:p>
          </p:txBody>
        </p:sp>
        <p:sp>
          <p:nvSpPr>
            <p:cNvPr id="1183" name="Google Shape;1183;p116"/>
            <p:cNvSpPr/>
            <p:nvPr/>
          </p:nvSpPr>
          <p:spPr>
            <a:xfrm>
              <a:off x="2336" y="2239"/>
              <a:ext cx="736"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Cool</a:t>
              </a:r>
              <a:endParaRPr>
                <a:solidFill>
                  <a:schemeClr val="folHlink"/>
                </a:solidFill>
                <a:latin typeface="Arial"/>
                <a:ea typeface="Arial"/>
                <a:cs typeface="Arial"/>
                <a:sym typeface="Arial"/>
              </a:endParaRPr>
            </a:p>
          </p:txBody>
        </p:sp>
        <p:sp>
          <p:nvSpPr>
            <p:cNvPr id="1184" name="Google Shape;1184;p116"/>
            <p:cNvSpPr/>
            <p:nvPr/>
          </p:nvSpPr>
          <p:spPr>
            <a:xfrm>
              <a:off x="912" y="2239"/>
              <a:ext cx="142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Rain</a:t>
              </a:r>
              <a:endParaRPr>
                <a:solidFill>
                  <a:schemeClr val="folHlink"/>
                </a:solidFill>
                <a:latin typeface="Arial"/>
                <a:ea typeface="Arial"/>
                <a:cs typeface="Arial"/>
                <a:sym typeface="Arial"/>
              </a:endParaRPr>
            </a:p>
          </p:txBody>
        </p:sp>
        <p:sp>
          <p:nvSpPr>
            <p:cNvPr id="1185" name="Google Shape;1185;p116"/>
            <p:cNvSpPr/>
            <p:nvPr/>
          </p:nvSpPr>
          <p:spPr>
            <a:xfrm>
              <a:off x="432" y="2239"/>
              <a:ext cx="48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D6</a:t>
              </a:r>
              <a:endParaRPr>
                <a:solidFill>
                  <a:schemeClr val="folHlink"/>
                </a:solidFill>
                <a:latin typeface="Arial"/>
                <a:ea typeface="Arial"/>
                <a:cs typeface="Arial"/>
                <a:sym typeface="Arial"/>
              </a:endParaRPr>
            </a:p>
          </p:txBody>
        </p:sp>
        <p:sp>
          <p:nvSpPr>
            <p:cNvPr id="1186" name="Google Shape;1186;p116"/>
            <p:cNvSpPr/>
            <p:nvPr/>
          </p:nvSpPr>
          <p:spPr>
            <a:xfrm>
              <a:off x="4560" y="2028"/>
              <a:ext cx="110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rgbClr val="006600"/>
                  </a:solidFill>
                  <a:latin typeface="Arial"/>
                  <a:ea typeface="Arial"/>
                  <a:cs typeface="Arial"/>
                  <a:sym typeface="Arial"/>
                </a:rPr>
                <a:t>Yes</a:t>
              </a:r>
              <a:endParaRPr>
                <a:solidFill>
                  <a:srgbClr val="006600"/>
                </a:solidFill>
                <a:latin typeface="Arial"/>
                <a:ea typeface="Arial"/>
                <a:cs typeface="Arial"/>
                <a:sym typeface="Arial"/>
              </a:endParaRPr>
            </a:p>
          </p:txBody>
        </p:sp>
        <p:sp>
          <p:nvSpPr>
            <p:cNvPr id="1187" name="Google Shape;1187;p116"/>
            <p:cNvSpPr/>
            <p:nvPr/>
          </p:nvSpPr>
          <p:spPr>
            <a:xfrm>
              <a:off x="3840" y="2028"/>
              <a:ext cx="72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Weak</a:t>
              </a:r>
              <a:endParaRPr>
                <a:solidFill>
                  <a:schemeClr val="folHlink"/>
                </a:solidFill>
                <a:latin typeface="Arial"/>
                <a:ea typeface="Arial"/>
                <a:cs typeface="Arial"/>
                <a:sym typeface="Arial"/>
              </a:endParaRPr>
            </a:p>
          </p:txBody>
        </p:sp>
        <p:sp>
          <p:nvSpPr>
            <p:cNvPr id="1188" name="Google Shape;1188;p116"/>
            <p:cNvSpPr/>
            <p:nvPr/>
          </p:nvSpPr>
          <p:spPr>
            <a:xfrm>
              <a:off x="3072" y="2028"/>
              <a:ext cx="768"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Normal</a:t>
              </a:r>
              <a:endParaRPr>
                <a:solidFill>
                  <a:schemeClr val="folHlink"/>
                </a:solidFill>
                <a:latin typeface="Arial"/>
                <a:ea typeface="Arial"/>
                <a:cs typeface="Arial"/>
                <a:sym typeface="Arial"/>
              </a:endParaRPr>
            </a:p>
          </p:txBody>
        </p:sp>
        <p:sp>
          <p:nvSpPr>
            <p:cNvPr id="1189" name="Google Shape;1189;p116"/>
            <p:cNvSpPr/>
            <p:nvPr/>
          </p:nvSpPr>
          <p:spPr>
            <a:xfrm>
              <a:off x="2336" y="2028"/>
              <a:ext cx="736"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Cool</a:t>
              </a:r>
              <a:endParaRPr>
                <a:solidFill>
                  <a:schemeClr val="folHlink"/>
                </a:solidFill>
                <a:latin typeface="Arial"/>
                <a:ea typeface="Arial"/>
                <a:cs typeface="Arial"/>
                <a:sym typeface="Arial"/>
              </a:endParaRPr>
            </a:p>
          </p:txBody>
        </p:sp>
        <p:sp>
          <p:nvSpPr>
            <p:cNvPr id="1190" name="Google Shape;1190;p116"/>
            <p:cNvSpPr/>
            <p:nvPr/>
          </p:nvSpPr>
          <p:spPr>
            <a:xfrm>
              <a:off x="912" y="2028"/>
              <a:ext cx="142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Rain</a:t>
              </a:r>
              <a:endParaRPr>
                <a:solidFill>
                  <a:schemeClr val="folHlink"/>
                </a:solidFill>
                <a:latin typeface="Arial"/>
                <a:ea typeface="Arial"/>
                <a:cs typeface="Arial"/>
                <a:sym typeface="Arial"/>
              </a:endParaRPr>
            </a:p>
          </p:txBody>
        </p:sp>
        <p:sp>
          <p:nvSpPr>
            <p:cNvPr id="1191" name="Google Shape;1191;p116"/>
            <p:cNvSpPr/>
            <p:nvPr/>
          </p:nvSpPr>
          <p:spPr>
            <a:xfrm>
              <a:off x="432" y="2028"/>
              <a:ext cx="48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D5</a:t>
              </a:r>
              <a:endParaRPr>
                <a:solidFill>
                  <a:schemeClr val="folHlink"/>
                </a:solidFill>
                <a:latin typeface="Arial"/>
                <a:ea typeface="Arial"/>
                <a:cs typeface="Arial"/>
                <a:sym typeface="Arial"/>
              </a:endParaRPr>
            </a:p>
          </p:txBody>
        </p:sp>
        <p:sp>
          <p:nvSpPr>
            <p:cNvPr id="1192" name="Google Shape;1192;p116"/>
            <p:cNvSpPr/>
            <p:nvPr/>
          </p:nvSpPr>
          <p:spPr>
            <a:xfrm>
              <a:off x="4560" y="1817"/>
              <a:ext cx="110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rgbClr val="006600"/>
                  </a:solidFill>
                  <a:latin typeface="Arial"/>
                  <a:ea typeface="Arial"/>
                  <a:cs typeface="Arial"/>
                  <a:sym typeface="Arial"/>
                </a:rPr>
                <a:t>Yes</a:t>
              </a:r>
              <a:endParaRPr>
                <a:solidFill>
                  <a:srgbClr val="006600"/>
                </a:solidFill>
                <a:latin typeface="Arial"/>
                <a:ea typeface="Arial"/>
                <a:cs typeface="Arial"/>
                <a:sym typeface="Arial"/>
              </a:endParaRPr>
            </a:p>
          </p:txBody>
        </p:sp>
        <p:sp>
          <p:nvSpPr>
            <p:cNvPr id="1193" name="Google Shape;1193;p116"/>
            <p:cNvSpPr/>
            <p:nvPr/>
          </p:nvSpPr>
          <p:spPr>
            <a:xfrm>
              <a:off x="3840" y="1817"/>
              <a:ext cx="72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Weak</a:t>
              </a:r>
              <a:endParaRPr>
                <a:solidFill>
                  <a:schemeClr val="folHlink"/>
                </a:solidFill>
                <a:latin typeface="Arial"/>
                <a:ea typeface="Arial"/>
                <a:cs typeface="Arial"/>
                <a:sym typeface="Arial"/>
              </a:endParaRPr>
            </a:p>
          </p:txBody>
        </p:sp>
        <p:sp>
          <p:nvSpPr>
            <p:cNvPr id="1194" name="Google Shape;1194;p116"/>
            <p:cNvSpPr/>
            <p:nvPr/>
          </p:nvSpPr>
          <p:spPr>
            <a:xfrm>
              <a:off x="3072" y="1817"/>
              <a:ext cx="768"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High</a:t>
              </a:r>
              <a:endParaRPr>
                <a:solidFill>
                  <a:schemeClr val="folHlink"/>
                </a:solidFill>
                <a:latin typeface="Arial"/>
                <a:ea typeface="Arial"/>
                <a:cs typeface="Arial"/>
                <a:sym typeface="Arial"/>
              </a:endParaRPr>
            </a:p>
          </p:txBody>
        </p:sp>
        <p:sp>
          <p:nvSpPr>
            <p:cNvPr id="1195" name="Google Shape;1195;p116"/>
            <p:cNvSpPr/>
            <p:nvPr/>
          </p:nvSpPr>
          <p:spPr>
            <a:xfrm>
              <a:off x="2336" y="1817"/>
              <a:ext cx="736"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Mild</a:t>
              </a:r>
              <a:endParaRPr>
                <a:solidFill>
                  <a:schemeClr val="folHlink"/>
                </a:solidFill>
                <a:latin typeface="Arial"/>
                <a:ea typeface="Arial"/>
                <a:cs typeface="Arial"/>
                <a:sym typeface="Arial"/>
              </a:endParaRPr>
            </a:p>
          </p:txBody>
        </p:sp>
        <p:sp>
          <p:nvSpPr>
            <p:cNvPr id="1196" name="Google Shape;1196;p116"/>
            <p:cNvSpPr/>
            <p:nvPr/>
          </p:nvSpPr>
          <p:spPr>
            <a:xfrm>
              <a:off x="912" y="1817"/>
              <a:ext cx="142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Rain </a:t>
              </a:r>
              <a:endParaRPr>
                <a:solidFill>
                  <a:schemeClr val="folHlink"/>
                </a:solidFill>
                <a:latin typeface="Arial"/>
                <a:ea typeface="Arial"/>
                <a:cs typeface="Arial"/>
                <a:sym typeface="Arial"/>
              </a:endParaRPr>
            </a:p>
          </p:txBody>
        </p:sp>
        <p:sp>
          <p:nvSpPr>
            <p:cNvPr id="1197" name="Google Shape;1197;p116"/>
            <p:cNvSpPr/>
            <p:nvPr/>
          </p:nvSpPr>
          <p:spPr>
            <a:xfrm>
              <a:off x="432" y="1817"/>
              <a:ext cx="48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D4 </a:t>
              </a:r>
              <a:endParaRPr>
                <a:solidFill>
                  <a:schemeClr val="folHlink"/>
                </a:solidFill>
                <a:latin typeface="Arial"/>
                <a:ea typeface="Arial"/>
                <a:cs typeface="Arial"/>
                <a:sym typeface="Arial"/>
              </a:endParaRPr>
            </a:p>
          </p:txBody>
        </p:sp>
        <p:sp>
          <p:nvSpPr>
            <p:cNvPr id="1198" name="Google Shape;1198;p116"/>
            <p:cNvSpPr/>
            <p:nvPr/>
          </p:nvSpPr>
          <p:spPr>
            <a:xfrm>
              <a:off x="4560" y="1606"/>
              <a:ext cx="110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rgbClr val="006600"/>
                  </a:solidFill>
                  <a:latin typeface="Arial"/>
                  <a:ea typeface="Arial"/>
                  <a:cs typeface="Arial"/>
                  <a:sym typeface="Arial"/>
                </a:rPr>
                <a:t>Yes</a:t>
              </a:r>
              <a:endParaRPr>
                <a:solidFill>
                  <a:srgbClr val="006600"/>
                </a:solidFill>
                <a:latin typeface="Arial"/>
                <a:ea typeface="Arial"/>
                <a:cs typeface="Arial"/>
                <a:sym typeface="Arial"/>
              </a:endParaRPr>
            </a:p>
          </p:txBody>
        </p:sp>
        <p:sp>
          <p:nvSpPr>
            <p:cNvPr id="1199" name="Google Shape;1199;p116"/>
            <p:cNvSpPr/>
            <p:nvPr/>
          </p:nvSpPr>
          <p:spPr>
            <a:xfrm>
              <a:off x="3840" y="1606"/>
              <a:ext cx="72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Weak</a:t>
              </a:r>
              <a:endParaRPr>
                <a:solidFill>
                  <a:schemeClr val="folHlink"/>
                </a:solidFill>
                <a:latin typeface="Arial"/>
                <a:ea typeface="Arial"/>
                <a:cs typeface="Arial"/>
                <a:sym typeface="Arial"/>
              </a:endParaRPr>
            </a:p>
          </p:txBody>
        </p:sp>
        <p:sp>
          <p:nvSpPr>
            <p:cNvPr id="1200" name="Google Shape;1200;p116"/>
            <p:cNvSpPr/>
            <p:nvPr/>
          </p:nvSpPr>
          <p:spPr>
            <a:xfrm>
              <a:off x="3072" y="1606"/>
              <a:ext cx="768"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High</a:t>
              </a:r>
              <a:endParaRPr>
                <a:solidFill>
                  <a:schemeClr val="folHlink"/>
                </a:solidFill>
                <a:latin typeface="Arial"/>
                <a:ea typeface="Arial"/>
                <a:cs typeface="Arial"/>
                <a:sym typeface="Arial"/>
              </a:endParaRPr>
            </a:p>
          </p:txBody>
        </p:sp>
        <p:sp>
          <p:nvSpPr>
            <p:cNvPr id="1201" name="Google Shape;1201;p116"/>
            <p:cNvSpPr/>
            <p:nvPr/>
          </p:nvSpPr>
          <p:spPr>
            <a:xfrm>
              <a:off x="2336" y="1606"/>
              <a:ext cx="736"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Hot</a:t>
              </a:r>
              <a:endParaRPr>
                <a:solidFill>
                  <a:schemeClr val="folHlink"/>
                </a:solidFill>
                <a:latin typeface="Arial"/>
                <a:ea typeface="Arial"/>
                <a:cs typeface="Arial"/>
                <a:sym typeface="Arial"/>
              </a:endParaRPr>
            </a:p>
          </p:txBody>
        </p:sp>
        <p:sp>
          <p:nvSpPr>
            <p:cNvPr id="1202" name="Google Shape;1202;p116"/>
            <p:cNvSpPr/>
            <p:nvPr/>
          </p:nvSpPr>
          <p:spPr>
            <a:xfrm>
              <a:off x="912" y="1606"/>
              <a:ext cx="142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Overcast</a:t>
              </a:r>
              <a:endParaRPr>
                <a:solidFill>
                  <a:schemeClr val="folHlink"/>
                </a:solidFill>
                <a:latin typeface="Arial"/>
                <a:ea typeface="Arial"/>
                <a:cs typeface="Arial"/>
                <a:sym typeface="Arial"/>
              </a:endParaRPr>
            </a:p>
          </p:txBody>
        </p:sp>
        <p:sp>
          <p:nvSpPr>
            <p:cNvPr id="1203" name="Google Shape;1203;p116"/>
            <p:cNvSpPr/>
            <p:nvPr/>
          </p:nvSpPr>
          <p:spPr>
            <a:xfrm>
              <a:off x="432" y="1606"/>
              <a:ext cx="48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D3</a:t>
              </a:r>
              <a:endParaRPr>
                <a:solidFill>
                  <a:schemeClr val="folHlink"/>
                </a:solidFill>
                <a:latin typeface="Arial"/>
                <a:ea typeface="Arial"/>
                <a:cs typeface="Arial"/>
                <a:sym typeface="Arial"/>
              </a:endParaRPr>
            </a:p>
          </p:txBody>
        </p:sp>
        <p:sp>
          <p:nvSpPr>
            <p:cNvPr id="1204" name="Google Shape;1204;p116"/>
            <p:cNvSpPr/>
            <p:nvPr/>
          </p:nvSpPr>
          <p:spPr>
            <a:xfrm>
              <a:off x="4560" y="1395"/>
              <a:ext cx="110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rgbClr val="006600"/>
                  </a:solidFill>
                  <a:latin typeface="Arial"/>
                  <a:ea typeface="Arial"/>
                  <a:cs typeface="Arial"/>
                  <a:sym typeface="Arial"/>
                </a:rPr>
                <a:t>No</a:t>
              </a:r>
              <a:endParaRPr>
                <a:solidFill>
                  <a:srgbClr val="006600"/>
                </a:solidFill>
                <a:latin typeface="Arial"/>
                <a:ea typeface="Arial"/>
                <a:cs typeface="Arial"/>
                <a:sym typeface="Arial"/>
              </a:endParaRPr>
            </a:p>
          </p:txBody>
        </p:sp>
        <p:sp>
          <p:nvSpPr>
            <p:cNvPr id="1205" name="Google Shape;1205;p116"/>
            <p:cNvSpPr/>
            <p:nvPr/>
          </p:nvSpPr>
          <p:spPr>
            <a:xfrm>
              <a:off x="3840" y="1395"/>
              <a:ext cx="72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Strong</a:t>
              </a:r>
              <a:endParaRPr>
                <a:solidFill>
                  <a:schemeClr val="folHlink"/>
                </a:solidFill>
                <a:latin typeface="Arial"/>
                <a:ea typeface="Arial"/>
                <a:cs typeface="Arial"/>
                <a:sym typeface="Arial"/>
              </a:endParaRPr>
            </a:p>
          </p:txBody>
        </p:sp>
        <p:sp>
          <p:nvSpPr>
            <p:cNvPr id="1206" name="Google Shape;1206;p116"/>
            <p:cNvSpPr/>
            <p:nvPr/>
          </p:nvSpPr>
          <p:spPr>
            <a:xfrm>
              <a:off x="3072" y="1395"/>
              <a:ext cx="768"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High</a:t>
              </a:r>
              <a:endParaRPr>
                <a:solidFill>
                  <a:schemeClr val="folHlink"/>
                </a:solidFill>
                <a:latin typeface="Arial"/>
                <a:ea typeface="Arial"/>
                <a:cs typeface="Arial"/>
                <a:sym typeface="Arial"/>
              </a:endParaRPr>
            </a:p>
          </p:txBody>
        </p:sp>
        <p:sp>
          <p:nvSpPr>
            <p:cNvPr id="1207" name="Google Shape;1207;p116"/>
            <p:cNvSpPr/>
            <p:nvPr/>
          </p:nvSpPr>
          <p:spPr>
            <a:xfrm>
              <a:off x="2336" y="1395"/>
              <a:ext cx="736"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Hot</a:t>
              </a:r>
              <a:endParaRPr>
                <a:solidFill>
                  <a:schemeClr val="folHlink"/>
                </a:solidFill>
                <a:latin typeface="Arial"/>
                <a:ea typeface="Arial"/>
                <a:cs typeface="Arial"/>
                <a:sym typeface="Arial"/>
              </a:endParaRPr>
            </a:p>
          </p:txBody>
        </p:sp>
        <p:sp>
          <p:nvSpPr>
            <p:cNvPr id="1208" name="Google Shape;1208;p116"/>
            <p:cNvSpPr/>
            <p:nvPr/>
          </p:nvSpPr>
          <p:spPr>
            <a:xfrm>
              <a:off x="912" y="1395"/>
              <a:ext cx="142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Sunny</a:t>
              </a:r>
              <a:endParaRPr>
                <a:solidFill>
                  <a:schemeClr val="folHlink"/>
                </a:solidFill>
                <a:latin typeface="Arial"/>
                <a:ea typeface="Arial"/>
                <a:cs typeface="Arial"/>
                <a:sym typeface="Arial"/>
              </a:endParaRPr>
            </a:p>
          </p:txBody>
        </p:sp>
        <p:sp>
          <p:nvSpPr>
            <p:cNvPr id="1209" name="Google Shape;1209;p116"/>
            <p:cNvSpPr/>
            <p:nvPr/>
          </p:nvSpPr>
          <p:spPr>
            <a:xfrm>
              <a:off x="432" y="1395"/>
              <a:ext cx="48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D2</a:t>
              </a:r>
              <a:endParaRPr>
                <a:solidFill>
                  <a:schemeClr val="folHlink"/>
                </a:solidFill>
                <a:latin typeface="Arial"/>
                <a:ea typeface="Arial"/>
                <a:cs typeface="Arial"/>
                <a:sym typeface="Arial"/>
              </a:endParaRPr>
            </a:p>
          </p:txBody>
        </p:sp>
        <p:sp>
          <p:nvSpPr>
            <p:cNvPr id="1210" name="Google Shape;1210;p116"/>
            <p:cNvSpPr/>
            <p:nvPr/>
          </p:nvSpPr>
          <p:spPr>
            <a:xfrm>
              <a:off x="4560" y="1184"/>
              <a:ext cx="110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rgbClr val="006600"/>
                  </a:solidFill>
                  <a:latin typeface="Arial"/>
                  <a:ea typeface="Arial"/>
                  <a:cs typeface="Arial"/>
                  <a:sym typeface="Arial"/>
                </a:rPr>
                <a:t>No</a:t>
              </a:r>
              <a:endParaRPr>
                <a:solidFill>
                  <a:srgbClr val="006600"/>
                </a:solidFill>
                <a:latin typeface="Arial"/>
                <a:ea typeface="Arial"/>
                <a:cs typeface="Arial"/>
                <a:sym typeface="Arial"/>
              </a:endParaRPr>
            </a:p>
          </p:txBody>
        </p:sp>
        <p:sp>
          <p:nvSpPr>
            <p:cNvPr id="1211" name="Google Shape;1211;p116"/>
            <p:cNvSpPr/>
            <p:nvPr/>
          </p:nvSpPr>
          <p:spPr>
            <a:xfrm>
              <a:off x="3840" y="1184"/>
              <a:ext cx="72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Weak</a:t>
              </a:r>
              <a:endParaRPr>
                <a:solidFill>
                  <a:schemeClr val="folHlink"/>
                </a:solidFill>
                <a:latin typeface="Arial"/>
                <a:ea typeface="Arial"/>
                <a:cs typeface="Arial"/>
                <a:sym typeface="Arial"/>
              </a:endParaRPr>
            </a:p>
          </p:txBody>
        </p:sp>
        <p:sp>
          <p:nvSpPr>
            <p:cNvPr id="1212" name="Google Shape;1212;p116"/>
            <p:cNvSpPr/>
            <p:nvPr/>
          </p:nvSpPr>
          <p:spPr>
            <a:xfrm>
              <a:off x="3072" y="1184"/>
              <a:ext cx="768"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High</a:t>
              </a:r>
              <a:endParaRPr>
                <a:solidFill>
                  <a:schemeClr val="folHlink"/>
                </a:solidFill>
                <a:latin typeface="Arial"/>
                <a:ea typeface="Arial"/>
                <a:cs typeface="Arial"/>
                <a:sym typeface="Arial"/>
              </a:endParaRPr>
            </a:p>
          </p:txBody>
        </p:sp>
        <p:sp>
          <p:nvSpPr>
            <p:cNvPr id="1213" name="Google Shape;1213;p116"/>
            <p:cNvSpPr/>
            <p:nvPr/>
          </p:nvSpPr>
          <p:spPr>
            <a:xfrm>
              <a:off x="2336" y="1184"/>
              <a:ext cx="736"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Hot</a:t>
              </a:r>
              <a:endParaRPr>
                <a:solidFill>
                  <a:schemeClr val="folHlink"/>
                </a:solidFill>
                <a:latin typeface="Arial"/>
                <a:ea typeface="Arial"/>
                <a:cs typeface="Arial"/>
                <a:sym typeface="Arial"/>
              </a:endParaRPr>
            </a:p>
          </p:txBody>
        </p:sp>
        <p:sp>
          <p:nvSpPr>
            <p:cNvPr id="1214" name="Google Shape;1214;p116"/>
            <p:cNvSpPr/>
            <p:nvPr/>
          </p:nvSpPr>
          <p:spPr>
            <a:xfrm>
              <a:off x="912" y="1184"/>
              <a:ext cx="1424"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Sunny</a:t>
              </a:r>
              <a:endParaRPr>
                <a:solidFill>
                  <a:schemeClr val="folHlink"/>
                </a:solidFill>
                <a:latin typeface="Arial"/>
                <a:ea typeface="Arial"/>
                <a:cs typeface="Arial"/>
                <a:sym typeface="Arial"/>
              </a:endParaRPr>
            </a:p>
          </p:txBody>
        </p:sp>
        <p:sp>
          <p:nvSpPr>
            <p:cNvPr id="1215" name="Google Shape;1215;p116"/>
            <p:cNvSpPr/>
            <p:nvPr/>
          </p:nvSpPr>
          <p:spPr>
            <a:xfrm>
              <a:off x="432" y="1184"/>
              <a:ext cx="480" cy="211"/>
            </a:xfrm>
            <a:prstGeom prst="rect">
              <a:avLst/>
            </a:prstGeom>
            <a:solidFill>
              <a:srgbClr val="66CCFF"/>
            </a:solidFill>
            <a:ln>
              <a:noFill/>
            </a:ln>
          </p:spPr>
          <p:txBody>
            <a:bodyPr spcFirstLastPara="1" wrap="square" lIns="91425" tIns="45700" rIns="91425" bIns="45700" anchor="t" anchorCtr="0">
              <a:noAutofit/>
            </a:bodyPr>
            <a:lstStyle/>
            <a:p>
              <a:pPr algn="ctr">
                <a:lnSpc>
                  <a:spcPct val="80000"/>
                </a:lnSpc>
                <a:buClr>
                  <a:schemeClr val="folHlink"/>
                </a:buClr>
                <a:buSzPts val="1080"/>
              </a:pPr>
              <a:r>
                <a:rPr lang="en-US">
                  <a:solidFill>
                    <a:schemeClr val="folHlink"/>
                  </a:solidFill>
                  <a:latin typeface="Arial"/>
                  <a:ea typeface="Arial"/>
                  <a:cs typeface="Arial"/>
                  <a:sym typeface="Arial"/>
                </a:rPr>
                <a:t>D1</a:t>
              </a:r>
              <a:endParaRPr>
                <a:solidFill>
                  <a:schemeClr val="folHlink"/>
                </a:solidFill>
                <a:latin typeface="Arial"/>
                <a:ea typeface="Arial"/>
                <a:cs typeface="Arial"/>
                <a:sym typeface="Arial"/>
              </a:endParaRPr>
            </a:p>
          </p:txBody>
        </p:sp>
        <p:sp>
          <p:nvSpPr>
            <p:cNvPr id="1216" name="Google Shape;1216;p116"/>
            <p:cNvSpPr/>
            <p:nvPr/>
          </p:nvSpPr>
          <p:spPr>
            <a:xfrm>
              <a:off x="4560" y="960"/>
              <a:ext cx="1104" cy="224"/>
            </a:xfrm>
            <a:prstGeom prst="rect">
              <a:avLst/>
            </a:prstGeom>
            <a:solidFill>
              <a:srgbClr val="B2B2B2"/>
            </a:solidFill>
            <a:ln>
              <a:noFill/>
            </a:ln>
          </p:spPr>
          <p:txBody>
            <a:bodyPr spcFirstLastPara="1" wrap="square" lIns="91425" tIns="45700" rIns="91425" bIns="45700" anchor="t" anchorCtr="0">
              <a:noAutofit/>
            </a:bodyPr>
            <a:lstStyle/>
            <a:p>
              <a:pPr>
                <a:lnSpc>
                  <a:spcPct val="80000"/>
                </a:lnSpc>
                <a:buClr>
                  <a:schemeClr val="folHlink"/>
                </a:buClr>
                <a:buSzPts val="1080"/>
              </a:pPr>
              <a:r>
                <a:rPr lang="en-US">
                  <a:solidFill>
                    <a:schemeClr val="dk1"/>
                  </a:solidFill>
                  <a:latin typeface="Arial"/>
                  <a:ea typeface="Arial"/>
                  <a:cs typeface="Arial"/>
                  <a:sym typeface="Arial"/>
                </a:rPr>
                <a:t>Play Tennis</a:t>
              </a:r>
              <a:endParaRPr>
                <a:solidFill>
                  <a:schemeClr val="dk1"/>
                </a:solidFill>
                <a:latin typeface="Arial"/>
                <a:ea typeface="Arial"/>
                <a:cs typeface="Arial"/>
                <a:sym typeface="Arial"/>
              </a:endParaRPr>
            </a:p>
          </p:txBody>
        </p:sp>
        <p:sp>
          <p:nvSpPr>
            <p:cNvPr id="1217" name="Google Shape;1217;p116"/>
            <p:cNvSpPr/>
            <p:nvPr/>
          </p:nvSpPr>
          <p:spPr>
            <a:xfrm>
              <a:off x="3840" y="960"/>
              <a:ext cx="720" cy="224"/>
            </a:xfrm>
            <a:prstGeom prst="rect">
              <a:avLst/>
            </a:prstGeom>
            <a:solidFill>
              <a:srgbClr val="B2B2B2"/>
            </a:solidFill>
            <a:ln>
              <a:noFill/>
            </a:ln>
          </p:spPr>
          <p:txBody>
            <a:bodyPr spcFirstLastPara="1" wrap="square" lIns="91425" tIns="45700" rIns="91425" bIns="45700" anchor="t" anchorCtr="0">
              <a:noAutofit/>
            </a:bodyPr>
            <a:lstStyle/>
            <a:p>
              <a:pPr>
                <a:lnSpc>
                  <a:spcPct val="80000"/>
                </a:lnSpc>
                <a:buClr>
                  <a:schemeClr val="folHlink"/>
                </a:buClr>
                <a:buSzPts val="1080"/>
              </a:pPr>
              <a:r>
                <a:rPr lang="en-US">
                  <a:solidFill>
                    <a:schemeClr val="dk1"/>
                  </a:solidFill>
                  <a:latin typeface="Arial"/>
                  <a:ea typeface="Arial"/>
                  <a:cs typeface="Arial"/>
                  <a:sym typeface="Arial"/>
                </a:rPr>
                <a:t>Wind</a:t>
              </a:r>
              <a:endParaRPr>
                <a:solidFill>
                  <a:schemeClr val="dk1"/>
                </a:solidFill>
                <a:latin typeface="Arial"/>
                <a:ea typeface="Arial"/>
                <a:cs typeface="Arial"/>
                <a:sym typeface="Arial"/>
              </a:endParaRPr>
            </a:p>
          </p:txBody>
        </p:sp>
        <p:sp>
          <p:nvSpPr>
            <p:cNvPr id="1218" name="Google Shape;1218;p116"/>
            <p:cNvSpPr/>
            <p:nvPr/>
          </p:nvSpPr>
          <p:spPr>
            <a:xfrm>
              <a:off x="3072" y="960"/>
              <a:ext cx="768" cy="224"/>
            </a:xfrm>
            <a:prstGeom prst="rect">
              <a:avLst/>
            </a:prstGeom>
            <a:solidFill>
              <a:srgbClr val="B2B2B2"/>
            </a:solidFill>
            <a:ln>
              <a:noFill/>
            </a:ln>
          </p:spPr>
          <p:txBody>
            <a:bodyPr spcFirstLastPara="1" wrap="square" lIns="91425" tIns="45700" rIns="91425" bIns="45700" anchor="t" anchorCtr="0">
              <a:noAutofit/>
            </a:bodyPr>
            <a:lstStyle/>
            <a:p>
              <a:pPr>
                <a:lnSpc>
                  <a:spcPct val="80000"/>
                </a:lnSpc>
                <a:buClr>
                  <a:schemeClr val="folHlink"/>
                </a:buClr>
                <a:buSzPts val="1080"/>
              </a:pPr>
              <a:r>
                <a:rPr lang="en-US">
                  <a:solidFill>
                    <a:schemeClr val="dk1"/>
                  </a:solidFill>
                  <a:latin typeface="Arial"/>
                  <a:ea typeface="Arial"/>
                  <a:cs typeface="Arial"/>
                  <a:sym typeface="Arial"/>
                </a:rPr>
                <a:t>Humidity</a:t>
              </a:r>
              <a:endParaRPr>
                <a:solidFill>
                  <a:schemeClr val="dk1"/>
                </a:solidFill>
                <a:latin typeface="Arial"/>
                <a:ea typeface="Arial"/>
                <a:cs typeface="Arial"/>
                <a:sym typeface="Arial"/>
              </a:endParaRPr>
            </a:p>
          </p:txBody>
        </p:sp>
        <p:sp>
          <p:nvSpPr>
            <p:cNvPr id="1219" name="Google Shape;1219;p116"/>
            <p:cNvSpPr/>
            <p:nvPr/>
          </p:nvSpPr>
          <p:spPr>
            <a:xfrm>
              <a:off x="2336" y="960"/>
              <a:ext cx="736" cy="224"/>
            </a:xfrm>
            <a:prstGeom prst="rect">
              <a:avLst/>
            </a:prstGeom>
            <a:solidFill>
              <a:srgbClr val="B2B2B2"/>
            </a:solidFill>
            <a:ln>
              <a:noFill/>
            </a:ln>
          </p:spPr>
          <p:txBody>
            <a:bodyPr spcFirstLastPara="1" wrap="square" lIns="91425" tIns="45700" rIns="91425" bIns="45700" anchor="t" anchorCtr="0">
              <a:noAutofit/>
            </a:bodyPr>
            <a:lstStyle/>
            <a:p>
              <a:pPr>
                <a:lnSpc>
                  <a:spcPct val="80000"/>
                </a:lnSpc>
                <a:buClr>
                  <a:schemeClr val="folHlink"/>
                </a:buClr>
                <a:buSzPts val="1080"/>
              </a:pPr>
              <a:r>
                <a:rPr lang="en-US">
                  <a:solidFill>
                    <a:schemeClr val="dk1"/>
                  </a:solidFill>
                  <a:latin typeface="Arial"/>
                  <a:ea typeface="Arial"/>
                  <a:cs typeface="Arial"/>
                  <a:sym typeface="Arial"/>
                </a:rPr>
                <a:t>Temp.</a:t>
              </a:r>
              <a:endParaRPr>
                <a:solidFill>
                  <a:schemeClr val="dk1"/>
                </a:solidFill>
                <a:latin typeface="Arial"/>
                <a:ea typeface="Arial"/>
                <a:cs typeface="Arial"/>
                <a:sym typeface="Arial"/>
              </a:endParaRPr>
            </a:p>
          </p:txBody>
        </p:sp>
        <p:sp>
          <p:nvSpPr>
            <p:cNvPr id="1220" name="Google Shape;1220;p116"/>
            <p:cNvSpPr/>
            <p:nvPr/>
          </p:nvSpPr>
          <p:spPr>
            <a:xfrm>
              <a:off x="912" y="960"/>
              <a:ext cx="1424" cy="224"/>
            </a:xfrm>
            <a:prstGeom prst="rect">
              <a:avLst/>
            </a:prstGeom>
            <a:solidFill>
              <a:srgbClr val="B2B2B2"/>
            </a:solidFill>
            <a:ln>
              <a:noFill/>
            </a:ln>
          </p:spPr>
          <p:txBody>
            <a:bodyPr spcFirstLastPara="1" wrap="square" lIns="91425" tIns="45700" rIns="91425" bIns="45700" anchor="t" anchorCtr="0">
              <a:noAutofit/>
            </a:bodyPr>
            <a:lstStyle/>
            <a:p>
              <a:pPr>
                <a:lnSpc>
                  <a:spcPct val="80000"/>
                </a:lnSpc>
                <a:buClr>
                  <a:schemeClr val="folHlink"/>
                </a:buClr>
                <a:buSzPts val="1080"/>
              </a:pPr>
              <a:r>
                <a:rPr lang="en-US">
                  <a:solidFill>
                    <a:schemeClr val="dk1"/>
                  </a:solidFill>
                  <a:latin typeface="Arial"/>
                  <a:ea typeface="Arial"/>
                  <a:cs typeface="Arial"/>
                  <a:sym typeface="Arial"/>
                </a:rPr>
                <a:t>Outlook</a:t>
              </a:r>
              <a:endParaRPr>
                <a:solidFill>
                  <a:schemeClr val="dk1"/>
                </a:solidFill>
                <a:latin typeface="Arial"/>
                <a:ea typeface="Arial"/>
                <a:cs typeface="Arial"/>
                <a:sym typeface="Arial"/>
              </a:endParaRPr>
            </a:p>
          </p:txBody>
        </p:sp>
        <p:sp>
          <p:nvSpPr>
            <p:cNvPr id="1221" name="Google Shape;1221;p116"/>
            <p:cNvSpPr/>
            <p:nvPr/>
          </p:nvSpPr>
          <p:spPr>
            <a:xfrm>
              <a:off x="432" y="960"/>
              <a:ext cx="480" cy="224"/>
            </a:xfrm>
            <a:prstGeom prst="rect">
              <a:avLst/>
            </a:prstGeom>
            <a:solidFill>
              <a:srgbClr val="B2B2B2"/>
            </a:solidFill>
            <a:ln>
              <a:noFill/>
            </a:ln>
          </p:spPr>
          <p:txBody>
            <a:bodyPr spcFirstLastPara="1" wrap="square" lIns="91425" tIns="45700" rIns="91425" bIns="45700" anchor="t" anchorCtr="0">
              <a:noAutofit/>
            </a:bodyPr>
            <a:lstStyle/>
            <a:p>
              <a:pPr>
                <a:lnSpc>
                  <a:spcPct val="80000"/>
                </a:lnSpc>
                <a:buClr>
                  <a:schemeClr val="folHlink"/>
                </a:buClr>
                <a:buSzPts val="1080"/>
              </a:pPr>
              <a:r>
                <a:rPr lang="en-US">
                  <a:solidFill>
                    <a:schemeClr val="dk1"/>
                  </a:solidFill>
                  <a:latin typeface="Arial"/>
                  <a:ea typeface="Arial"/>
                  <a:cs typeface="Arial"/>
                  <a:sym typeface="Arial"/>
                </a:rPr>
                <a:t>Day</a:t>
              </a:r>
              <a:endParaRPr>
                <a:solidFill>
                  <a:schemeClr val="dk1"/>
                </a:solidFill>
                <a:latin typeface="Arial"/>
                <a:ea typeface="Arial"/>
                <a:cs typeface="Arial"/>
                <a:sym typeface="Arial"/>
              </a:endParaRPr>
            </a:p>
          </p:txBody>
        </p:sp>
        <p:cxnSp>
          <p:nvCxnSpPr>
            <p:cNvPr id="1222" name="Google Shape;1222;p116"/>
            <p:cNvCxnSpPr/>
            <p:nvPr/>
          </p:nvCxnSpPr>
          <p:spPr>
            <a:xfrm>
              <a:off x="432" y="960"/>
              <a:ext cx="5232" cy="0"/>
            </a:xfrm>
            <a:prstGeom prst="straightConnector1">
              <a:avLst/>
            </a:prstGeom>
            <a:noFill/>
            <a:ln w="28575" cap="sq" cmpd="sng">
              <a:solidFill>
                <a:schemeClr val="dk1"/>
              </a:solidFill>
              <a:prstDash val="solid"/>
              <a:miter lim="800000"/>
              <a:headEnd type="none" w="med" len="med"/>
              <a:tailEnd type="none" w="med" len="med"/>
            </a:ln>
          </p:spPr>
        </p:cxnSp>
        <p:cxnSp>
          <p:nvCxnSpPr>
            <p:cNvPr id="1223" name="Google Shape;1223;p116"/>
            <p:cNvCxnSpPr/>
            <p:nvPr/>
          </p:nvCxnSpPr>
          <p:spPr>
            <a:xfrm>
              <a:off x="432" y="1184"/>
              <a:ext cx="5232" cy="0"/>
            </a:xfrm>
            <a:prstGeom prst="straightConnector1">
              <a:avLst/>
            </a:prstGeom>
            <a:noFill/>
            <a:ln w="12700" cap="flat" cmpd="sng">
              <a:solidFill>
                <a:schemeClr val="dk1"/>
              </a:solidFill>
              <a:prstDash val="solid"/>
              <a:miter lim="800000"/>
              <a:headEnd type="none" w="med" len="med"/>
              <a:tailEnd type="none" w="med" len="med"/>
            </a:ln>
          </p:spPr>
        </p:cxnSp>
        <p:cxnSp>
          <p:nvCxnSpPr>
            <p:cNvPr id="1224" name="Google Shape;1224;p116"/>
            <p:cNvCxnSpPr/>
            <p:nvPr/>
          </p:nvCxnSpPr>
          <p:spPr>
            <a:xfrm>
              <a:off x="432" y="1395"/>
              <a:ext cx="5232" cy="0"/>
            </a:xfrm>
            <a:prstGeom prst="straightConnector1">
              <a:avLst/>
            </a:prstGeom>
            <a:noFill/>
            <a:ln w="12700" cap="flat" cmpd="sng">
              <a:solidFill>
                <a:schemeClr val="dk1"/>
              </a:solidFill>
              <a:prstDash val="solid"/>
              <a:miter lim="800000"/>
              <a:headEnd type="none" w="med" len="med"/>
              <a:tailEnd type="none" w="med" len="med"/>
            </a:ln>
          </p:spPr>
        </p:cxnSp>
        <p:cxnSp>
          <p:nvCxnSpPr>
            <p:cNvPr id="1225" name="Google Shape;1225;p116"/>
            <p:cNvCxnSpPr/>
            <p:nvPr/>
          </p:nvCxnSpPr>
          <p:spPr>
            <a:xfrm>
              <a:off x="432" y="1606"/>
              <a:ext cx="5232" cy="0"/>
            </a:xfrm>
            <a:prstGeom prst="straightConnector1">
              <a:avLst/>
            </a:prstGeom>
            <a:noFill/>
            <a:ln w="12700" cap="flat" cmpd="sng">
              <a:solidFill>
                <a:schemeClr val="dk1"/>
              </a:solidFill>
              <a:prstDash val="solid"/>
              <a:miter lim="800000"/>
              <a:headEnd type="none" w="med" len="med"/>
              <a:tailEnd type="none" w="med" len="med"/>
            </a:ln>
          </p:spPr>
        </p:cxnSp>
        <p:cxnSp>
          <p:nvCxnSpPr>
            <p:cNvPr id="1226" name="Google Shape;1226;p116"/>
            <p:cNvCxnSpPr/>
            <p:nvPr/>
          </p:nvCxnSpPr>
          <p:spPr>
            <a:xfrm>
              <a:off x="432" y="1817"/>
              <a:ext cx="5232" cy="0"/>
            </a:xfrm>
            <a:prstGeom prst="straightConnector1">
              <a:avLst/>
            </a:prstGeom>
            <a:noFill/>
            <a:ln w="12700" cap="flat" cmpd="sng">
              <a:solidFill>
                <a:schemeClr val="dk1"/>
              </a:solidFill>
              <a:prstDash val="solid"/>
              <a:miter lim="800000"/>
              <a:headEnd type="none" w="med" len="med"/>
              <a:tailEnd type="none" w="med" len="med"/>
            </a:ln>
          </p:spPr>
        </p:cxnSp>
        <p:cxnSp>
          <p:nvCxnSpPr>
            <p:cNvPr id="1227" name="Google Shape;1227;p116"/>
            <p:cNvCxnSpPr/>
            <p:nvPr/>
          </p:nvCxnSpPr>
          <p:spPr>
            <a:xfrm>
              <a:off x="432" y="2028"/>
              <a:ext cx="5232" cy="0"/>
            </a:xfrm>
            <a:prstGeom prst="straightConnector1">
              <a:avLst/>
            </a:prstGeom>
            <a:noFill/>
            <a:ln w="12700" cap="flat" cmpd="sng">
              <a:solidFill>
                <a:schemeClr val="dk1"/>
              </a:solidFill>
              <a:prstDash val="solid"/>
              <a:miter lim="800000"/>
              <a:headEnd type="none" w="med" len="med"/>
              <a:tailEnd type="none" w="med" len="med"/>
            </a:ln>
          </p:spPr>
        </p:cxnSp>
        <p:cxnSp>
          <p:nvCxnSpPr>
            <p:cNvPr id="1228" name="Google Shape;1228;p116"/>
            <p:cNvCxnSpPr/>
            <p:nvPr/>
          </p:nvCxnSpPr>
          <p:spPr>
            <a:xfrm>
              <a:off x="432" y="2239"/>
              <a:ext cx="5232" cy="0"/>
            </a:xfrm>
            <a:prstGeom prst="straightConnector1">
              <a:avLst/>
            </a:prstGeom>
            <a:noFill/>
            <a:ln w="12700" cap="flat" cmpd="sng">
              <a:solidFill>
                <a:schemeClr val="dk1"/>
              </a:solidFill>
              <a:prstDash val="solid"/>
              <a:miter lim="800000"/>
              <a:headEnd type="none" w="med" len="med"/>
              <a:tailEnd type="none" w="med" len="med"/>
            </a:ln>
          </p:spPr>
        </p:cxnSp>
        <p:cxnSp>
          <p:nvCxnSpPr>
            <p:cNvPr id="1229" name="Google Shape;1229;p116"/>
            <p:cNvCxnSpPr/>
            <p:nvPr/>
          </p:nvCxnSpPr>
          <p:spPr>
            <a:xfrm>
              <a:off x="432" y="2450"/>
              <a:ext cx="5232" cy="0"/>
            </a:xfrm>
            <a:prstGeom prst="straightConnector1">
              <a:avLst/>
            </a:prstGeom>
            <a:noFill/>
            <a:ln w="12700" cap="flat" cmpd="sng">
              <a:solidFill>
                <a:schemeClr val="dk1"/>
              </a:solidFill>
              <a:prstDash val="solid"/>
              <a:miter lim="800000"/>
              <a:headEnd type="none" w="med" len="med"/>
              <a:tailEnd type="none" w="med" len="med"/>
            </a:ln>
          </p:spPr>
        </p:cxnSp>
        <p:cxnSp>
          <p:nvCxnSpPr>
            <p:cNvPr id="1230" name="Google Shape;1230;p116"/>
            <p:cNvCxnSpPr/>
            <p:nvPr/>
          </p:nvCxnSpPr>
          <p:spPr>
            <a:xfrm>
              <a:off x="432" y="2661"/>
              <a:ext cx="5232" cy="0"/>
            </a:xfrm>
            <a:prstGeom prst="straightConnector1">
              <a:avLst/>
            </a:prstGeom>
            <a:noFill/>
            <a:ln w="12700" cap="flat" cmpd="sng">
              <a:solidFill>
                <a:schemeClr val="dk1"/>
              </a:solidFill>
              <a:prstDash val="solid"/>
              <a:miter lim="800000"/>
              <a:headEnd type="none" w="med" len="med"/>
              <a:tailEnd type="none" w="med" len="med"/>
            </a:ln>
          </p:spPr>
        </p:cxnSp>
        <p:cxnSp>
          <p:nvCxnSpPr>
            <p:cNvPr id="1231" name="Google Shape;1231;p116"/>
            <p:cNvCxnSpPr/>
            <p:nvPr/>
          </p:nvCxnSpPr>
          <p:spPr>
            <a:xfrm>
              <a:off x="432" y="2872"/>
              <a:ext cx="5232" cy="0"/>
            </a:xfrm>
            <a:prstGeom prst="straightConnector1">
              <a:avLst/>
            </a:prstGeom>
            <a:noFill/>
            <a:ln w="12700" cap="flat" cmpd="sng">
              <a:solidFill>
                <a:schemeClr val="dk1"/>
              </a:solidFill>
              <a:prstDash val="solid"/>
              <a:miter lim="800000"/>
              <a:headEnd type="none" w="med" len="med"/>
              <a:tailEnd type="none" w="med" len="med"/>
            </a:ln>
          </p:spPr>
        </p:cxnSp>
        <p:cxnSp>
          <p:nvCxnSpPr>
            <p:cNvPr id="1232" name="Google Shape;1232;p116"/>
            <p:cNvCxnSpPr/>
            <p:nvPr/>
          </p:nvCxnSpPr>
          <p:spPr>
            <a:xfrm>
              <a:off x="432" y="3083"/>
              <a:ext cx="5232" cy="0"/>
            </a:xfrm>
            <a:prstGeom prst="straightConnector1">
              <a:avLst/>
            </a:prstGeom>
            <a:noFill/>
            <a:ln w="12700" cap="flat" cmpd="sng">
              <a:solidFill>
                <a:schemeClr val="dk1"/>
              </a:solidFill>
              <a:prstDash val="solid"/>
              <a:miter lim="800000"/>
              <a:headEnd type="none" w="med" len="med"/>
              <a:tailEnd type="none" w="med" len="med"/>
            </a:ln>
          </p:spPr>
        </p:cxnSp>
        <p:cxnSp>
          <p:nvCxnSpPr>
            <p:cNvPr id="1233" name="Google Shape;1233;p116"/>
            <p:cNvCxnSpPr/>
            <p:nvPr/>
          </p:nvCxnSpPr>
          <p:spPr>
            <a:xfrm>
              <a:off x="432" y="3294"/>
              <a:ext cx="5232" cy="0"/>
            </a:xfrm>
            <a:prstGeom prst="straightConnector1">
              <a:avLst/>
            </a:prstGeom>
            <a:noFill/>
            <a:ln w="12700" cap="flat" cmpd="sng">
              <a:solidFill>
                <a:schemeClr val="dk1"/>
              </a:solidFill>
              <a:prstDash val="solid"/>
              <a:miter lim="800000"/>
              <a:headEnd type="none" w="med" len="med"/>
              <a:tailEnd type="none" w="med" len="med"/>
            </a:ln>
          </p:spPr>
        </p:cxnSp>
        <p:cxnSp>
          <p:nvCxnSpPr>
            <p:cNvPr id="1234" name="Google Shape;1234;p116"/>
            <p:cNvCxnSpPr/>
            <p:nvPr/>
          </p:nvCxnSpPr>
          <p:spPr>
            <a:xfrm>
              <a:off x="432" y="3505"/>
              <a:ext cx="5232" cy="0"/>
            </a:xfrm>
            <a:prstGeom prst="straightConnector1">
              <a:avLst/>
            </a:prstGeom>
            <a:noFill/>
            <a:ln w="12700" cap="flat" cmpd="sng">
              <a:solidFill>
                <a:schemeClr val="dk1"/>
              </a:solidFill>
              <a:prstDash val="solid"/>
              <a:miter lim="800000"/>
              <a:headEnd type="none" w="med" len="med"/>
              <a:tailEnd type="none" w="med" len="med"/>
            </a:ln>
          </p:spPr>
        </p:cxnSp>
        <p:cxnSp>
          <p:nvCxnSpPr>
            <p:cNvPr id="1235" name="Google Shape;1235;p116"/>
            <p:cNvCxnSpPr/>
            <p:nvPr/>
          </p:nvCxnSpPr>
          <p:spPr>
            <a:xfrm>
              <a:off x="432" y="3716"/>
              <a:ext cx="5232" cy="0"/>
            </a:xfrm>
            <a:prstGeom prst="straightConnector1">
              <a:avLst/>
            </a:prstGeom>
            <a:noFill/>
            <a:ln w="12700" cap="flat" cmpd="sng">
              <a:solidFill>
                <a:schemeClr val="dk1"/>
              </a:solidFill>
              <a:prstDash val="solid"/>
              <a:miter lim="800000"/>
              <a:headEnd type="none" w="med" len="med"/>
              <a:tailEnd type="none" w="med" len="med"/>
            </a:ln>
          </p:spPr>
        </p:cxnSp>
        <p:cxnSp>
          <p:nvCxnSpPr>
            <p:cNvPr id="1236" name="Google Shape;1236;p116"/>
            <p:cNvCxnSpPr/>
            <p:nvPr/>
          </p:nvCxnSpPr>
          <p:spPr>
            <a:xfrm>
              <a:off x="432" y="3927"/>
              <a:ext cx="5232" cy="0"/>
            </a:xfrm>
            <a:prstGeom prst="straightConnector1">
              <a:avLst/>
            </a:prstGeom>
            <a:noFill/>
            <a:ln w="12700" cap="flat" cmpd="sng">
              <a:solidFill>
                <a:schemeClr val="dk1"/>
              </a:solidFill>
              <a:prstDash val="solid"/>
              <a:miter lim="800000"/>
              <a:headEnd type="none" w="med" len="med"/>
              <a:tailEnd type="none" w="med" len="med"/>
            </a:ln>
          </p:spPr>
        </p:cxnSp>
        <p:cxnSp>
          <p:nvCxnSpPr>
            <p:cNvPr id="1237" name="Google Shape;1237;p116"/>
            <p:cNvCxnSpPr/>
            <p:nvPr/>
          </p:nvCxnSpPr>
          <p:spPr>
            <a:xfrm>
              <a:off x="432" y="4138"/>
              <a:ext cx="5232" cy="0"/>
            </a:xfrm>
            <a:prstGeom prst="straightConnector1">
              <a:avLst/>
            </a:prstGeom>
            <a:noFill/>
            <a:ln w="28575" cap="sq" cmpd="sng">
              <a:solidFill>
                <a:schemeClr val="dk1"/>
              </a:solidFill>
              <a:prstDash val="solid"/>
              <a:miter lim="800000"/>
              <a:headEnd type="none" w="med" len="med"/>
              <a:tailEnd type="none" w="med" len="med"/>
            </a:ln>
          </p:spPr>
        </p:cxnSp>
        <p:cxnSp>
          <p:nvCxnSpPr>
            <p:cNvPr id="1238" name="Google Shape;1238;p116"/>
            <p:cNvCxnSpPr/>
            <p:nvPr/>
          </p:nvCxnSpPr>
          <p:spPr>
            <a:xfrm>
              <a:off x="432" y="960"/>
              <a:ext cx="0" cy="3178"/>
            </a:xfrm>
            <a:prstGeom prst="straightConnector1">
              <a:avLst/>
            </a:prstGeom>
            <a:noFill/>
            <a:ln w="28575" cap="sq" cmpd="sng">
              <a:solidFill>
                <a:schemeClr val="dk1"/>
              </a:solidFill>
              <a:prstDash val="solid"/>
              <a:miter lim="800000"/>
              <a:headEnd type="none" w="med" len="med"/>
              <a:tailEnd type="none" w="med" len="med"/>
            </a:ln>
          </p:spPr>
        </p:cxnSp>
        <p:cxnSp>
          <p:nvCxnSpPr>
            <p:cNvPr id="1239" name="Google Shape;1239;p116"/>
            <p:cNvCxnSpPr/>
            <p:nvPr/>
          </p:nvCxnSpPr>
          <p:spPr>
            <a:xfrm>
              <a:off x="912" y="960"/>
              <a:ext cx="0" cy="3178"/>
            </a:xfrm>
            <a:prstGeom prst="straightConnector1">
              <a:avLst/>
            </a:prstGeom>
            <a:noFill/>
            <a:ln w="12700" cap="flat" cmpd="sng">
              <a:solidFill>
                <a:schemeClr val="dk1"/>
              </a:solidFill>
              <a:prstDash val="solid"/>
              <a:miter lim="800000"/>
              <a:headEnd type="none" w="med" len="med"/>
              <a:tailEnd type="none" w="med" len="med"/>
            </a:ln>
          </p:spPr>
        </p:cxnSp>
        <p:cxnSp>
          <p:nvCxnSpPr>
            <p:cNvPr id="1240" name="Google Shape;1240;p116"/>
            <p:cNvCxnSpPr/>
            <p:nvPr/>
          </p:nvCxnSpPr>
          <p:spPr>
            <a:xfrm>
              <a:off x="2336" y="960"/>
              <a:ext cx="0" cy="3178"/>
            </a:xfrm>
            <a:prstGeom prst="straightConnector1">
              <a:avLst/>
            </a:prstGeom>
            <a:noFill/>
            <a:ln w="12700" cap="flat" cmpd="sng">
              <a:solidFill>
                <a:schemeClr val="dk1"/>
              </a:solidFill>
              <a:prstDash val="solid"/>
              <a:miter lim="800000"/>
              <a:headEnd type="none" w="med" len="med"/>
              <a:tailEnd type="none" w="med" len="med"/>
            </a:ln>
          </p:spPr>
        </p:cxnSp>
        <p:cxnSp>
          <p:nvCxnSpPr>
            <p:cNvPr id="1241" name="Google Shape;1241;p116"/>
            <p:cNvCxnSpPr/>
            <p:nvPr/>
          </p:nvCxnSpPr>
          <p:spPr>
            <a:xfrm>
              <a:off x="3072" y="960"/>
              <a:ext cx="0" cy="3178"/>
            </a:xfrm>
            <a:prstGeom prst="straightConnector1">
              <a:avLst/>
            </a:prstGeom>
            <a:noFill/>
            <a:ln w="12700" cap="flat" cmpd="sng">
              <a:solidFill>
                <a:schemeClr val="dk1"/>
              </a:solidFill>
              <a:prstDash val="solid"/>
              <a:miter lim="800000"/>
              <a:headEnd type="none" w="med" len="med"/>
              <a:tailEnd type="none" w="med" len="med"/>
            </a:ln>
          </p:spPr>
        </p:cxnSp>
        <p:cxnSp>
          <p:nvCxnSpPr>
            <p:cNvPr id="1242" name="Google Shape;1242;p116"/>
            <p:cNvCxnSpPr/>
            <p:nvPr/>
          </p:nvCxnSpPr>
          <p:spPr>
            <a:xfrm>
              <a:off x="3840" y="960"/>
              <a:ext cx="0" cy="3178"/>
            </a:xfrm>
            <a:prstGeom prst="straightConnector1">
              <a:avLst/>
            </a:prstGeom>
            <a:noFill/>
            <a:ln w="12700" cap="flat" cmpd="sng">
              <a:solidFill>
                <a:schemeClr val="dk1"/>
              </a:solidFill>
              <a:prstDash val="solid"/>
              <a:miter lim="800000"/>
              <a:headEnd type="none" w="med" len="med"/>
              <a:tailEnd type="none" w="med" len="med"/>
            </a:ln>
          </p:spPr>
        </p:cxnSp>
        <p:cxnSp>
          <p:nvCxnSpPr>
            <p:cNvPr id="1243" name="Google Shape;1243;p116"/>
            <p:cNvCxnSpPr/>
            <p:nvPr/>
          </p:nvCxnSpPr>
          <p:spPr>
            <a:xfrm>
              <a:off x="4560" y="960"/>
              <a:ext cx="0" cy="3178"/>
            </a:xfrm>
            <a:prstGeom prst="straightConnector1">
              <a:avLst/>
            </a:prstGeom>
            <a:noFill/>
            <a:ln w="12700" cap="flat" cmpd="sng">
              <a:solidFill>
                <a:schemeClr val="dk1"/>
              </a:solidFill>
              <a:prstDash val="solid"/>
              <a:miter lim="800000"/>
              <a:headEnd type="none" w="med" len="med"/>
              <a:tailEnd type="none" w="med" len="med"/>
            </a:ln>
          </p:spPr>
        </p:cxnSp>
        <p:cxnSp>
          <p:nvCxnSpPr>
            <p:cNvPr id="1244" name="Google Shape;1244;p116"/>
            <p:cNvCxnSpPr/>
            <p:nvPr/>
          </p:nvCxnSpPr>
          <p:spPr>
            <a:xfrm>
              <a:off x="5664" y="960"/>
              <a:ext cx="0" cy="3178"/>
            </a:xfrm>
            <a:prstGeom prst="straightConnector1">
              <a:avLst/>
            </a:prstGeom>
            <a:noFill/>
            <a:ln w="28575" cap="sq" cmpd="sng">
              <a:solidFill>
                <a:schemeClr val="dk1"/>
              </a:solidFill>
              <a:prstDash val="solid"/>
              <a:miter lim="800000"/>
              <a:headEnd type="none" w="med" len="med"/>
              <a:tailEnd type="none" w="med" len="med"/>
            </a:ln>
          </p:spPr>
        </p:cxnSp>
      </p:grpSp>
    </p:spTree>
    <p:extLst>
      <p:ext uri="{BB962C8B-B14F-4D97-AF65-F5344CB8AC3E}">
        <p14:creationId xmlns:p14="http://schemas.microsoft.com/office/powerpoint/2010/main" val="4110644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9" name="Google Shape;1279;p118"/>
          <p:cNvSpPr txBox="1">
            <a:spLocks noGrp="1"/>
          </p:cNvSpPr>
          <p:nvPr>
            <p:ph type="title"/>
          </p:nvPr>
        </p:nvSpPr>
        <p:spPr>
          <a:xfrm>
            <a:off x="927942" y="-347041"/>
            <a:ext cx="9502462" cy="952161"/>
          </a:xfrm>
          <a:prstGeom prst="rect">
            <a:avLst/>
          </a:prstGeom>
          <a:noFill/>
          <a:ln>
            <a:noFill/>
          </a:ln>
        </p:spPr>
        <p:txBody>
          <a:bodyPr spcFirstLastPara="1" vert="horz" wrap="square" lIns="91425" tIns="45700" rIns="91425" bIns="45700" rtlCol="0" anchor="b" anchorCtr="0">
            <a:noAutofit/>
          </a:bodyPr>
          <a:lstStyle/>
          <a:p>
            <a:pPr algn="ctr">
              <a:spcBef>
                <a:spcPts val="0"/>
              </a:spcBef>
            </a:pPr>
            <a:r>
              <a:rPr lang="en-US" sz="3400" dirty="0"/>
              <a:t>Selecting the Best Attribute for splitting using Gini</a:t>
            </a:r>
            <a:endParaRPr sz="3400" dirty="0"/>
          </a:p>
        </p:txBody>
      </p:sp>
      <p:grpSp>
        <p:nvGrpSpPr>
          <p:cNvPr id="3" name="Group 2">
            <a:extLst>
              <a:ext uri="{FF2B5EF4-FFF2-40B4-BE49-F238E27FC236}">
                <a16:creationId xmlns:a16="http://schemas.microsoft.com/office/drawing/2014/main" id="{71B554FA-F0EC-073C-63AE-9230BEC32E70}"/>
              </a:ext>
            </a:extLst>
          </p:cNvPr>
          <p:cNvGrpSpPr/>
          <p:nvPr/>
        </p:nvGrpSpPr>
        <p:grpSpPr>
          <a:xfrm>
            <a:off x="7264172" y="798160"/>
            <a:ext cx="4587875" cy="3052424"/>
            <a:chOff x="3017292" y="605120"/>
            <a:chExt cx="4587875" cy="3052424"/>
          </a:xfrm>
        </p:grpSpPr>
        <p:cxnSp>
          <p:nvCxnSpPr>
            <p:cNvPr id="1280" name="Google Shape;1280;p118"/>
            <p:cNvCxnSpPr/>
            <p:nvPr/>
          </p:nvCxnSpPr>
          <p:spPr>
            <a:xfrm flipH="1">
              <a:off x="3649117" y="1968784"/>
              <a:ext cx="754063" cy="1227137"/>
            </a:xfrm>
            <a:prstGeom prst="straightConnector1">
              <a:avLst/>
            </a:prstGeom>
            <a:noFill/>
            <a:ln w="38100" cap="flat" cmpd="sng">
              <a:solidFill>
                <a:schemeClr val="dk1"/>
              </a:solidFill>
              <a:prstDash val="solid"/>
              <a:miter lim="800000"/>
              <a:headEnd type="none" w="med" len="med"/>
              <a:tailEnd type="none" w="med" len="med"/>
            </a:ln>
          </p:spPr>
        </p:cxnSp>
        <p:cxnSp>
          <p:nvCxnSpPr>
            <p:cNvPr id="1281" name="Google Shape;1281;p118"/>
            <p:cNvCxnSpPr/>
            <p:nvPr/>
          </p:nvCxnSpPr>
          <p:spPr>
            <a:xfrm>
              <a:off x="5857329" y="1892584"/>
              <a:ext cx="690562" cy="1227137"/>
            </a:xfrm>
            <a:prstGeom prst="straightConnector1">
              <a:avLst/>
            </a:prstGeom>
            <a:noFill/>
            <a:ln w="38100" cap="flat" cmpd="sng">
              <a:solidFill>
                <a:schemeClr val="dk1"/>
              </a:solidFill>
              <a:prstDash val="solid"/>
              <a:miter lim="800000"/>
              <a:headEnd type="none" w="med" len="med"/>
              <a:tailEnd type="none" w="med" len="med"/>
            </a:ln>
          </p:spPr>
        </p:cxnSp>
        <p:sp>
          <p:nvSpPr>
            <p:cNvPr id="1282" name="Google Shape;1282;p118"/>
            <p:cNvSpPr txBox="1"/>
            <p:nvPr/>
          </p:nvSpPr>
          <p:spPr>
            <a:xfrm>
              <a:off x="4236491" y="1443320"/>
              <a:ext cx="1828800" cy="461624"/>
            </a:xfrm>
            <a:prstGeom prst="rect">
              <a:avLst/>
            </a:prstGeom>
            <a:solidFill>
              <a:schemeClr val="lt1"/>
            </a:solidFill>
            <a:ln w="38100" cap="flat" cmpd="sng">
              <a:solidFill>
                <a:schemeClr val="hlink"/>
              </a:solidFill>
              <a:prstDash val="solid"/>
              <a:miter lim="800000"/>
              <a:headEnd type="none" w="sm" len="sm"/>
              <a:tailEnd type="none" w="sm" len="sm"/>
            </a:ln>
          </p:spPr>
          <p:txBody>
            <a:bodyPr spcFirstLastPara="1" wrap="square" lIns="91425" tIns="45700" rIns="91425" bIns="45700" anchor="t" anchorCtr="0">
              <a:spAutoFit/>
            </a:bodyPr>
            <a:lstStyle/>
            <a:p>
              <a:r>
                <a:rPr lang="en-US" sz="2400">
                  <a:solidFill>
                    <a:schemeClr val="dk1"/>
                  </a:solidFill>
                  <a:latin typeface="Tahoma"/>
                  <a:ea typeface="Tahoma"/>
                  <a:cs typeface="Tahoma"/>
                  <a:sym typeface="Tahoma"/>
                </a:rPr>
                <a:t>   Outlook</a:t>
              </a:r>
              <a:endParaRPr sz="2400">
                <a:solidFill>
                  <a:schemeClr val="dk1"/>
                </a:solidFill>
                <a:latin typeface="Tahoma"/>
                <a:ea typeface="Tahoma"/>
                <a:cs typeface="Tahoma"/>
                <a:sym typeface="Tahoma"/>
              </a:endParaRPr>
            </a:p>
          </p:txBody>
        </p:sp>
        <p:sp>
          <p:nvSpPr>
            <p:cNvPr id="1283" name="Google Shape;1283;p118"/>
            <p:cNvSpPr txBox="1"/>
            <p:nvPr/>
          </p:nvSpPr>
          <p:spPr>
            <a:xfrm>
              <a:off x="3523704" y="2484720"/>
              <a:ext cx="1054100" cy="461624"/>
            </a:xfrm>
            <a:prstGeom prst="rect">
              <a:avLst/>
            </a:prstGeom>
            <a:solidFill>
              <a:schemeClr val="lt1"/>
            </a:solidFill>
            <a:ln w="38100"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r>
                <a:rPr lang="en-US" sz="2400">
                  <a:solidFill>
                    <a:schemeClr val="dk1"/>
                  </a:solidFill>
                  <a:latin typeface="Tahoma"/>
                  <a:ea typeface="Tahoma"/>
                  <a:cs typeface="Tahoma"/>
                  <a:sym typeface="Tahoma"/>
                </a:rPr>
                <a:t>Sunny</a:t>
              </a:r>
              <a:endParaRPr sz="2400">
                <a:solidFill>
                  <a:schemeClr val="dk1"/>
                </a:solidFill>
                <a:latin typeface="Tahoma"/>
                <a:ea typeface="Tahoma"/>
                <a:cs typeface="Tahoma"/>
                <a:sym typeface="Tahoma"/>
              </a:endParaRPr>
            </a:p>
          </p:txBody>
        </p:sp>
        <p:sp>
          <p:nvSpPr>
            <p:cNvPr id="1284" name="Google Shape;1284;p118"/>
            <p:cNvSpPr txBox="1"/>
            <p:nvPr/>
          </p:nvSpPr>
          <p:spPr>
            <a:xfrm>
              <a:off x="5982742" y="2408520"/>
              <a:ext cx="811213" cy="461624"/>
            </a:xfrm>
            <a:prstGeom prst="rect">
              <a:avLst/>
            </a:prstGeom>
            <a:solidFill>
              <a:schemeClr val="lt1"/>
            </a:solidFill>
            <a:ln w="38100"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r>
                <a:rPr lang="en-US" sz="2400">
                  <a:solidFill>
                    <a:schemeClr val="dk1"/>
                  </a:solidFill>
                  <a:latin typeface="Tahoma"/>
                  <a:ea typeface="Tahoma"/>
                  <a:cs typeface="Tahoma"/>
                  <a:sym typeface="Tahoma"/>
                </a:rPr>
                <a:t>Rain</a:t>
              </a:r>
              <a:endParaRPr sz="2400">
                <a:solidFill>
                  <a:schemeClr val="dk1"/>
                </a:solidFill>
                <a:latin typeface="Tahoma"/>
                <a:ea typeface="Tahoma"/>
                <a:cs typeface="Tahoma"/>
                <a:sym typeface="Tahoma"/>
              </a:endParaRPr>
            </a:p>
          </p:txBody>
        </p:sp>
        <p:sp>
          <p:nvSpPr>
            <p:cNvPr id="1285" name="Google Shape;1285;p118"/>
            <p:cNvSpPr txBox="1"/>
            <p:nvPr/>
          </p:nvSpPr>
          <p:spPr>
            <a:xfrm>
              <a:off x="3017292" y="3195920"/>
              <a:ext cx="1311275" cy="461624"/>
            </a:xfrm>
            <a:prstGeom prst="rect">
              <a:avLst/>
            </a:prstGeom>
            <a:solidFill>
              <a:schemeClr val="lt1"/>
            </a:solidFill>
            <a:ln w="38100"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r>
                <a:rPr lang="en-US" sz="2400">
                  <a:solidFill>
                    <a:schemeClr val="dk1"/>
                  </a:solidFill>
                  <a:latin typeface="Tahoma"/>
                  <a:ea typeface="Tahoma"/>
                  <a:cs typeface="Tahoma"/>
                  <a:sym typeface="Tahoma"/>
                </a:rPr>
                <a:t>[2+, 3-]</a:t>
              </a:r>
              <a:endParaRPr/>
            </a:p>
          </p:txBody>
        </p:sp>
        <p:sp>
          <p:nvSpPr>
            <p:cNvPr id="1286" name="Google Shape;1286;p118"/>
            <p:cNvSpPr txBox="1"/>
            <p:nvPr/>
          </p:nvSpPr>
          <p:spPr>
            <a:xfrm>
              <a:off x="6293892" y="3119720"/>
              <a:ext cx="1311275" cy="461624"/>
            </a:xfrm>
            <a:prstGeom prst="rect">
              <a:avLst/>
            </a:prstGeom>
            <a:solidFill>
              <a:schemeClr val="lt1"/>
            </a:solidFill>
            <a:ln w="38100"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r>
                <a:rPr lang="en-US" sz="2400" dirty="0">
                  <a:solidFill>
                    <a:schemeClr val="dk1"/>
                  </a:solidFill>
                  <a:latin typeface="Tahoma"/>
                  <a:ea typeface="Tahoma"/>
                  <a:cs typeface="Tahoma"/>
                  <a:sym typeface="Tahoma"/>
                </a:rPr>
                <a:t>[3+, 2-]</a:t>
              </a:r>
              <a:endParaRPr dirty="0"/>
            </a:p>
          </p:txBody>
        </p:sp>
        <p:sp>
          <p:nvSpPr>
            <p:cNvPr id="1287" name="Google Shape;1287;p118"/>
            <p:cNvSpPr txBox="1"/>
            <p:nvPr/>
          </p:nvSpPr>
          <p:spPr>
            <a:xfrm>
              <a:off x="4465091" y="605120"/>
              <a:ext cx="1570038" cy="461624"/>
            </a:xfrm>
            <a:prstGeom prst="rect">
              <a:avLst/>
            </a:prstGeom>
            <a:noFill/>
            <a:ln>
              <a:noFill/>
            </a:ln>
          </p:spPr>
          <p:txBody>
            <a:bodyPr spcFirstLastPara="1" wrap="square" lIns="91425" tIns="45700" rIns="91425" bIns="45700" anchor="t" anchorCtr="0">
              <a:spAutoFit/>
            </a:bodyPr>
            <a:lstStyle/>
            <a:p>
              <a:r>
                <a:rPr lang="en-US" sz="2400" dirty="0">
                  <a:solidFill>
                    <a:schemeClr val="dk1"/>
                  </a:solidFill>
                  <a:latin typeface="Tahoma"/>
                  <a:ea typeface="Tahoma"/>
                  <a:cs typeface="Tahoma"/>
                  <a:sym typeface="Tahoma"/>
                </a:rPr>
                <a:t>S=[9+,5-]</a:t>
              </a:r>
              <a:endParaRPr sz="2400" dirty="0">
                <a:solidFill>
                  <a:schemeClr val="dk1"/>
                </a:solidFill>
                <a:latin typeface="Tahoma"/>
                <a:ea typeface="Tahoma"/>
                <a:cs typeface="Tahoma"/>
                <a:sym typeface="Tahoma"/>
              </a:endParaRPr>
            </a:p>
          </p:txBody>
        </p:sp>
        <p:cxnSp>
          <p:nvCxnSpPr>
            <p:cNvPr id="1291" name="Google Shape;1291;p118"/>
            <p:cNvCxnSpPr/>
            <p:nvPr/>
          </p:nvCxnSpPr>
          <p:spPr>
            <a:xfrm flipH="1">
              <a:off x="5227091" y="1968784"/>
              <a:ext cx="14288" cy="1303337"/>
            </a:xfrm>
            <a:prstGeom prst="straightConnector1">
              <a:avLst/>
            </a:prstGeom>
            <a:noFill/>
            <a:ln w="38100" cap="flat" cmpd="sng">
              <a:solidFill>
                <a:schemeClr val="dk1"/>
              </a:solidFill>
              <a:prstDash val="solid"/>
              <a:miter lim="800000"/>
              <a:headEnd type="none" w="med" len="med"/>
              <a:tailEnd type="none" w="med" len="med"/>
            </a:ln>
          </p:spPr>
        </p:cxnSp>
        <p:sp>
          <p:nvSpPr>
            <p:cNvPr id="1292" name="Google Shape;1292;p118"/>
            <p:cNvSpPr txBox="1"/>
            <p:nvPr/>
          </p:nvSpPr>
          <p:spPr>
            <a:xfrm>
              <a:off x="4846092" y="2205321"/>
              <a:ext cx="860425" cy="860425"/>
            </a:xfrm>
            <a:prstGeom prst="rect">
              <a:avLst/>
            </a:prstGeom>
            <a:solidFill>
              <a:schemeClr val="lt1"/>
            </a:solidFill>
            <a:ln w="38100"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r>
                <a:rPr lang="en-US" sz="2400">
                  <a:solidFill>
                    <a:schemeClr val="dk1"/>
                  </a:solidFill>
                  <a:latin typeface="Tahoma"/>
                  <a:ea typeface="Tahoma"/>
                  <a:cs typeface="Tahoma"/>
                  <a:sym typeface="Tahoma"/>
                </a:rPr>
                <a:t>Over</a:t>
              </a:r>
              <a:endParaRPr/>
            </a:p>
            <a:p>
              <a:r>
                <a:rPr lang="en-US" sz="2400">
                  <a:solidFill>
                    <a:schemeClr val="dk1"/>
                  </a:solidFill>
                  <a:latin typeface="Tahoma"/>
                  <a:ea typeface="Tahoma"/>
                  <a:cs typeface="Tahoma"/>
                  <a:sym typeface="Tahoma"/>
                </a:rPr>
                <a:t>cast</a:t>
              </a:r>
              <a:endParaRPr sz="2400">
                <a:solidFill>
                  <a:schemeClr val="dk1"/>
                </a:solidFill>
                <a:latin typeface="Tahoma"/>
                <a:ea typeface="Tahoma"/>
                <a:cs typeface="Tahoma"/>
                <a:sym typeface="Tahoma"/>
              </a:endParaRPr>
            </a:p>
          </p:txBody>
        </p:sp>
        <p:sp>
          <p:nvSpPr>
            <p:cNvPr id="1293" name="Google Shape;1293;p118"/>
            <p:cNvSpPr txBox="1"/>
            <p:nvPr/>
          </p:nvSpPr>
          <p:spPr>
            <a:xfrm>
              <a:off x="4693691" y="3195920"/>
              <a:ext cx="1200150" cy="461624"/>
            </a:xfrm>
            <a:prstGeom prst="rect">
              <a:avLst/>
            </a:prstGeom>
            <a:solidFill>
              <a:schemeClr val="lt1"/>
            </a:solidFill>
            <a:ln w="38100"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r>
                <a:rPr lang="en-US" sz="2400">
                  <a:solidFill>
                    <a:schemeClr val="dk1"/>
                  </a:solidFill>
                  <a:latin typeface="Tahoma"/>
                  <a:ea typeface="Tahoma"/>
                  <a:cs typeface="Tahoma"/>
                  <a:sym typeface="Tahoma"/>
                </a:rPr>
                <a:t>[4+, 0]</a:t>
              </a:r>
              <a:endParaRPr/>
            </a:p>
          </p:txBody>
        </p:sp>
      </p:grpSp>
      <p:pic>
        <p:nvPicPr>
          <p:cNvPr id="2" name="Picture 1"/>
          <p:cNvPicPr>
            <a:picLocks noChangeAspect="1"/>
          </p:cNvPicPr>
          <p:nvPr/>
        </p:nvPicPr>
        <p:blipFill>
          <a:blip r:embed="rId3"/>
          <a:stretch>
            <a:fillRect/>
          </a:stretch>
        </p:blipFill>
        <p:spPr>
          <a:xfrm>
            <a:off x="110605" y="731304"/>
            <a:ext cx="6397782" cy="2110412"/>
          </a:xfrm>
          <a:prstGeom prst="rect">
            <a:avLst/>
          </a:prstGeom>
        </p:spPr>
      </p:pic>
      <p:pic>
        <p:nvPicPr>
          <p:cNvPr id="4" name="Picture 3"/>
          <p:cNvPicPr>
            <a:picLocks noChangeAspect="1"/>
          </p:cNvPicPr>
          <p:nvPr/>
        </p:nvPicPr>
        <p:blipFill>
          <a:blip r:embed="rId4"/>
          <a:stretch>
            <a:fillRect/>
          </a:stretch>
        </p:blipFill>
        <p:spPr>
          <a:xfrm>
            <a:off x="88205" y="2908572"/>
            <a:ext cx="6410107" cy="1934966"/>
          </a:xfrm>
          <a:prstGeom prst="rect">
            <a:avLst/>
          </a:prstGeom>
        </p:spPr>
      </p:pic>
      <p:pic>
        <p:nvPicPr>
          <p:cNvPr id="5" name="Picture 4"/>
          <p:cNvPicPr>
            <a:picLocks noChangeAspect="1"/>
          </p:cNvPicPr>
          <p:nvPr/>
        </p:nvPicPr>
        <p:blipFill>
          <a:blip r:embed="rId5"/>
          <a:stretch>
            <a:fillRect/>
          </a:stretch>
        </p:blipFill>
        <p:spPr>
          <a:xfrm>
            <a:off x="88205" y="4910394"/>
            <a:ext cx="6410107" cy="1837250"/>
          </a:xfrm>
          <a:prstGeom prst="rect">
            <a:avLst/>
          </a:prstGeom>
        </p:spPr>
      </p:pic>
    </p:spTree>
    <p:extLst>
      <p:ext uri="{BB962C8B-B14F-4D97-AF65-F5344CB8AC3E}">
        <p14:creationId xmlns:p14="http://schemas.microsoft.com/office/powerpoint/2010/main" val="89328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54988" y="484496"/>
            <a:ext cx="7481923" cy="1548770"/>
          </a:xfrm>
          <a:prstGeom prst="rect">
            <a:avLst/>
          </a:prstGeom>
        </p:spPr>
      </p:pic>
      <p:pic>
        <p:nvPicPr>
          <p:cNvPr id="4" name="Picture 3"/>
          <p:cNvPicPr>
            <a:picLocks noChangeAspect="1"/>
          </p:cNvPicPr>
          <p:nvPr/>
        </p:nvPicPr>
        <p:blipFill>
          <a:blip r:embed="rId3"/>
          <a:stretch>
            <a:fillRect/>
          </a:stretch>
        </p:blipFill>
        <p:spPr>
          <a:xfrm>
            <a:off x="473999" y="2450759"/>
            <a:ext cx="5388321" cy="2522864"/>
          </a:xfrm>
          <a:prstGeom prst="rect">
            <a:avLst/>
          </a:prstGeom>
        </p:spPr>
      </p:pic>
      <p:sp>
        <p:nvSpPr>
          <p:cNvPr id="5" name="TextBox 4"/>
          <p:cNvSpPr txBox="1"/>
          <p:nvPr/>
        </p:nvSpPr>
        <p:spPr>
          <a:xfrm>
            <a:off x="1544320" y="5744191"/>
            <a:ext cx="5491480" cy="830997"/>
          </a:xfrm>
          <a:prstGeom prst="rect">
            <a:avLst/>
          </a:prstGeom>
          <a:noFill/>
        </p:spPr>
        <p:txBody>
          <a:bodyPr wrap="square" rtlCol="0">
            <a:spAutoFit/>
          </a:bodyPr>
          <a:lstStyle/>
          <a:p>
            <a:r>
              <a:rPr lang="en-US" sz="2400" dirty="0">
                <a:solidFill>
                  <a:srgbClr val="C00000"/>
                </a:solidFill>
              </a:rPr>
              <a:t>Outlook will be placed at root as it has high information gain (low Gini index).</a:t>
            </a:r>
            <a:endParaRPr lang="en-IN" sz="2400" dirty="0">
              <a:solidFill>
                <a:srgbClr val="C00000"/>
              </a:solidFill>
            </a:endParaRPr>
          </a:p>
        </p:txBody>
      </p:sp>
    </p:spTree>
    <p:extLst>
      <p:ext uri="{BB962C8B-B14F-4D97-AF65-F5344CB8AC3E}">
        <p14:creationId xmlns:p14="http://schemas.microsoft.com/office/powerpoint/2010/main" val="229259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stretch>
            <a:fillRect/>
          </a:stretch>
        </p:blipFill>
        <p:spPr>
          <a:xfrm>
            <a:off x="524300" y="133113"/>
            <a:ext cx="11089943" cy="6605815"/>
          </a:xfrm>
          <a:prstGeom prst="rect">
            <a:avLst/>
          </a:prstGeom>
        </p:spPr>
      </p:pic>
    </p:spTree>
    <p:extLst>
      <p:ext uri="{BB962C8B-B14F-4D97-AF65-F5344CB8AC3E}">
        <p14:creationId xmlns:p14="http://schemas.microsoft.com/office/powerpoint/2010/main" val="40472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trees</a:t>
            </a:r>
            <a:endParaRPr lang="en-IN" dirty="0"/>
          </a:p>
        </p:txBody>
      </p:sp>
      <p:sp>
        <p:nvSpPr>
          <p:cNvPr id="3" name="Content Placeholder 2"/>
          <p:cNvSpPr>
            <a:spLocks noGrp="1"/>
          </p:cNvSpPr>
          <p:nvPr>
            <p:ph idx="1"/>
          </p:nvPr>
        </p:nvSpPr>
        <p:spPr/>
        <p:txBody>
          <a:bodyPr/>
          <a:lstStyle/>
          <a:p>
            <a:r>
              <a:rPr lang="en-US" dirty="0"/>
              <a:t>Regression trees are trees where their leaves predict a real number and not a class. </a:t>
            </a:r>
          </a:p>
          <a:p>
            <a:r>
              <a:rPr lang="en-US" dirty="0"/>
              <a:t>Example CART</a:t>
            </a:r>
          </a:p>
          <a:p>
            <a:r>
              <a:rPr lang="en-US" dirty="0"/>
              <a:t>CART stands for Classification and Regression Trees. An important feature of CART is its ability to generate regression trees</a:t>
            </a:r>
          </a:p>
          <a:p>
            <a:r>
              <a:rPr lang="en-US" dirty="0"/>
              <a:t>CART looks for splits that minimize the prediction squared error (the least–squared deviation). The prediction in each leaf is based on the weighted mean for node.</a:t>
            </a:r>
            <a:endParaRPr lang="en-IN" dirty="0"/>
          </a:p>
        </p:txBody>
      </p:sp>
    </p:spTree>
    <p:extLst>
      <p:ext uri="{BB962C8B-B14F-4D97-AF65-F5344CB8AC3E}">
        <p14:creationId xmlns:p14="http://schemas.microsoft.com/office/powerpoint/2010/main" val="115251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endParaRPr lang="en-IN" dirty="0"/>
          </a:p>
        </p:txBody>
      </p:sp>
      <p:sp>
        <p:nvSpPr>
          <p:cNvPr id="3" name="Content Placeholder 2"/>
          <p:cNvSpPr>
            <a:spLocks noGrp="1"/>
          </p:cNvSpPr>
          <p:nvPr>
            <p:ph idx="1"/>
          </p:nvPr>
        </p:nvSpPr>
        <p:spPr/>
        <p:txBody>
          <a:bodyPr>
            <a:normAutofit/>
          </a:bodyPr>
          <a:lstStyle/>
          <a:p>
            <a:r>
              <a:rPr lang="en-US" sz="2200" b="1" i="1" dirty="0"/>
              <a:t>Step 1</a:t>
            </a:r>
            <a:r>
              <a:rPr lang="en-US" sz="2200" dirty="0"/>
              <a:t>: The standard deviation of the target is calculated. </a:t>
            </a:r>
          </a:p>
          <a:p>
            <a:r>
              <a:rPr lang="en-US" sz="2200" b="1" i="1" dirty="0"/>
              <a:t>Step 2</a:t>
            </a:r>
            <a:r>
              <a:rPr lang="en-US" sz="2200" dirty="0"/>
              <a:t>: The dataset is then split on the different attributes. The standard deviation for each branch is calculated. The resulting standard deviation is subtracted from the standard deviation before the split. The result is the standard deviation reduction. </a:t>
            </a:r>
          </a:p>
          <a:p>
            <a:r>
              <a:rPr lang="en-IN" sz="2200" b="1" i="1" dirty="0"/>
              <a:t>Step 3</a:t>
            </a:r>
            <a:r>
              <a:rPr lang="en-IN" sz="2200" dirty="0"/>
              <a:t>:</a:t>
            </a:r>
            <a:r>
              <a:rPr lang="en-US" sz="2200" dirty="0"/>
              <a:t>The attribute with the largest standard deviation reduction is chosen for the decision node.</a:t>
            </a:r>
          </a:p>
          <a:p>
            <a:r>
              <a:rPr lang="en-US" sz="2200" b="1" i="1" dirty="0"/>
              <a:t>Step 4a</a:t>
            </a:r>
            <a:r>
              <a:rPr lang="en-US" sz="2200" dirty="0"/>
              <a:t>: The dataset is divided based on the values of the selected attribute. This process is run recursively on the non-leaf branches, until all data is processed.</a:t>
            </a:r>
          </a:p>
          <a:p>
            <a:r>
              <a:rPr lang="en-US" sz="2200" dirty="0"/>
              <a:t>Repeat all the steps until </a:t>
            </a:r>
            <a:r>
              <a:rPr lang="en-US" sz="2400" dirty="0"/>
              <a:t>when coefficient of deviation (</a:t>
            </a:r>
            <a:r>
              <a:rPr lang="en-US" sz="2400" b="1" dirty="0"/>
              <a:t>CV</a:t>
            </a:r>
            <a:r>
              <a:rPr lang="en-US" sz="2400" dirty="0"/>
              <a:t>) for a branch becomes smaller than a certain threshold (e.g., 10%) and/or when too few instances in a branch</a:t>
            </a:r>
            <a:endParaRPr lang="en-IN" sz="2200" dirty="0"/>
          </a:p>
        </p:txBody>
      </p:sp>
    </p:spTree>
    <p:extLst>
      <p:ext uri="{BB962C8B-B14F-4D97-AF65-F5344CB8AC3E}">
        <p14:creationId xmlns:p14="http://schemas.microsoft.com/office/powerpoint/2010/main" val="3564561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 Example</a:t>
            </a:r>
            <a:endParaRPr lang="en-IN" dirty="0"/>
          </a:p>
        </p:txBody>
      </p:sp>
      <p:sp>
        <p:nvSpPr>
          <p:cNvPr id="3" name="Content Placeholder 2"/>
          <p:cNvSpPr>
            <a:spLocks noGrp="1"/>
          </p:cNvSpPr>
          <p:nvPr>
            <p:ph idx="1"/>
          </p:nvPr>
        </p:nvSpPr>
        <p:spPr>
          <a:xfrm>
            <a:off x="941231" y="1521795"/>
            <a:ext cx="10515600" cy="441057"/>
          </a:xfrm>
        </p:spPr>
        <p:txBody>
          <a:bodyPr>
            <a:normAutofit fontScale="92500" lnSpcReduction="10000"/>
          </a:bodyPr>
          <a:lstStyle/>
          <a:p>
            <a:r>
              <a:rPr lang="en-US" dirty="0"/>
              <a:t>Hours played is target (continuous outcome) -- regression</a:t>
            </a:r>
            <a:endParaRPr lang="en-IN" dirty="0"/>
          </a:p>
        </p:txBody>
      </p:sp>
      <p:pic>
        <p:nvPicPr>
          <p:cNvPr id="7170" name="Picture 2" descr="play-tennis-regres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525" y="2232929"/>
            <a:ext cx="8048267" cy="4126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131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D084FE8244824F8DA304D1666BE595" ma:contentTypeVersion="6" ma:contentTypeDescription="Create a new document." ma:contentTypeScope="" ma:versionID="afbf432bb8bf20b866746352fa91f77e">
  <xsd:schema xmlns:xsd="http://www.w3.org/2001/XMLSchema" xmlns:xs="http://www.w3.org/2001/XMLSchema" xmlns:p="http://schemas.microsoft.com/office/2006/metadata/properties" xmlns:ns2="5c9723bf-e2da-41fd-b2fd-04456ba7cba0" xmlns:ns3="1a80a837-91c1-4480-9cf9-33b82e620694" targetNamespace="http://schemas.microsoft.com/office/2006/metadata/properties" ma:root="true" ma:fieldsID="94af8324b03f66d257b2f85875bcc144" ns2:_="" ns3:_="">
    <xsd:import namespace="5c9723bf-e2da-41fd-b2fd-04456ba7cba0"/>
    <xsd:import namespace="1a80a837-91c1-4480-9cf9-33b82e62069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9723bf-e2da-41fd-b2fd-04456ba7cb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a80a837-91c1-4480-9cf9-33b82e62069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28B18D-610E-4C26-B973-FF6BF746B5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9723bf-e2da-41fd-b2fd-04456ba7cba0"/>
    <ds:schemaRef ds:uri="1a80a837-91c1-4480-9cf9-33b82e6206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5F6217-F078-4961-B69C-E355D55191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1677</TotalTime>
  <Words>848</Words>
  <Application>Microsoft Office PowerPoint</Application>
  <PresentationFormat>Widescreen</PresentationFormat>
  <Paragraphs>142</Paragraphs>
  <Slides>16</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5" baseType="lpstr">
      <vt:lpstr>Arial</vt:lpstr>
      <vt:lpstr>Calibri</vt:lpstr>
      <vt:lpstr>Calibri Light</vt:lpstr>
      <vt:lpstr>Google Sans</vt:lpstr>
      <vt:lpstr>inherit</vt:lpstr>
      <vt:lpstr>Tahoma</vt:lpstr>
      <vt:lpstr>Office Theme</vt:lpstr>
      <vt:lpstr>Document</vt:lpstr>
      <vt:lpstr>Equation</vt:lpstr>
      <vt:lpstr>PowerPoint Presentation</vt:lpstr>
      <vt:lpstr>Example: Construct Decision tree using CART</vt:lpstr>
      <vt:lpstr>Decision tree using CART algorithm</vt:lpstr>
      <vt:lpstr>Selecting the Best Attribute for splitting using Gini</vt:lpstr>
      <vt:lpstr>PowerPoint Presentation</vt:lpstr>
      <vt:lpstr>PowerPoint Presentation</vt:lpstr>
      <vt:lpstr>Regression trees</vt:lpstr>
      <vt:lpstr>Algorithm</vt:lpstr>
      <vt:lpstr>CART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Aastha Kumar</cp:lastModifiedBy>
  <cp:revision>62</cp:revision>
  <dcterms:created xsi:type="dcterms:W3CDTF">2023-04-26T08:19:37Z</dcterms:created>
  <dcterms:modified xsi:type="dcterms:W3CDTF">2024-05-09T11:07:37Z</dcterms:modified>
</cp:coreProperties>
</file>