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3"/>
  </p:sldMasterIdLst>
  <p:notesMasterIdLst>
    <p:notesMasterId r:id="rId12"/>
  </p:notesMasterIdLst>
  <p:sldIdLst>
    <p:sldId id="277" r:id="rId4"/>
    <p:sldId id="273" r:id="rId5"/>
    <p:sldId id="258" r:id="rId6"/>
    <p:sldId id="269" r:id="rId7"/>
    <p:sldId id="270" r:id="rId8"/>
    <p:sldId id="278" r:id="rId9"/>
    <p:sldId id="27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71905D"/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42" autoAdjust="0"/>
  </p:normalViewPr>
  <p:slideViewPr>
    <p:cSldViewPr snapToGrid="0">
      <p:cViewPr varScale="1">
        <p:scale>
          <a:sx n="67" d="100"/>
          <a:sy n="67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E746B175-EF14-4833-ABC6-453387C3EE8F}"/>
    <pc:docChg chg="modSld">
      <pc:chgData name="Aastha Kumar" userId="f94225b3-263d-47de-91f3-c17c89a7eef3" providerId="ADAL" clId="{E746B175-EF14-4833-ABC6-453387C3EE8F}" dt="2024-05-09T11:15:40.304" v="1" actId="1076"/>
      <pc:docMkLst>
        <pc:docMk/>
      </pc:docMkLst>
      <pc:sldChg chg="modSp mod">
        <pc:chgData name="Aastha Kumar" userId="f94225b3-263d-47de-91f3-c17c89a7eef3" providerId="ADAL" clId="{E746B175-EF14-4833-ABC6-453387C3EE8F}" dt="2024-05-09T11:15:10.955" v="0" actId="20577"/>
        <pc:sldMkLst>
          <pc:docMk/>
          <pc:sldMk cId="2034135411" sldId="273"/>
        </pc:sldMkLst>
        <pc:spChg chg="mod">
          <ac:chgData name="Aastha Kumar" userId="f94225b3-263d-47de-91f3-c17c89a7eef3" providerId="ADAL" clId="{E746B175-EF14-4833-ABC6-453387C3EE8F}" dt="2024-05-09T11:15:10.955" v="0" actId="20577"/>
          <ac:spMkLst>
            <pc:docMk/>
            <pc:sldMk cId="2034135411" sldId="273"/>
            <ac:spMk id="3" creationId="{00000000-0000-0000-0000-000000000000}"/>
          </ac:spMkLst>
        </pc:spChg>
      </pc:sldChg>
      <pc:sldChg chg="modSp mod">
        <pc:chgData name="Aastha Kumar" userId="f94225b3-263d-47de-91f3-c17c89a7eef3" providerId="ADAL" clId="{E746B175-EF14-4833-ABC6-453387C3EE8F}" dt="2024-05-09T11:15:40.304" v="1" actId="1076"/>
        <pc:sldMkLst>
          <pc:docMk/>
          <pc:sldMk cId="1709232876" sldId="280"/>
        </pc:sldMkLst>
        <pc:spChg chg="mod">
          <ac:chgData name="Aastha Kumar" userId="f94225b3-263d-47de-91f3-c17c89a7eef3" providerId="ADAL" clId="{E746B175-EF14-4833-ABC6-453387C3EE8F}" dt="2024-05-09T11:15:40.304" v="1" actId="1076"/>
          <ac:spMkLst>
            <pc:docMk/>
            <pc:sldMk cId="1709232876" sldId="280"/>
            <ac:spMk id="4" creationId="{DB4A5C50-EECC-15AC-4A69-5404C041650D}"/>
          </ac:spMkLst>
        </pc:spChg>
      </pc:sldChg>
    </pc:docChg>
  </pc:docChgLst>
  <pc:docChgLst>
    <pc:chgData name="Aastha Kumar" userId="f94225b3-263d-47de-91f3-c17c89a7eef3" providerId="ADAL" clId="{D9F061C8-ED5B-4BFE-B7AD-D14F388C094B}"/>
    <pc:docChg chg="undo custSel addSld delSld modSld">
      <pc:chgData name="Aastha Kumar" userId="f94225b3-263d-47de-91f3-c17c89a7eef3" providerId="ADAL" clId="{D9F061C8-ED5B-4BFE-B7AD-D14F388C094B}" dt="2024-02-17T05:18:34.200" v="187" actId="47"/>
      <pc:docMkLst>
        <pc:docMk/>
      </pc:docMkLst>
      <pc:sldChg chg="add del">
        <pc:chgData name="Aastha Kumar" userId="f94225b3-263d-47de-91f3-c17c89a7eef3" providerId="ADAL" clId="{D9F061C8-ED5B-4BFE-B7AD-D14F388C094B}" dt="2024-02-16T18:29:19.363" v="3" actId="47"/>
        <pc:sldMkLst>
          <pc:docMk/>
          <pc:sldMk cId="3740424121" sldId="269"/>
        </pc:sldMkLst>
      </pc:sldChg>
      <pc:sldChg chg="modSp add del mod">
        <pc:chgData name="Aastha Kumar" userId="f94225b3-263d-47de-91f3-c17c89a7eef3" providerId="ADAL" clId="{D9F061C8-ED5B-4BFE-B7AD-D14F388C094B}" dt="2024-02-17T05:18:30.993" v="186" actId="20577"/>
        <pc:sldMkLst>
          <pc:docMk/>
          <pc:sldMk cId="2034135411" sldId="273"/>
        </pc:sldMkLst>
        <pc:spChg chg="mod">
          <ac:chgData name="Aastha Kumar" userId="f94225b3-263d-47de-91f3-c17c89a7eef3" providerId="ADAL" clId="{D9F061C8-ED5B-4BFE-B7AD-D14F388C094B}" dt="2024-02-17T05:16:19.868" v="115" actId="1076"/>
          <ac:spMkLst>
            <pc:docMk/>
            <pc:sldMk cId="2034135411" sldId="273"/>
            <ac:spMk id="2" creationId="{00000000-0000-0000-0000-000000000000}"/>
          </ac:spMkLst>
        </pc:spChg>
        <pc:spChg chg="mod">
          <ac:chgData name="Aastha Kumar" userId="f94225b3-263d-47de-91f3-c17c89a7eef3" providerId="ADAL" clId="{D9F061C8-ED5B-4BFE-B7AD-D14F388C094B}" dt="2024-02-17T05:18:30.993" v="186" actId="20577"/>
          <ac:spMkLst>
            <pc:docMk/>
            <pc:sldMk cId="2034135411" sldId="273"/>
            <ac:spMk id="3" creationId="{00000000-0000-0000-0000-000000000000}"/>
          </ac:spMkLst>
        </pc:spChg>
      </pc:sldChg>
      <pc:sldChg chg="modSp add del mod">
        <pc:chgData name="Aastha Kumar" userId="f94225b3-263d-47de-91f3-c17c89a7eef3" providerId="ADAL" clId="{D9F061C8-ED5B-4BFE-B7AD-D14F388C094B}" dt="2024-02-17T05:17:52.900" v="157" actId="47"/>
        <pc:sldMkLst>
          <pc:docMk/>
          <pc:sldMk cId="1881957211" sldId="274"/>
        </pc:sldMkLst>
        <pc:spChg chg="mod">
          <ac:chgData name="Aastha Kumar" userId="f94225b3-263d-47de-91f3-c17c89a7eef3" providerId="ADAL" clId="{D9F061C8-ED5B-4BFE-B7AD-D14F388C094B}" dt="2024-02-17T05:17:00.562" v="123" actId="21"/>
          <ac:spMkLst>
            <pc:docMk/>
            <pc:sldMk cId="1881957211" sldId="274"/>
            <ac:spMk id="3" creationId="{00000000-0000-0000-0000-000000000000}"/>
          </ac:spMkLst>
        </pc:spChg>
      </pc:sldChg>
      <pc:sldChg chg="modSp add del mod">
        <pc:chgData name="Aastha Kumar" userId="f94225b3-263d-47de-91f3-c17c89a7eef3" providerId="ADAL" clId="{D9F061C8-ED5B-4BFE-B7AD-D14F388C094B}" dt="2024-02-17T05:18:34.200" v="187" actId="47"/>
        <pc:sldMkLst>
          <pc:docMk/>
          <pc:sldMk cId="257446318" sldId="275"/>
        </pc:sldMkLst>
        <pc:spChg chg="mod">
          <ac:chgData name="Aastha Kumar" userId="f94225b3-263d-47de-91f3-c17c89a7eef3" providerId="ADAL" clId="{D9F061C8-ED5B-4BFE-B7AD-D14F388C094B}" dt="2024-02-17T05:18:06.148" v="158" actId="21"/>
          <ac:spMkLst>
            <pc:docMk/>
            <pc:sldMk cId="257446318" sldId="275"/>
            <ac:spMk id="3" creationId="{00000000-0000-0000-0000-000000000000}"/>
          </ac:spMkLst>
        </pc:spChg>
      </pc:sldChg>
      <pc:sldChg chg="addSp delSp modSp add del mod">
        <pc:chgData name="Aastha Kumar" userId="f94225b3-263d-47de-91f3-c17c89a7eef3" providerId="ADAL" clId="{D9F061C8-ED5B-4BFE-B7AD-D14F388C094B}" dt="2024-02-17T05:14:33.626" v="90" actId="47"/>
        <pc:sldMkLst>
          <pc:docMk/>
          <pc:sldMk cId="2199561488" sldId="276"/>
        </pc:sldMkLst>
        <pc:spChg chg="del mod">
          <ac:chgData name="Aastha Kumar" userId="f94225b3-263d-47de-91f3-c17c89a7eef3" providerId="ADAL" clId="{D9F061C8-ED5B-4BFE-B7AD-D14F388C094B}" dt="2024-02-17T05:11:57.048" v="12" actId="21"/>
          <ac:spMkLst>
            <pc:docMk/>
            <pc:sldMk cId="2199561488" sldId="276"/>
            <ac:spMk id="3" creationId="{00000000-0000-0000-0000-000000000000}"/>
          </ac:spMkLst>
        </pc:spChg>
        <pc:spChg chg="add mod">
          <ac:chgData name="Aastha Kumar" userId="f94225b3-263d-47de-91f3-c17c89a7eef3" providerId="ADAL" clId="{D9F061C8-ED5B-4BFE-B7AD-D14F388C094B}" dt="2024-02-17T05:11:57.048" v="12" actId="21"/>
          <ac:spMkLst>
            <pc:docMk/>
            <pc:sldMk cId="2199561488" sldId="276"/>
            <ac:spMk id="5" creationId="{637ED217-C7CD-41F3-95B6-5CBAF90DF775}"/>
          </ac:spMkLst>
        </pc:spChg>
      </pc:sldChg>
      <pc:sldChg chg="addSp modSp add del mod">
        <pc:chgData name="Aastha Kumar" userId="f94225b3-263d-47de-91f3-c17c89a7eef3" providerId="ADAL" clId="{D9F061C8-ED5B-4BFE-B7AD-D14F388C094B}" dt="2024-02-17T05:14:31.582" v="89" actId="14100"/>
        <pc:sldMkLst>
          <pc:docMk/>
          <pc:sldMk cId="1974973290" sldId="277"/>
        </pc:sldMkLst>
        <pc:spChg chg="mod">
          <ac:chgData name="Aastha Kumar" userId="f94225b3-263d-47de-91f3-c17c89a7eef3" providerId="ADAL" clId="{D9F061C8-ED5B-4BFE-B7AD-D14F388C094B}" dt="2024-02-17T05:12:07" v="17" actId="1076"/>
          <ac:spMkLst>
            <pc:docMk/>
            <pc:sldMk cId="1974973290" sldId="277"/>
            <ac:spMk id="2" creationId="{00000000-0000-0000-0000-000000000000}"/>
          </ac:spMkLst>
        </pc:spChg>
        <pc:spChg chg="mod">
          <ac:chgData name="Aastha Kumar" userId="f94225b3-263d-47de-91f3-c17c89a7eef3" providerId="ADAL" clId="{D9F061C8-ED5B-4BFE-B7AD-D14F388C094B}" dt="2024-02-17T05:13:48.607" v="72" actId="5793"/>
          <ac:spMkLst>
            <pc:docMk/>
            <pc:sldMk cId="1974973290" sldId="277"/>
            <ac:spMk id="3" creationId="{00000000-0000-0000-0000-000000000000}"/>
          </ac:spMkLst>
        </pc:spChg>
        <pc:spChg chg="add mod">
          <ac:chgData name="Aastha Kumar" userId="f94225b3-263d-47de-91f3-c17c89a7eef3" providerId="ADAL" clId="{D9F061C8-ED5B-4BFE-B7AD-D14F388C094B}" dt="2024-02-17T05:14:31.582" v="89" actId="14100"/>
          <ac:spMkLst>
            <pc:docMk/>
            <pc:sldMk cId="1974973290" sldId="277"/>
            <ac:spMk id="4" creationId="{00000000-0000-0000-0000-000000000000}"/>
          </ac:spMkLst>
        </pc:spChg>
        <pc:spChg chg="add mod">
          <ac:chgData name="Aastha Kumar" userId="f94225b3-263d-47de-91f3-c17c89a7eef3" providerId="ADAL" clId="{D9F061C8-ED5B-4BFE-B7AD-D14F388C094B}" dt="2024-02-17T05:14:18.336" v="86" actId="14100"/>
          <ac:spMkLst>
            <pc:docMk/>
            <pc:sldMk cId="1974973290" sldId="277"/>
            <ac:spMk id="6" creationId="{32FF2015-EC99-47E1-74D2-B76C2900A8AD}"/>
          </ac:spMkLst>
        </pc:spChg>
      </pc:sldChg>
      <pc:sldChg chg="add del">
        <pc:chgData name="Aastha Kumar" userId="f94225b3-263d-47de-91f3-c17c89a7eef3" providerId="ADAL" clId="{D9F061C8-ED5B-4BFE-B7AD-D14F388C094B}" dt="2024-02-17T05:04:08.713" v="7" actId="47"/>
        <pc:sldMkLst>
          <pc:docMk/>
          <pc:sldMk cId="4253607234" sldId="281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10:23:09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24575,'0'-2'0,"0"1"0,1 0 0,0 0 0,-1 0 0,1 0 0,0-1 0,-1 1 0,1 0 0,0 0 0,0 0 0,0 0 0,0 1 0,0-1 0,0 0 0,0 0 0,2-1 0,22-12 0,-23 13 0,6-3 0,0 1 0,1 0 0,-1 0 0,1 1 0,-1 0 0,1 0 0,0 1 0,14 0 0,-18 1 0,0 0 0,0 0 0,0 1 0,0-1 0,-1 1 0,1 1 0,0-1 0,-1 0 0,1 1 0,-1 0 0,1 0 0,-1 1 0,0-1 0,0 1 0,0 0 0,0 0 0,4 4 0,-2 1 0,0 1 0,0 0 0,-1 0 0,0 0 0,-1 1 0,0-1 0,-1 1 0,1 0 0,-2 0 0,1 0 0,-2 1 0,1-1 0,-1 16 0,-1-10 0,0 0 0,-1 0 0,-1 0 0,-1 0 0,0-1 0,-1 1 0,0-1 0,-9 19 0,-15 13 0,55-66 0,-12 7 0,0 0 0,1 1 0,1 1 0,-1 1 0,2 0 0,-1 1 0,1 0 0,1 2 0,-1 0 0,1 1 0,0 1 0,0 1 0,1 1 0,-1 0 0,36 3 0,-51-1 0,0 1 0,0-1 0,1 1 0,-1 0 0,0 1 0,0-1 0,0 1 0,0 0 0,0 0 0,0 0 0,0 0 0,-1 0 0,1 1 0,5 6 0,-5-5 0,0 1 0,0 0 0,-1 1 0,0-1 0,0 0 0,0 1 0,-1 0 0,0-1 0,3 10 0,-2 3 0,0 0 0,-1 1 0,-1-1 0,0 0 0,-2 1 0,-2 20 0,1-26 0,-1-1 0,0 1 0,0-1 0,-1 1 0,-1-1 0,0 0 0,-1-1 0,0 1 0,-1-1 0,0-1 0,-1 1 0,0-1 0,0 0 0,-1-1 0,0 0 0,-1 0 0,0-1 0,-21 13 0,5-6 0,-1-2 0,-30 12 0,43-20 0,-1-1 0,0-1 0,0 0 0,0 0 0,-29 0 0,16-4 194,17 0-506,-1 1 0,1 0 1,0 1-1,-17 3 0,11 2-6514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10:23:11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1 242 24575,'0'-8'0,"1"-1"0,0 0 0,0 1 0,1-1 0,1 1 0,-1-1 0,1 1 0,1 0 0,8-15 0,-1 5 0,0 1 0,2 1 0,15-17 0,-21 27 0,0 0 0,1 0 0,-1 1 0,1 0 0,0 0 0,1 1 0,-1 0 0,1 1 0,-1 0 0,1 0 0,0 1 0,0 0 0,0 0 0,1 1 0,-1 0 0,0 1 0,0 0 0,1 0 0,-1 1 0,11 2 0,-18-2 0,1 0 0,-1 1 0,1-1 0,-1 1 0,0-1 0,1 1 0,-1 0 0,0-1 0,0 1 0,0 0 0,-1 0 0,1 1 0,0-1 0,-1 0 0,1 1 0,-1-1 0,0 1 0,0-1 0,0 1 0,0-1 0,0 1 0,-1 0 0,1-1 0,0 5 0,0 8 0,0-1 0,-1 1 0,-3 21 0,2-16 0,0-15 0,1 8 0,-1 0 0,0 0 0,-7 23 0,7-32 0,-1 1 0,0-1 0,0 0 0,0 0 0,0 0 0,-1 0 0,1 0 0,-1-1 0,0 1 0,-1-1 0,1 0 0,0 0 0,-1 0 0,-5 4 0,-12 6 0,-5 4 0,1 0 0,-28 25 0,53-41 0,-1-1 0,1 0 0,0 0 0,0 0 0,0 0 0,-1 0 0,1 0 0,0 0 0,0 1 0,0-1 0,0 0 0,-1 0 0,1 0 0,0 0 0,0 1 0,0-1 0,0 0 0,0 0 0,-1 0 0,1 0 0,0 1 0,0-1 0,0 0 0,0 0 0,0 1 0,0-1 0,0 0 0,0 0 0,0 0 0,0 1 0,0-1 0,0 0 0,0 0 0,0 1 0,0-1 0,0 0 0,0 0 0,0 0 0,0 1 0,1-1 0,-1 0 0,0 0 0,0 1 0,12 0 0,17-7 0,-5-3 0,-3 1 0,0 1 0,0 1 0,1 1 0,43-5 0,-60 10 0,0-1 0,0 1 0,-1 1 0,1-1 0,0 1 0,-1 0 0,1 0 0,0 0 0,-1 0 0,1 1 0,-1 0 0,0 0 0,0 0 0,0 1 0,0-1 0,0 1 0,0 0 0,0 0 0,-1 0 0,0 0 0,1 1 0,-1 0 0,-1-1 0,1 1 0,0 0 0,-1 0 0,0 1 0,0-1 0,2 7 0,0 4 0,0 0 0,-1 1 0,-1-1 0,0 1 0,-1 0 0,-1-1 0,-1 1 0,0 0 0,-1-1 0,0 1 0,-1-1 0,-6 16 0,6-25 0,0 0 0,0 0 0,0 0 0,-1-1 0,0 1 0,0-1 0,-1 0 0,0 0 0,1 0 0,-2-1 0,1 1 0,0-1 0,-1-1 0,0 1 0,0-1 0,0 0 0,0 0 0,0-1 0,-1 1 0,1-1 0,-11 1 0,-12 2 0,1-1 0,-1-2 0,-46-2 0,-5-1-1365,57 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55F84-3806-4247-9384-06FA70316EE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349ED-A36A-437E-BB6E-CFCD28080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763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BC8E-ED48-49CB-BDD5-B88D6D48AE4B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F7A1-1F8D-4CE8-933B-64097AC5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46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BC8E-ED48-49CB-BDD5-B88D6D48AE4B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F7A1-1F8D-4CE8-933B-64097AC5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34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BC8E-ED48-49CB-BDD5-B88D6D48AE4B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F7A1-1F8D-4CE8-933B-64097AC5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64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BC8E-ED48-49CB-BDD5-B88D6D48AE4B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F7A1-1F8D-4CE8-933B-64097AC5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48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BC8E-ED48-49CB-BDD5-B88D6D48AE4B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F7A1-1F8D-4CE8-933B-64097AC5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56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BC8E-ED48-49CB-BDD5-B88D6D48AE4B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F7A1-1F8D-4CE8-933B-64097AC5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22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BC8E-ED48-49CB-BDD5-B88D6D48AE4B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F7A1-1F8D-4CE8-933B-64097AC5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88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BC8E-ED48-49CB-BDD5-B88D6D48AE4B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F7A1-1F8D-4CE8-933B-64097AC5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73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BC8E-ED48-49CB-BDD5-B88D6D48AE4B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F7A1-1F8D-4CE8-933B-64097AC5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36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BC8E-ED48-49CB-BDD5-B88D6D48AE4B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F7A1-1F8D-4CE8-933B-64097AC5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37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BC8E-ED48-49CB-BDD5-B88D6D48AE4B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F7A1-1F8D-4CE8-933B-64097AC5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6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8BC8E-ED48-49CB-BDD5-B88D6D48AE4B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3F7A1-1F8D-4CE8-933B-64097AC5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25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0"/>
            <a:ext cx="10515600" cy="796925"/>
          </a:xfrm>
        </p:spPr>
        <p:txBody>
          <a:bodyPr/>
          <a:lstStyle/>
          <a:p>
            <a:r>
              <a:rPr lang="en-US" dirty="0"/>
              <a:t>Parametric vs Non-parametric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892175"/>
            <a:ext cx="119253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Parametric models are those that require the specification of some parameters before they can be used to make predictions, while non-parametric models do not rely on any specific parameter settings.</a:t>
            </a:r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4244975"/>
            <a:ext cx="11925300" cy="2613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Model Parameters:</a:t>
            </a:r>
            <a:r>
              <a:rPr lang="en-US" dirty="0"/>
              <a:t> These are the parameters in the model that must be determined using the training data set. </a:t>
            </a:r>
          </a:p>
          <a:p>
            <a:pPr lvl="1"/>
            <a:r>
              <a:rPr lang="en-US" dirty="0" err="1"/>
              <a:t>Eg.</a:t>
            </a:r>
            <a:r>
              <a:rPr lang="en-US" dirty="0"/>
              <a:t> Linear Regression : slope and intercept (theta  values)</a:t>
            </a:r>
          </a:p>
          <a:p>
            <a:r>
              <a:rPr lang="en-US" b="1" dirty="0"/>
              <a:t>Hyperparameters: </a:t>
            </a:r>
            <a:r>
              <a:rPr lang="en-US" dirty="0"/>
              <a:t>These are adjustable parameters that must be tuned in order to obtain a model with optimal performance.</a:t>
            </a:r>
          </a:p>
          <a:p>
            <a:pPr lvl="1"/>
            <a:r>
              <a:rPr lang="en-US" dirty="0" err="1"/>
              <a:t>Eg.</a:t>
            </a:r>
            <a:r>
              <a:rPr lang="en-US" dirty="0"/>
              <a:t> Linear Regression, Logistic regression : epochs, learning rate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F2015-EC99-47E1-74D2-B76C2900A8AD}"/>
              </a:ext>
            </a:extLst>
          </p:cNvPr>
          <p:cNvSpPr txBox="1"/>
          <p:nvPr/>
        </p:nvSpPr>
        <p:spPr>
          <a:xfrm>
            <a:off x="266700" y="2181790"/>
            <a:ext cx="11849100" cy="1944000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2800" b="1" dirty="0"/>
              <a:t>Parametric models:</a:t>
            </a:r>
            <a:endParaRPr lang="en-US" sz="2800" dirty="0"/>
          </a:p>
          <a:p>
            <a:pPr lvl="1"/>
            <a:r>
              <a:rPr lang="en-US" sz="2800" dirty="0"/>
              <a:t>Linear Regression, Logistic Regression: set of weight </a:t>
            </a:r>
            <a:r>
              <a:rPr lang="el-GR" sz="2800" dirty="0"/>
              <a:t>θ</a:t>
            </a:r>
            <a:r>
              <a:rPr lang="en-US" sz="2800" dirty="0"/>
              <a:t> values</a:t>
            </a:r>
          </a:p>
          <a:p>
            <a:pPr lvl="1"/>
            <a:r>
              <a:rPr lang="en-US" sz="2800" dirty="0"/>
              <a:t>Naïve Bayes</a:t>
            </a:r>
            <a:endParaRPr lang="en-IN" sz="2800" dirty="0"/>
          </a:p>
          <a:p>
            <a:r>
              <a:rPr lang="en-US" sz="2800" b="1" dirty="0"/>
              <a:t>Nonparametric models are:</a:t>
            </a:r>
            <a:endParaRPr lang="en-US" sz="2800" dirty="0"/>
          </a:p>
          <a:p>
            <a:pPr lvl="1"/>
            <a:r>
              <a:rPr lang="en-US" sz="2800" dirty="0"/>
              <a:t>Decision Trees</a:t>
            </a:r>
          </a:p>
          <a:p>
            <a:pPr lvl="1"/>
            <a:r>
              <a:rPr lang="en-US" sz="2800" dirty="0"/>
              <a:t>K-Nearest Neighbor</a:t>
            </a:r>
          </a:p>
        </p:txBody>
      </p:sp>
    </p:spTree>
    <p:extLst>
      <p:ext uri="{BB962C8B-B14F-4D97-AF65-F5344CB8AC3E}">
        <p14:creationId xmlns:p14="http://schemas.microsoft.com/office/powerpoint/2010/main" val="197497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50" y="0"/>
            <a:ext cx="10515600" cy="806449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Machine Learning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806449"/>
            <a:ext cx="11830050" cy="53705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(1) Model based</a:t>
            </a:r>
          </a:p>
          <a:p>
            <a:pPr lvl="1"/>
            <a:r>
              <a:rPr lang="en-US" dirty="0"/>
              <a:t>the goal is to </a:t>
            </a:r>
            <a:r>
              <a:rPr lang="en-US" b="1" dirty="0"/>
              <a:t>learn a model</a:t>
            </a:r>
            <a:r>
              <a:rPr lang="en-US" dirty="0"/>
              <a:t> that can be used to make predictions on new data.</a:t>
            </a:r>
          </a:p>
          <a:p>
            <a:pPr lvl="1"/>
            <a:r>
              <a:rPr lang="en-US" dirty="0"/>
              <a:t>This means that the model is trained on a dataset and then tested on a separate, unseen dataset to evaluate its performance</a:t>
            </a:r>
          </a:p>
          <a:p>
            <a:pPr lvl="1"/>
            <a:r>
              <a:rPr lang="en-US" dirty="0"/>
              <a:t>They spend more time on training but less time on predicting.</a:t>
            </a:r>
            <a:endParaRPr lang="en-IN" dirty="0"/>
          </a:p>
          <a:p>
            <a:pPr lvl="1"/>
            <a:r>
              <a:rPr lang="en-IN" dirty="0" err="1"/>
              <a:t>Eg</a:t>
            </a:r>
            <a:r>
              <a:rPr lang="en-IN" dirty="0"/>
              <a:t>. Linear / Logistic  regression (Theta vector as model parameter), Decision Tree (if-then rules), SVM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(2) Instance-based learning  (Lazy Learners)</a:t>
            </a:r>
          </a:p>
          <a:p>
            <a:pPr lvl="1"/>
            <a:r>
              <a:rPr lang="en-US" b="1" dirty="0"/>
              <a:t>Simply memorize the training examples</a:t>
            </a:r>
            <a:r>
              <a:rPr lang="en-US" dirty="0"/>
              <a:t> and use them to make predictions on new data.</a:t>
            </a:r>
          </a:p>
          <a:p>
            <a:pPr lvl="1"/>
            <a:r>
              <a:rPr lang="en-US" dirty="0"/>
              <a:t>Doesn’t try to learn a generalizable model </a:t>
            </a:r>
          </a:p>
          <a:p>
            <a:pPr lvl="1"/>
            <a:r>
              <a:rPr lang="en-US" dirty="0"/>
              <a:t>all of the training data needs to be stored in memory before making a prediction </a:t>
            </a:r>
          </a:p>
          <a:p>
            <a:pPr lvl="1"/>
            <a:r>
              <a:rPr lang="en-US" dirty="0"/>
              <a:t>They spend less time on training but more time on predicting.</a:t>
            </a:r>
          </a:p>
          <a:p>
            <a:pPr lvl="1"/>
            <a:r>
              <a:rPr lang="en-IN" dirty="0" err="1"/>
              <a:t>Eg.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K-nearest neighbour, </a:t>
            </a:r>
            <a:r>
              <a:rPr lang="en-IN" dirty="0"/>
              <a:t>RBF Networks</a:t>
            </a:r>
          </a:p>
          <a:p>
            <a:pPr lvl="2"/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413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 bwMode="auto">
          <a:xfrm>
            <a:off x="314324" y="1343818"/>
            <a:ext cx="11363325" cy="4351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dirty="0"/>
              <a:t>k-NN classification rule is to assign to a test sample the majority category label of its k nearest training samples</a:t>
            </a:r>
          </a:p>
          <a:p>
            <a:pPr eaLnBrk="1" hangingPunct="1"/>
            <a:r>
              <a:rPr lang="en-US" altLang="en-US" dirty="0"/>
              <a:t>In practice, k(by default 1) is usually chosen to be odd, so as to avoid ties</a:t>
            </a: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3815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K-Nearest Neighbour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50" y="2856705"/>
            <a:ext cx="10515600" cy="1325563"/>
          </a:xfrm>
        </p:spPr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514351" y="4010820"/>
            <a:ext cx="1149667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2800" dirty="0"/>
              <a:t>The value of </a:t>
            </a:r>
            <a:r>
              <a:rPr lang="en-US" sz="2800" i="1" dirty="0"/>
              <a:t>k</a:t>
            </a:r>
            <a:r>
              <a:rPr lang="en-US" sz="2800" dirty="0"/>
              <a:t>, the number of nearest neighbors to retrieve</a:t>
            </a:r>
          </a:p>
          <a:p>
            <a: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2800" dirty="0"/>
              <a:t>Choice of Distance Metric to compute distance between records</a:t>
            </a:r>
          </a:p>
          <a:p>
            <a: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2800" dirty="0"/>
              <a:t>Computational complexity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2800" dirty="0"/>
              <a:t>Size of training set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2800" dirty="0"/>
              <a:t>Dimension of data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endParaRPr lang="en-US" dirty="0"/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8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85649652"/>
                  </p:ext>
                </p:extLst>
              </p:nvPr>
            </p:nvGraphicFramePr>
            <p:xfrm>
              <a:off x="737265" y="3315137"/>
              <a:ext cx="10546684" cy="33757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86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490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059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36748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28549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290294">
                    <a:tc rowSpan="3">
                      <a:txBody>
                        <a:bodyPr/>
                        <a:lstStyle/>
                        <a:p>
                          <a:r>
                            <a:rPr lang="en-US" sz="2400" dirty="0"/>
                            <a:t>Euclidean Distance of P5(3,7) from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P1</a:t>
                          </a:r>
                        </a:p>
                      </a:txBody>
                      <a:tcPr anchor="ctr">
                        <a:solidFill>
                          <a:srgbClr val="71905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P2</a:t>
                          </a:r>
                        </a:p>
                      </a:txBody>
                      <a:tcPr anchor="ctr">
                        <a:solidFill>
                          <a:srgbClr val="71905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P3</a:t>
                          </a:r>
                        </a:p>
                      </a:txBody>
                      <a:tcPr anchor="ctr">
                        <a:solidFill>
                          <a:srgbClr val="71905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P4</a:t>
                          </a:r>
                        </a:p>
                      </a:txBody>
                      <a:tcPr anchor="ctr">
                        <a:solidFill>
                          <a:srgbClr val="71905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749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(7,7)</a:t>
                          </a:r>
                        </a:p>
                      </a:txBody>
                      <a:tcPr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(7,4)</a:t>
                          </a:r>
                        </a:p>
                      </a:txBody>
                      <a:tcPr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(3,4)</a:t>
                          </a:r>
                        </a:p>
                      </a:txBody>
                      <a:tcPr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(1,4)</a:t>
                          </a:r>
                        </a:p>
                      </a:txBody>
                      <a:tcPr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00586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dirty="0" smtClean="0"/>
                                      <m:t>(7−3)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aseline="30000" dirty="0" smtClean="0"/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dirty="0" smtClean="0"/>
                                      <m:t> + (7−7)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aseline="30000" dirty="0" smtClean="0"/>
                                      <m:t>2</m:t>
                                    </m:r>
                                  </m:e>
                                </m:rad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16</m:t>
                                    </m:r>
                                  </m:e>
                                </m:rad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2400" baseline="30000" dirty="0"/>
                        </a:p>
                      </a:txBody>
                      <a:tcP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dirty="0" smtClean="0"/>
                                      <m:t>(7−3)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aseline="30000" dirty="0" smtClean="0"/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dirty="0" smtClean="0"/>
                                      <m:t> + 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0" dirty="0" smtClean="0"/>
                                      <m:t>4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dirty="0" smtClean="0"/>
                                      <m:t>−7)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aseline="30000" dirty="0" smtClean="0"/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r>
                            <a:rPr lang="en-US" sz="2400" dirty="0"/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25</m:t>
                                  </m:r>
                                </m:e>
                              </m:rad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=5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dirty="0" smtClean="0"/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0" dirty="0" smtClean="0"/>
                                      <m:t>3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dirty="0" smtClean="0"/>
                                      <m:t>−3)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aseline="30000" dirty="0" smtClean="0"/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dirty="0" smtClean="0"/>
                                      <m:t> + 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0" dirty="0" smtClean="0"/>
                                      <m:t>4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dirty="0" smtClean="0"/>
                                      <m:t>−7)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aseline="30000" dirty="0" smtClean="0"/>
                                      <m:t>2</m:t>
                                    </m:r>
                                  </m:e>
                                </m:rad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9</m:t>
                                    </m:r>
                                  </m:e>
                                </m:rad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2400" baseline="30000" dirty="0"/>
                        </a:p>
                      </a:txBody>
                      <a:tcP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dirty="0" smtClean="0"/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0" dirty="0" smtClean="0"/>
                                      <m:t>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dirty="0" smtClean="0"/>
                                      <m:t>−3)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aseline="30000" dirty="0" smtClean="0"/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dirty="0" smtClean="0"/>
                                      <m:t> + 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0" dirty="0" smtClean="0"/>
                                      <m:t>4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dirty="0" smtClean="0"/>
                                      <m:t>−7)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aseline="30000" dirty="0" smtClean="0"/>
                                      <m:t>2</m:t>
                                    </m:r>
                                  </m:e>
                                </m:rad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13</m:t>
                                    </m:r>
                                  </m:e>
                                </m:rad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=3.60</m:t>
                                </m:r>
                              </m:oMath>
                            </m:oMathPara>
                          </a14:m>
                          <a:endParaRPr lang="en-US" sz="2400" baseline="30000" dirty="0"/>
                        </a:p>
                      </a:txBody>
                      <a:tcPr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525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Rank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</a:t>
                          </a:r>
                        </a:p>
                      </a:txBody>
                      <a:tcPr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9252728"/>
                      </a:ext>
                    </a:extLst>
                  </a:tr>
                  <a:tr h="6525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Class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BAD</a:t>
                          </a:r>
                        </a:p>
                      </a:txBody>
                      <a:tcPr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BAD</a:t>
                          </a:r>
                        </a:p>
                      </a:txBody>
                      <a:tcPr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GOOD</a:t>
                          </a:r>
                        </a:p>
                      </a:txBody>
                      <a:tcPr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GOOD</a:t>
                          </a:r>
                        </a:p>
                      </a:txBody>
                      <a:tcPr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3471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85649652"/>
                  </p:ext>
                </p:extLst>
              </p:nvPr>
            </p:nvGraphicFramePr>
            <p:xfrm>
              <a:off x="737265" y="3315137"/>
              <a:ext cx="10546684" cy="33757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86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490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059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36748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28549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57200">
                    <a:tc rowSpan="3">
                      <a:txBody>
                        <a:bodyPr/>
                        <a:lstStyle/>
                        <a:p>
                          <a:r>
                            <a:rPr lang="en-US" sz="2400" dirty="0"/>
                            <a:t>Euclidean Distance of P5(3,7) from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P1</a:t>
                          </a:r>
                        </a:p>
                      </a:txBody>
                      <a:tcPr anchor="ctr">
                        <a:solidFill>
                          <a:srgbClr val="71905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P2</a:t>
                          </a:r>
                        </a:p>
                      </a:txBody>
                      <a:tcPr anchor="ctr">
                        <a:solidFill>
                          <a:srgbClr val="71905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P3</a:t>
                          </a:r>
                        </a:p>
                      </a:txBody>
                      <a:tcPr anchor="ctr">
                        <a:solidFill>
                          <a:srgbClr val="71905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P4</a:t>
                          </a:r>
                        </a:p>
                      </a:txBody>
                      <a:tcPr anchor="ctr">
                        <a:solidFill>
                          <a:srgbClr val="71905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749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(7,7)</a:t>
                          </a:r>
                        </a:p>
                      </a:txBody>
                      <a:tcPr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(7,4)</a:t>
                          </a:r>
                        </a:p>
                      </a:txBody>
                      <a:tcPr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(3,4)</a:t>
                          </a:r>
                        </a:p>
                      </a:txBody>
                      <a:tcPr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(1,4)</a:t>
                          </a:r>
                        </a:p>
                      </a:txBody>
                      <a:tcPr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00586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139" t="-110303" r="-324929" b="-1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5673" t="-110303" r="-202639" b="-1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9100" t="-110303" r="-97429" b="-1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2133" t="-110303" r="-1067" b="-13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525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Rank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</a:t>
                          </a:r>
                        </a:p>
                      </a:txBody>
                      <a:tcPr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9252728"/>
                      </a:ext>
                    </a:extLst>
                  </a:tr>
                  <a:tr h="6525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Class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BAD</a:t>
                          </a:r>
                        </a:p>
                      </a:txBody>
                      <a:tcPr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BAD</a:t>
                          </a:r>
                        </a:p>
                      </a:txBody>
                      <a:tcPr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GOOD</a:t>
                          </a:r>
                        </a:p>
                      </a:txBody>
                      <a:tcPr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GOOD</a:t>
                          </a:r>
                        </a:p>
                      </a:txBody>
                      <a:tcPr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3471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6673423" y="2061668"/>
            <a:ext cx="51725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2 Good, 1 BAD  -- so GOOD (majority voting)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870509"/>
              </p:ext>
            </p:extLst>
          </p:nvPr>
        </p:nvGraphicFramePr>
        <p:xfrm>
          <a:off x="556290" y="409575"/>
          <a:ext cx="372427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49774" y="501422"/>
            <a:ext cx="6007432" cy="524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KNN Example (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 Nearest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NeighBour</a:t>
            </a:r>
            <a:r>
              <a:rPr lang="en-US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042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88900"/>
            <a:ext cx="6400800" cy="977900"/>
          </a:xfrm>
        </p:spPr>
        <p:txBody>
          <a:bodyPr/>
          <a:lstStyle/>
          <a:p>
            <a:r>
              <a:rPr lang="en-US" dirty="0"/>
              <a:t>KNN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/>
              <a:t>Classification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8ABA0-BEB0-48AE-FB1E-5DF60385A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040" y="3732491"/>
            <a:ext cx="3477895" cy="2849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2DFEB2-76FF-A40E-46A7-031F6BEBFEE0}"/>
              </a:ext>
            </a:extLst>
          </p:cNvPr>
          <p:cNvSpPr txBox="1"/>
          <p:nvPr/>
        </p:nvSpPr>
        <p:spPr>
          <a:xfrm>
            <a:off x="8852536" y="3172077"/>
            <a:ext cx="502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k=2:</a:t>
            </a:r>
            <a:br>
              <a:rPr lang="en-US" dirty="0"/>
            </a:br>
            <a:r>
              <a:rPr lang="en-US" dirty="0"/>
              <a:t>k=rank=1, label=B</a:t>
            </a:r>
          </a:p>
          <a:p>
            <a:r>
              <a:rPr lang="en-US" dirty="0"/>
              <a:t>k=rank=2, label=B</a:t>
            </a:r>
          </a:p>
          <a:p>
            <a:r>
              <a:rPr lang="en-US" dirty="0"/>
              <a:t>class=B</a:t>
            </a:r>
          </a:p>
          <a:p>
            <a:endParaRPr lang="en-US" dirty="0"/>
          </a:p>
          <a:p>
            <a:r>
              <a:rPr lang="en-US" dirty="0"/>
              <a:t>Similarly:</a:t>
            </a:r>
          </a:p>
          <a:p>
            <a:r>
              <a:rPr lang="en-US" dirty="0"/>
              <a:t>For k=4:</a:t>
            </a:r>
          </a:p>
          <a:p>
            <a:r>
              <a:rPr lang="en-US" dirty="0"/>
              <a:t>k=rank=1, label=B</a:t>
            </a:r>
          </a:p>
          <a:p>
            <a:r>
              <a:rPr lang="en-US" dirty="0"/>
              <a:t>k=rank=2, label=B</a:t>
            </a:r>
          </a:p>
          <a:p>
            <a:r>
              <a:rPr lang="en-US" dirty="0"/>
              <a:t>k=rank=3, label=A</a:t>
            </a:r>
          </a:p>
          <a:p>
            <a:r>
              <a:rPr lang="en-US" dirty="0"/>
              <a:t>k=rank=4, label=B</a:t>
            </a:r>
          </a:p>
          <a:p>
            <a:r>
              <a:rPr lang="en-US" dirty="0"/>
              <a:t>As B’s occurrence is max, class=B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67" y="1066800"/>
            <a:ext cx="4155079" cy="3730792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45847" y="1659731"/>
            <a:ext cx="668914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Classify the data point: (&lt;1, 0, 1, 2&gt; using KNN with K=2 on the following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9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16A011-5A68-9B84-79CA-AF75B18E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4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87D853-8C64-0CFD-4D87-8263D8A36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06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4A5C50-EECC-15AC-4A69-5404C041650D}"/>
              </a:ext>
            </a:extLst>
          </p:cNvPr>
          <p:cNvSpPr txBox="1"/>
          <p:nvPr/>
        </p:nvSpPr>
        <p:spPr>
          <a:xfrm>
            <a:off x="190500" y="4404836"/>
            <a:ext cx="1181100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For A, Pepper = True but we need Pepper = False so Distance = 1</a:t>
            </a:r>
          </a:p>
          <a:p>
            <a:r>
              <a:rPr lang="en-US" sz="2400" dirty="0"/>
              <a:t>For A, Ginger = True but we need Ginger = True so Distance = 0</a:t>
            </a:r>
          </a:p>
          <a:p>
            <a:r>
              <a:rPr lang="en-US" sz="2400" dirty="0"/>
              <a:t>For A, Chilly = True but we need Chilly = True so Distance = 0</a:t>
            </a:r>
          </a:p>
          <a:p>
            <a:r>
              <a:rPr lang="en-US" sz="2400" dirty="0"/>
              <a:t>Therefore, final distance = 1 + 0 + 0 = 1</a:t>
            </a:r>
          </a:p>
          <a:p>
            <a:endParaRPr lang="en-US" sz="2400" dirty="0"/>
          </a:p>
          <a:p>
            <a:r>
              <a:rPr lang="en-US" sz="2400" dirty="0"/>
              <a:t>For k=2, maximum occurring class = False so class = False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4B7AA3-7F1A-C6F0-47C6-ABFEF55C39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2" t="13194" r="7265" b="29305"/>
          <a:stretch/>
        </p:blipFill>
        <p:spPr>
          <a:xfrm>
            <a:off x="542925" y="144840"/>
            <a:ext cx="10810875" cy="39433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D021BE5-2CD0-2CAD-166A-A1A6A78EEC40}"/>
                  </a:ext>
                </a:extLst>
              </p14:cNvPr>
              <p14:cNvContentPartPr/>
              <p14:nvPr/>
            </p14:nvContentPartPr>
            <p14:xfrm>
              <a:off x="10658145" y="1341570"/>
              <a:ext cx="240480" cy="290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D021BE5-2CD0-2CAD-166A-A1A6A78EEC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49505" y="1332930"/>
                <a:ext cx="25812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DC4C759-B148-2338-C59D-2DF34457EDFB}"/>
                  </a:ext>
                </a:extLst>
              </p14:cNvPr>
              <p14:cNvContentPartPr/>
              <p14:nvPr/>
            </p14:nvContentPartPr>
            <p14:xfrm>
              <a:off x="10715385" y="2884170"/>
              <a:ext cx="174600" cy="268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DC4C759-B148-2338-C59D-2DF34457EDF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06745" y="2875530"/>
                <a:ext cx="192240" cy="28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9232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D084FE8244824F8DA304D1666BE595" ma:contentTypeVersion="6" ma:contentTypeDescription="Create a new document." ma:contentTypeScope="" ma:versionID="afbf432bb8bf20b866746352fa91f77e">
  <xsd:schema xmlns:xsd="http://www.w3.org/2001/XMLSchema" xmlns:xs="http://www.w3.org/2001/XMLSchema" xmlns:p="http://schemas.microsoft.com/office/2006/metadata/properties" xmlns:ns2="5c9723bf-e2da-41fd-b2fd-04456ba7cba0" xmlns:ns3="1a80a837-91c1-4480-9cf9-33b82e620694" targetNamespace="http://schemas.microsoft.com/office/2006/metadata/properties" ma:root="true" ma:fieldsID="94af8324b03f66d257b2f85875bcc144" ns2:_="" ns3:_="">
    <xsd:import namespace="5c9723bf-e2da-41fd-b2fd-04456ba7cba0"/>
    <xsd:import namespace="1a80a837-91c1-4480-9cf9-33b82e6206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723bf-e2da-41fd-b2fd-04456ba7cb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80a837-91c1-4480-9cf9-33b82e62069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6177CA-47AF-40B9-913E-5ADE93883C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9723bf-e2da-41fd-b2fd-04456ba7cba0"/>
    <ds:schemaRef ds:uri="1a80a837-91c1-4480-9cf9-33b82e6206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F2ABF2-2468-4952-90AA-E0C70EBFF63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1404</TotalTime>
  <Words>619</Words>
  <Application>Microsoft Office PowerPoint</Application>
  <PresentationFormat>Widescreen</PresentationFormat>
  <Paragraphs>103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Parametric vs Non-parametric models</vt:lpstr>
      <vt:lpstr>Machine Learning Approaches</vt:lpstr>
      <vt:lpstr>Issues</vt:lpstr>
      <vt:lpstr>PowerPoint Presentation</vt:lpstr>
      <vt:lpstr>KNN Classification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CSE4020 Machine Learning</dc:title>
  <dc:creator>Microsoft account</dc:creator>
  <cp:lastModifiedBy>Aastha Kumar</cp:lastModifiedBy>
  <cp:revision>84</cp:revision>
  <dcterms:created xsi:type="dcterms:W3CDTF">2022-07-20T09:01:28Z</dcterms:created>
  <dcterms:modified xsi:type="dcterms:W3CDTF">2024-05-09T11:16:01Z</dcterms:modified>
</cp:coreProperties>
</file>