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62" r:id="rId3"/>
    <p:sldId id="263"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7ED22636-B5EC-4470-8248-1014DCE5916C}"/>
    <pc:docChg chg="modSld">
      <pc:chgData name="Aastha Kumar" userId="f94225b3-263d-47de-91f3-c17c89a7eef3" providerId="ADAL" clId="{7ED22636-B5EC-4470-8248-1014DCE5916C}" dt="2024-05-18T18:32:25.072" v="1" actId="14100"/>
      <pc:docMkLst>
        <pc:docMk/>
      </pc:docMkLst>
      <pc:sldChg chg="modSp mod">
        <pc:chgData name="Aastha Kumar" userId="f94225b3-263d-47de-91f3-c17c89a7eef3" providerId="ADAL" clId="{7ED22636-B5EC-4470-8248-1014DCE5916C}" dt="2024-05-09T11:10:33.862" v="0" actId="1076"/>
        <pc:sldMkLst>
          <pc:docMk/>
          <pc:sldMk cId="63117842" sldId="258"/>
        </pc:sldMkLst>
        <pc:picChg chg="mod">
          <ac:chgData name="Aastha Kumar" userId="f94225b3-263d-47de-91f3-c17c89a7eef3" providerId="ADAL" clId="{7ED22636-B5EC-4470-8248-1014DCE5916C}" dt="2024-05-09T11:10:33.862" v="0" actId="1076"/>
          <ac:picMkLst>
            <pc:docMk/>
            <pc:sldMk cId="63117842" sldId="258"/>
            <ac:picMk id="5" creationId="{00000000-0000-0000-0000-000000000000}"/>
          </ac:picMkLst>
        </pc:picChg>
      </pc:sldChg>
      <pc:sldChg chg="modSp mod">
        <pc:chgData name="Aastha Kumar" userId="f94225b3-263d-47de-91f3-c17c89a7eef3" providerId="ADAL" clId="{7ED22636-B5EC-4470-8248-1014DCE5916C}" dt="2024-05-18T18:32:25.072" v="1" actId="14100"/>
        <pc:sldMkLst>
          <pc:docMk/>
          <pc:sldMk cId="1093621681" sldId="265"/>
        </pc:sldMkLst>
        <pc:spChg chg="mod">
          <ac:chgData name="Aastha Kumar" userId="f94225b3-263d-47de-91f3-c17c89a7eef3" providerId="ADAL" clId="{7ED22636-B5EC-4470-8248-1014DCE5916C}" dt="2024-05-18T18:32:25.072" v="1" actId="14100"/>
          <ac:spMkLst>
            <pc:docMk/>
            <pc:sldMk cId="1093621681" sldId="265"/>
            <ac:spMk id="9" creationId="{00000000-0000-0000-0000-000000000000}"/>
          </ac:spMkLst>
        </pc:spChg>
      </pc:sldChg>
    </pc:docChg>
  </pc:docChgLst>
  <pc:docChgLst>
    <pc:chgData name="Aastha Kumar" userId="f94225b3-263d-47de-91f3-c17c89a7eef3" providerId="ADAL" clId="{5884C725-A14C-4CA6-92E6-C6220E339BEE}"/>
    <pc:docChg chg="undo custSel addSld delSld modSld">
      <pc:chgData name="Aastha Kumar" userId="f94225b3-263d-47de-91f3-c17c89a7eef3" providerId="ADAL" clId="{5884C725-A14C-4CA6-92E6-C6220E339BEE}" dt="2024-02-16T18:26:45.125" v="32" actId="47"/>
      <pc:docMkLst>
        <pc:docMk/>
      </pc:docMkLst>
      <pc:sldChg chg="del">
        <pc:chgData name="Aastha Kumar" userId="f94225b3-263d-47de-91f3-c17c89a7eef3" providerId="ADAL" clId="{5884C725-A14C-4CA6-92E6-C6220E339BEE}" dt="2024-02-16T18:21:34.431" v="0" actId="47"/>
        <pc:sldMkLst>
          <pc:docMk/>
          <pc:sldMk cId="3548902128" sldId="257"/>
        </pc:sldMkLst>
      </pc:sldChg>
      <pc:sldChg chg="add del">
        <pc:chgData name="Aastha Kumar" userId="f94225b3-263d-47de-91f3-c17c89a7eef3" providerId="ADAL" clId="{5884C725-A14C-4CA6-92E6-C6220E339BEE}" dt="2024-02-16T18:26:45.125" v="32" actId="47"/>
        <pc:sldMkLst>
          <pc:docMk/>
          <pc:sldMk cId="4025218473" sldId="266"/>
        </pc:sldMkLst>
      </pc:sldChg>
      <pc:sldChg chg="add del">
        <pc:chgData name="Aastha Kumar" userId="f94225b3-263d-47de-91f3-c17c89a7eef3" providerId="ADAL" clId="{5884C725-A14C-4CA6-92E6-C6220E339BEE}" dt="2024-02-16T18:26:44.890" v="31" actId="47"/>
        <pc:sldMkLst>
          <pc:docMk/>
          <pc:sldMk cId="1508460701" sldId="267"/>
        </pc:sldMkLst>
      </pc:sldChg>
      <pc:sldChg chg="addSp modSp mod">
        <pc:chgData name="Aastha Kumar" userId="f94225b3-263d-47de-91f3-c17c89a7eef3" providerId="ADAL" clId="{5884C725-A14C-4CA6-92E6-C6220E339BEE}" dt="2024-02-16T18:26:44.335" v="30" actId="20577"/>
        <pc:sldMkLst>
          <pc:docMk/>
          <pc:sldMk cId="3966545449" sldId="268"/>
        </pc:sldMkLst>
        <pc:spChg chg="add mod">
          <ac:chgData name="Aastha Kumar" userId="f94225b3-263d-47de-91f3-c17c89a7eef3" providerId="ADAL" clId="{5884C725-A14C-4CA6-92E6-C6220E339BEE}" dt="2024-02-16T18:26:44.335" v="30" actId="20577"/>
          <ac:spMkLst>
            <pc:docMk/>
            <pc:sldMk cId="3966545449" sldId="268"/>
            <ac:spMk id="2" creationId="{6A8574FE-F8F7-BED7-B73C-5FDB16ACE5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93CC-04EF-4FB0-BCB6-0E5168F7EAA3}"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39DF6-8914-4033-A843-2506D8383094}" type="slidenum">
              <a:rPr lang="en-IN" smtClean="0"/>
              <a:t>‹#›</a:t>
            </a:fld>
            <a:endParaRPr lang="en-IN"/>
          </a:p>
        </p:txBody>
      </p:sp>
    </p:spTree>
    <p:extLst>
      <p:ext uri="{BB962C8B-B14F-4D97-AF65-F5344CB8AC3E}">
        <p14:creationId xmlns:p14="http://schemas.microsoft.com/office/powerpoint/2010/main" val="214033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81755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3096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6913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3280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C1C0B5-D7E1-4E15-BE6A-E552FDC20FA2}"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150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75757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C1C0B5-D7E1-4E15-BE6A-E552FDC20FA2}"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9261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C1C0B5-D7E1-4E15-BE6A-E552FDC20FA2}"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96063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1C0B5-D7E1-4E15-BE6A-E552FDC20FA2}"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131410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305905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C1C0B5-D7E1-4E15-BE6A-E552FDC20FA2}"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C37FA-DB83-4875-8230-0C970249CD54}" type="slidenum">
              <a:rPr lang="en-IN" smtClean="0"/>
              <a:t>‹#›</a:t>
            </a:fld>
            <a:endParaRPr lang="en-IN"/>
          </a:p>
        </p:txBody>
      </p:sp>
    </p:spTree>
    <p:extLst>
      <p:ext uri="{BB962C8B-B14F-4D97-AF65-F5344CB8AC3E}">
        <p14:creationId xmlns:p14="http://schemas.microsoft.com/office/powerpoint/2010/main" val="234986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1C0B5-D7E1-4E15-BE6A-E552FDC20FA2}" type="datetimeFigureOut">
              <a:rPr lang="en-IN" smtClean="0"/>
              <a:t>18-05-2024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37FA-DB83-4875-8230-0C970249CD54}" type="slidenum">
              <a:rPr lang="en-IN" smtClean="0"/>
              <a:t>‹#›</a:t>
            </a:fld>
            <a:endParaRPr lang="en-IN"/>
          </a:p>
        </p:txBody>
      </p:sp>
    </p:spTree>
    <p:extLst>
      <p:ext uri="{BB962C8B-B14F-4D97-AF65-F5344CB8AC3E}">
        <p14:creationId xmlns:p14="http://schemas.microsoft.com/office/powerpoint/2010/main" val="35378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2315"/>
          </a:xfrm>
        </p:spPr>
        <p:txBody>
          <a:bodyPr>
            <a:normAutofit/>
          </a:bodyPr>
          <a:lstStyle/>
          <a:p>
            <a:r>
              <a:rPr lang="en-US" b="1" dirty="0"/>
              <a:t>Root Mean Square Error (RMSE)</a:t>
            </a:r>
            <a:endParaRPr lang="en-IN" dirty="0"/>
          </a:p>
        </p:txBody>
      </p:sp>
      <p:sp>
        <p:nvSpPr>
          <p:cNvPr id="3" name="Content Placeholder 2"/>
          <p:cNvSpPr>
            <a:spLocks noGrp="1"/>
          </p:cNvSpPr>
          <p:nvPr>
            <p:ph idx="1"/>
          </p:nvPr>
        </p:nvSpPr>
        <p:spPr>
          <a:xfrm>
            <a:off x="391160" y="1378585"/>
            <a:ext cx="11516360" cy="4351338"/>
          </a:xfrm>
        </p:spPr>
        <p:txBody>
          <a:bodyPr/>
          <a:lstStyle/>
          <a:p>
            <a:r>
              <a:rPr lang="en-US" dirty="0"/>
              <a:t>Root mean square error shows how far predictions fall from measured true values using Euclidean distance.</a:t>
            </a:r>
          </a:p>
          <a:p>
            <a:r>
              <a:rPr lang="en-US" dirty="0"/>
              <a:t>To compute RMSE, calculate the residual (difference between prediction and truth) for each data point, compute the norm of residual for each data point, compute the mean of residuals and take the square root of that mean.</a:t>
            </a:r>
          </a:p>
          <a:p>
            <a:r>
              <a:rPr lang="en-US" dirty="0"/>
              <a:t>RMSE is commonly used in supervised learning applications, as RMSE uses and needs true measurements at each predicted data point.</a:t>
            </a:r>
            <a:endParaRPr lang="en-IN" dirty="0"/>
          </a:p>
        </p:txBody>
      </p:sp>
      <p:pic>
        <p:nvPicPr>
          <p:cNvPr id="4" name="Picture 3"/>
          <p:cNvPicPr>
            <a:picLocks noChangeAspect="1"/>
          </p:cNvPicPr>
          <p:nvPr/>
        </p:nvPicPr>
        <p:blipFill rotWithShape="1">
          <a:blip r:embed="rId2"/>
          <a:srcRect l="4481" t="40960" r="17540" b="5078"/>
          <a:stretch/>
        </p:blipFill>
        <p:spPr>
          <a:xfrm>
            <a:off x="558799" y="4835318"/>
            <a:ext cx="4876801" cy="1447386"/>
          </a:xfrm>
          <a:prstGeom prst="rect">
            <a:avLst/>
          </a:prstGeom>
        </p:spPr>
      </p:pic>
      <p:pic>
        <p:nvPicPr>
          <p:cNvPr id="5" name="Picture 4"/>
          <p:cNvPicPr>
            <a:picLocks noChangeAspect="1"/>
          </p:cNvPicPr>
          <p:nvPr/>
        </p:nvPicPr>
        <p:blipFill rotWithShape="1">
          <a:blip r:embed="rId3"/>
          <a:srcRect l="35947"/>
          <a:stretch/>
        </p:blipFill>
        <p:spPr>
          <a:xfrm>
            <a:off x="4979765" y="5866446"/>
            <a:ext cx="7078790" cy="832515"/>
          </a:xfrm>
          <a:prstGeom prst="rect">
            <a:avLst/>
          </a:prstGeom>
        </p:spPr>
      </p:pic>
      <p:pic>
        <p:nvPicPr>
          <p:cNvPr id="6" name="Picture 5">
            <a:extLst>
              <a:ext uri="{FF2B5EF4-FFF2-40B4-BE49-F238E27FC236}">
                <a16:creationId xmlns:a16="http://schemas.microsoft.com/office/drawing/2014/main" id="{F680C312-B5BB-4466-A2C5-15648EA5822D}"/>
              </a:ext>
            </a:extLst>
          </p:cNvPr>
          <p:cNvPicPr>
            <a:picLocks noChangeAspect="1"/>
          </p:cNvPicPr>
          <p:nvPr/>
        </p:nvPicPr>
        <p:blipFill rotWithShape="1">
          <a:blip r:embed="rId3"/>
          <a:srcRect r="64421"/>
          <a:stretch/>
        </p:blipFill>
        <p:spPr>
          <a:xfrm>
            <a:off x="5722620" y="5219625"/>
            <a:ext cx="3932001" cy="832515"/>
          </a:xfrm>
          <a:prstGeom prst="rect">
            <a:avLst/>
          </a:prstGeom>
        </p:spPr>
      </p:pic>
    </p:spTree>
    <p:extLst>
      <p:ext uri="{BB962C8B-B14F-4D97-AF65-F5344CB8AC3E}">
        <p14:creationId xmlns:p14="http://schemas.microsoft.com/office/powerpoint/2010/main" val="6311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4678" y="5143855"/>
            <a:ext cx="10515600" cy="1714145"/>
          </a:xfrm>
        </p:spPr>
        <p:txBody>
          <a:bodyPr/>
          <a:lstStyle/>
          <a:p>
            <a:r>
              <a:rPr lang="en-US" dirty="0"/>
              <a:t>This means that the number of lectures per day account for 89.5% of the variation in the hours people spend at university per day.</a:t>
            </a:r>
            <a:endParaRPr lang="en-IN" dirty="0"/>
          </a:p>
        </p:txBody>
      </p:sp>
      <p:pic>
        <p:nvPicPr>
          <p:cNvPr id="4" name="Picture 3"/>
          <p:cNvPicPr>
            <a:picLocks noChangeAspect="1"/>
          </p:cNvPicPr>
          <p:nvPr/>
        </p:nvPicPr>
        <p:blipFill>
          <a:blip r:embed="rId2"/>
          <a:stretch>
            <a:fillRect/>
          </a:stretch>
        </p:blipFill>
        <p:spPr>
          <a:xfrm>
            <a:off x="2845922" y="1208207"/>
            <a:ext cx="6500155" cy="3589829"/>
          </a:xfrm>
          <a:prstGeom prst="rect">
            <a:avLst/>
          </a:prstGeom>
        </p:spPr>
      </p:pic>
    </p:spTree>
    <p:extLst>
      <p:ext uri="{BB962C8B-B14F-4D97-AF65-F5344CB8AC3E}">
        <p14:creationId xmlns:p14="http://schemas.microsoft.com/office/powerpoint/2010/main" val="20522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102740"/>
            <a:ext cx="10515600" cy="671195"/>
          </a:xfrm>
        </p:spPr>
        <p:txBody>
          <a:bodyPr>
            <a:normAutofit fontScale="90000"/>
          </a:bodyPr>
          <a:lstStyle/>
          <a:p>
            <a:r>
              <a:rPr lang="en-US" dirty="0"/>
              <a:t>Interpretation of the R</a:t>
            </a:r>
            <a:r>
              <a:rPr lang="en-US" baseline="30000" dirty="0"/>
              <a:t>2</a:t>
            </a:r>
            <a:r>
              <a:rPr lang="en-US" dirty="0"/>
              <a:t> value</a:t>
            </a:r>
          </a:p>
        </p:txBody>
      </p:sp>
      <p:pic>
        <p:nvPicPr>
          <p:cNvPr id="2050" name="Picture 2" descr="https://www.ncl.ac.uk/webtemplate/ask-assets/external/maths-resources/images/R2=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51" y="2819399"/>
            <a:ext cx="4829175" cy="40386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www.ncl.ac.uk/webtemplate/ask-assets/external/maths-resources/images/R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825" y="2819399"/>
            <a:ext cx="4829175" cy="40386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352203" y="2077136"/>
            <a:ext cx="1041477" cy="369332"/>
          </a:xfrm>
          <a:prstGeom prst="rect">
            <a:avLst/>
          </a:prstGeom>
        </p:spPr>
        <p:txBody>
          <a:bodyPr wrap="square">
            <a:spAutoFit/>
          </a:bodyPr>
          <a:lstStyle/>
          <a:p>
            <a:r>
              <a:rPr lang="en-US" b="0" i="0" dirty="0">
                <a:solidFill>
                  <a:srgbClr val="4C4C4C"/>
                </a:solidFill>
                <a:effectLst/>
                <a:latin typeface="Helvetica Neue"/>
              </a:rPr>
              <a:t>R</a:t>
            </a:r>
            <a:r>
              <a:rPr lang="en-US" b="0" i="0" baseline="30000" dirty="0">
                <a:solidFill>
                  <a:srgbClr val="4C4C4C"/>
                </a:solidFill>
                <a:effectLst/>
                <a:latin typeface="Helvetica Neue"/>
              </a:rPr>
              <a:t>2</a:t>
            </a:r>
            <a:r>
              <a:rPr lang="en-US" b="0" i="0" dirty="0">
                <a:solidFill>
                  <a:srgbClr val="4C4C4C"/>
                </a:solidFill>
                <a:effectLst/>
                <a:latin typeface="Helvetica Neue"/>
              </a:rPr>
              <a:t> = 0</a:t>
            </a:r>
            <a:endParaRPr lang="en-IN" dirty="0"/>
          </a:p>
        </p:txBody>
      </p:sp>
      <p:sp>
        <p:nvSpPr>
          <p:cNvPr id="6" name="Rectangle 5">
            <a:extLst>
              <a:ext uri="{FF2B5EF4-FFF2-40B4-BE49-F238E27FC236}">
                <a16:creationId xmlns:a16="http://schemas.microsoft.com/office/drawing/2014/main" id="{FA7D2ADE-2B48-B663-6C53-21CA578E92F4}"/>
              </a:ext>
            </a:extLst>
          </p:cNvPr>
          <p:cNvSpPr/>
          <p:nvPr/>
        </p:nvSpPr>
        <p:spPr>
          <a:xfrm>
            <a:off x="1691563" y="2077136"/>
            <a:ext cx="1041477" cy="369332"/>
          </a:xfrm>
          <a:prstGeom prst="rect">
            <a:avLst/>
          </a:prstGeom>
        </p:spPr>
        <p:txBody>
          <a:bodyPr wrap="square">
            <a:spAutoFit/>
          </a:bodyPr>
          <a:lstStyle/>
          <a:p>
            <a:r>
              <a:rPr lang="en-US" b="0" i="0" dirty="0">
                <a:solidFill>
                  <a:srgbClr val="4C4C4C"/>
                </a:solidFill>
                <a:effectLst/>
                <a:latin typeface="Helvetica Neue"/>
              </a:rPr>
              <a:t>R</a:t>
            </a:r>
            <a:r>
              <a:rPr lang="en-US" b="0" i="0" baseline="30000" dirty="0">
                <a:solidFill>
                  <a:srgbClr val="4C4C4C"/>
                </a:solidFill>
                <a:effectLst/>
                <a:latin typeface="Helvetica Neue"/>
              </a:rPr>
              <a:t>2</a:t>
            </a:r>
            <a:r>
              <a:rPr lang="en-US" b="0" i="0" dirty="0">
                <a:solidFill>
                  <a:srgbClr val="4C4C4C"/>
                </a:solidFill>
                <a:effectLst/>
                <a:latin typeface="Helvetica Neue"/>
              </a:rPr>
              <a:t> = </a:t>
            </a:r>
            <a:r>
              <a:rPr lang="en-US" dirty="0">
                <a:solidFill>
                  <a:srgbClr val="4C4C4C"/>
                </a:solidFill>
                <a:latin typeface="Helvetica Neue"/>
              </a:rPr>
              <a:t>1</a:t>
            </a:r>
            <a:endParaRPr lang="en-IN" dirty="0"/>
          </a:p>
        </p:txBody>
      </p:sp>
    </p:spTree>
    <p:extLst>
      <p:ext uri="{BB962C8B-B14F-4D97-AF65-F5344CB8AC3E}">
        <p14:creationId xmlns:p14="http://schemas.microsoft.com/office/powerpoint/2010/main" val="23235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277360"/>
            <a:ext cx="11968480" cy="2580640"/>
          </a:xfrm>
        </p:spPr>
        <p:txBody>
          <a:bodyPr>
            <a:normAutofit/>
          </a:bodyPr>
          <a:lstStyle/>
          <a:p>
            <a:r>
              <a:rPr lang="en-US" sz="2400" dirty="0"/>
              <a:t>Residual :  difference between predicted values of y (dependent variable) and observed values of y.</a:t>
            </a:r>
          </a:p>
          <a:p>
            <a:r>
              <a:rPr lang="en-US" sz="2400" dirty="0"/>
              <a:t>The </a:t>
            </a:r>
            <a:r>
              <a:rPr lang="en-US" sz="2400" i="1" dirty="0">
                <a:solidFill>
                  <a:srgbClr val="0070C0"/>
                </a:solidFill>
              </a:rPr>
              <a:t>sum squared regression</a:t>
            </a:r>
            <a:r>
              <a:rPr lang="en-US" sz="2400" dirty="0">
                <a:solidFill>
                  <a:srgbClr val="0070C0"/>
                </a:solidFill>
              </a:rPr>
              <a:t> </a:t>
            </a:r>
            <a:r>
              <a:rPr lang="en-US" sz="2400" dirty="0"/>
              <a:t>is the sum of the residuals squared</a:t>
            </a:r>
          </a:p>
          <a:p>
            <a:r>
              <a:rPr lang="en-US" sz="2400" dirty="0"/>
              <a:t>The </a:t>
            </a:r>
            <a:r>
              <a:rPr lang="en-US" sz="2400" i="1" dirty="0">
                <a:solidFill>
                  <a:srgbClr val="0070C0"/>
                </a:solidFill>
              </a:rPr>
              <a:t>total sum of squares</a:t>
            </a:r>
            <a:r>
              <a:rPr lang="en-US" sz="2400" dirty="0"/>
              <a:t> is the sum of the distance the data is away from the mean all squared. </a:t>
            </a:r>
          </a:p>
          <a:p>
            <a:r>
              <a:rPr lang="en-US" sz="2400" dirty="0"/>
              <a:t> R</a:t>
            </a:r>
            <a:r>
              <a:rPr lang="en-US" sz="2400" baseline="30000" dirty="0"/>
              <a:t>2</a:t>
            </a:r>
            <a:r>
              <a:rPr lang="en-US" sz="2400" dirty="0"/>
              <a:t> will take values between 0 and 1.</a:t>
            </a:r>
            <a:endParaRPr lang="en-IN" sz="2400" dirty="0"/>
          </a:p>
        </p:txBody>
      </p:sp>
      <p:pic>
        <p:nvPicPr>
          <p:cNvPr id="5" name="Picture 4"/>
          <p:cNvPicPr>
            <a:picLocks noChangeAspect="1"/>
          </p:cNvPicPr>
          <p:nvPr/>
        </p:nvPicPr>
        <p:blipFill>
          <a:blip r:embed="rId2"/>
          <a:stretch>
            <a:fillRect/>
          </a:stretch>
        </p:blipFill>
        <p:spPr>
          <a:xfrm>
            <a:off x="5137212" y="1729848"/>
            <a:ext cx="6806096" cy="2508351"/>
          </a:xfrm>
          <a:prstGeom prst="rect">
            <a:avLst/>
          </a:prstGeom>
        </p:spPr>
      </p:pic>
      <p:sp>
        <p:nvSpPr>
          <p:cNvPr id="9" name="Title 1"/>
          <p:cNvSpPr>
            <a:spLocks noGrp="1"/>
          </p:cNvSpPr>
          <p:nvPr>
            <p:ph type="title"/>
          </p:nvPr>
        </p:nvSpPr>
        <p:spPr>
          <a:xfrm>
            <a:off x="340360" y="141605"/>
            <a:ext cx="10515600" cy="793115"/>
          </a:xfrm>
        </p:spPr>
        <p:txBody>
          <a:bodyPr/>
          <a:lstStyle/>
          <a:p>
            <a:r>
              <a:rPr lang="en-US" dirty="0"/>
              <a:t>R</a:t>
            </a:r>
            <a:r>
              <a:rPr lang="en-US" baseline="30000" dirty="0"/>
              <a:t>2</a:t>
            </a:r>
            <a:r>
              <a:rPr lang="en-US" dirty="0"/>
              <a:t> Error or the coefficient of determination </a:t>
            </a:r>
            <a:endParaRPr lang="en-IN" dirty="0"/>
          </a:p>
        </p:txBody>
      </p:sp>
      <p:sp>
        <p:nvSpPr>
          <p:cNvPr id="10" name="Content Placeholder 2"/>
          <p:cNvSpPr txBox="1">
            <a:spLocks/>
          </p:cNvSpPr>
          <p:nvPr/>
        </p:nvSpPr>
        <p:spPr>
          <a:xfrm>
            <a:off x="152400" y="1175385"/>
            <a:ext cx="52933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
            </a:r>
            <a:r>
              <a:rPr lang="en-US" baseline="30000" dirty="0"/>
              <a:t>2</a:t>
            </a:r>
            <a:r>
              <a:rPr lang="en-US" dirty="0"/>
              <a:t> is a statistical measure of how well the regression line approximates the actual data</a:t>
            </a:r>
          </a:p>
          <a:p>
            <a:r>
              <a:rPr lang="en-US" dirty="0"/>
              <a:t>It is a scale-free score i.e. irrespective of the values being small or large, the value of R square will be less than one.</a:t>
            </a:r>
          </a:p>
        </p:txBody>
      </p:sp>
    </p:spTree>
    <p:extLst>
      <p:ext uri="{BB962C8B-B14F-4D97-AF65-F5344CB8AC3E}">
        <p14:creationId xmlns:p14="http://schemas.microsoft.com/office/powerpoint/2010/main" val="80663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6"/>
            <a:ext cx="10515600" cy="1325563"/>
          </a:xfrm>
        </p:spPr>
        <p:txBody>
          <a:bodyPr/>
          <a:lstStyle/>
          <a:p>
            <a:r>
              <a:rPr lang="en-US" dirty="0"/>
              <a:t>Example</a:t>
            </a:r>
            <a:endParaRPr lang="en-IN" dirty="0"/>
          </a:p>
        </p:txBody>
      </p:sp>
      <p:sp>
        <p:nvSpPr>
          <p:cNvPr id="3" name="Content Placeholder 2"/>
          <p:cNvSpPr>
            <a:spLocks noGrp="1"/>
          </p:cNvSpPr>
          <p:nvPr>
            <p:ph idx="1"/>
          </p:nvPr>
        </p:nvSpPr>
        <p:spPr>
          <a:xfrm>
            <a:off x="254000" y="1453146"/>
            <a:ext cx="11099800" cy="5262613"/>
          </a:xfrm>
        </p:spPr>
        <p:txBody>
          <a:bodyPr>
            <a:normAutofit/>
          </a:bodyPr>
          <a:lstStyle/>
          <a:p>
            <a:r>
              <a:rPr lang="en-US" dirty="0"/>
              <a:t>You wish to perform a regression analysis on how the number lectures per day </a:t>
            </a:r>
            <a:r>
              <a:rPr lang="en-US" dirty="0">
                <a:solidFill>
                  <a:srgbClr val="FF0000"/>
                </a:solidFill>
              </a:rPr>
              <a:t>(x)</a:t>
            </a:r>
            <a:r>
              <a:rPr lang="en-US" dirty="0"/>
              <a:t> affects the number of hours spent </a:t>
            </a:r>
            <a:r>
              <a:rPr lang="en-US" dirty="0">
                <a:solidFill>
                  <a:srgbClr val="FF0000"/>
                </a:solidFill>
              </a:rPr>
              <a:t>(y)</a:t>
            </a:r>
            <a:r>
              <a:rPr lang="en-US" dirty="0"/>
              <a:t> at university per day</a:t>
            </a:r>
          </a:p>
          <a:p>
            <a:endParaRPr lang="en-IN" dirty="0"/>
          </a:p>
          <a:p>
            <a:endParaRPr lang="en-IN" dirty="0"/>
          </a:p>
          <a:p>
            <a:endParaRPr lang="en-IN" dirty="0"/>
          </a:p>
          <a:p>
            <a:endParaRPr lang="en-IN" dirty="0"/>
          </a:p>
          <a:p>
            <a:endParaRPr lang="en-IN" dirty="0"/>
          </a:p>
          <a:p>
            <a:r>
              <a:rPr lang="en-IN" dirty="0"/>
              <a:t>Assume you have built the following hypothesis for regression model</a:t>
            </a:r>
            <a:br>
              <a:rPr lang="en-IN" dirty="0"/>
            </a:br>
            <a:endParaRPr lang="en-IN" dirty="0"/>
          </a:p>
          <a:p>
            <a:r>
              <a:rPr lang="en-IN" dirty="0"/>
              <a:t>Calculate R</a:t>
            </a:r>
            <a:r>
              <a:rPr lang="en-IN" baseline="30000" dirty="0"/>
              <a:t>2</a:t>
            </a:r>
            <a:r>
              <a:rPr lang="en-IN" dirty="0"/>
              <a:t>.</a:t>
            </a:r>
          </a:p>
        </p:txBody>
      </p:sp>
      <p:graphicFrame>
        <p:nvGraphicFramePr>
          <p:cNvPr id="4" name="Table 3"/>
          <p:cNvGraphicFramePr>
            <a:graphicFrameLocks noGrp="1"/>
          </p:cNvGraphicFramePr>
          <p:nvPr>
            <p:extLst>
              <p:ext uri="{D42A27DB-BD31-4B8C-83A1-F6EECF244321}">
                <p14:modId xmlns:p14="http://schemas.microsoft.com/office/powerpoint/2010/main" val="3135794468"/>
              </p:ext>
            </p:extLst>
          </p:nvPr>
        </p:nvGraphicFramePr>
        <p:xfrm>
          <a:off x="4597172" y="2508378"/>
          <a:ext cx="2676478" cy="2175670"/>
        </p:xfrm>
        <a:graphic>
          <a:graphicData uri="http://schemas.openxmlformats.org/drawingml/2006/table">
            <a:tbl>
              <a:tblPr firstRow="1" bandRow="1">
                <a:tableStyleId>{5C22544A-7EE6-4342-B048-85BDC9FD1C3A}</a:tableStyleId>
              </a:tblPr>
              <a:tblGrid>
                <a:gridCol w="1338239">
                  <a:extLst>
                    <a:ext uri="{9D8B030D-6E8A-4147-A177-3AD203B41FA5}">
                      <a16:colId xmlns:a16="http://schemas.microsoft.com/office/drawing/2014/main" val="20000"/>
                    </a:ext>
                  </a:extLst>
                </a:gridCol>
                <a:gridCol w="1338239">
                  <a:extLst>
                    <a:ext uri="{9D8B030D-6E8A-4147-A177-3AD203B41FA5}">
                      <a16:colId xmlns:a16="http://schemas.microsoft.com/office/drawing/2014/main" val="20001"/>
                    </a:ext>
                  </a:extLst>
                </a:gridCol>
              </a:tblGrid>
              <a:tr h="435134">
                <a:tc>
                  <a:txBody>
                    <a:bodyPr/>
                    <a:lstStyle/>
                    <a:p>
                      <a:r>
                        <a:rPr lang="en-US" sz="2200" dirty="0"/>
                        <a:t>x</a:t>
                      </a:r>
                      <a:endParaRPr lang="en-IN" sz="2200" dirty="0"/>
                    </a:p>
                  </a:txBody>
                  <a:tcPr/>
                </a:tc>
                <a:tc>
                  <a:txBody>
                    <a:bodyPr/>
                    <a:lstStyle/>
                    <a:p>
                      <a:r>
                        <a:rPr lang="en-US" sz="2200" dirty="0"/>
                        <a:t>y</a:t>
                      </a:r>
                      <a:endParaRPr lang="en-IN" sz="2200" dirty="0"/>
                    </a:p>
                  </a:txBody>
                  <a:tcPr/>
                </a:tc>
                <a:extLst>
                  <a:ext uri="{0D108BD9-81ED-4DB2-BD59-A6C34878D82A}">
                    <a16:rowId xmlns:a16="http://schemas.microsoft.com/office/drawing/2014/main" val="10000"/>
                  </a:ext>
                </a:extLst>
              </a:tr>
              <a:tr h="435134">
                <a:tc>
                  <a:txBody>
                    <a:bodyPr/>
                    <a:lstStyle/>
                    <a:p>
                      <a:r>
                        <a:rPr lang="en-US" sz="2200" dirty="0"/>
                        <a:t>2</a:t>
                      </a:r>
                      <a:endParaRPr lang="en-IN" sz="2200" dirty="0"/>
                    </a:p>
                  </a:txBody>
                  <a:tcPr/>
                </a:tc>
                <a:tc>
                  <a:txBody>
                    <a:bodyPr/>
                    <a:lstStyle/>
                    <a:p>
                      <a:r>
                        <a:rPr lang="en-US" sz="2200" dirty="0"/>
                        <a:t>2</a:t>
                      </a:r>
                      <a:endParaRPr lang="en-IN" sz="2200" dirty="0"/>
                    </a:p>
                  </a:txBody>
                  <a:tcPr/>
                </a:tc>
                <a:extLst>
                  <a:ext uri="{0D108BD9-81ED-4DB2-BD59-A6C34878D82A}">
                    <a16:rowId xmlns:a16="http://schemas.microsoft.com/office/drawing/2014/main" val="10001"/>
                  </a:ext>
                </a:extLst>
              </a:tr>
              <a:tr h="435134">
                <a:tc>
                  <a:txBody>
                    <a:bodyPr/>
                    <a:lstStyle/>
                    <a:p>
                      <a:r>
                        <a:rPr lang="en-US" sz="2200" dirty="0"/>
                        <a:t>3</a:t>
                      </a:r>
                      <a:endParaRPr lang="en-IN" sz="2200" dirty="0"/>
                    </a:p>
                  </a:txBody>
                  <a:tcPr/>
                </a:tc>
                <a:tc>
                  <a:txBody>
                    <a:bodyPr/>
                    <a:lstStyle/>
                    <a:p>
                      <a:r>
                        <a:rPr lang="en-US" sz="2200" dirty="0"/>
                        <a:t>4</a:t>
                      </a:r>
                      <a:endParaRPr lang="en-IN" sz="2200" dirty="0"/>
                    </a:p>
                  </a:txBody>
                  <a:tcPr/>
                </a:tc>
                <a:extLst>
                  <a:ext uri="{0D108BD9-81ED-4DB2-BD59-A6C34878D82A}">
                    <a16:rowId xmlns:a16="http://schemas.microsoft.com/office/drawing/2014/main" val="10002"/>
                  </a:ext>
                </a:extLst>
              </a:tr>
              <a:tr h="435134">
                <a:tc>
                  <a:txBody>
                    <a:bodyPr/>
                    <a:lstStyle/>
                    <a:p>
                      <a:r>
                        <a:rPr lang="en-US" sz="2200" dirty="0"/>
                        <a:t>4</a:t>
                      </a:r>
                      <a:endParaRPr lang="en-IN" sz="2200" dirty="0"/>
                    </a:p>
                  </a:txBody>
                  <a:tcPr/>
                </a:tc>
                <a:tc>
                  <a:txBody>
                    <a:bodyPr/>
                    <a:lstStyle/>
                    <a:p>
                      <a:r>
                        <a:rPr lang="en-US" sz="2200" dirty="0"/>
                        <a:t>6</a:t>
                      </a:r>
                      <a:endParaRPr lang="en-IN" sz="2200" dirty="0"/>
                    </a:p>
                  </a:txBody>
                  <a:tcPr/>
                </a:tc>
                <a:extLst>
                  <a:ext uri="{0D108BD9-81ED-4DB2-BD59-A6C34878D82A}">
                    <a16:rowId xmlns:a16="http://schemas.microsoft.com/office/drawing/2014/main" val="10003"/>
                  </a:ext>
                </a:extLst>
              </a:tr>
              <a:tr h="435134">
                <a:tc>
                  <a:txBody>
                    <a:bodyPr/>
                    <a:lstStyle/>
                    <a:p>
                      <a:r>
                        <a:rPr lang="en-US" sz="2200" dirty="0"/>
                        <a:t>6</a:t>
                      </a:r>
                      <a:endParaRPr lang="en-IN" sz="2200" dirty="0"/>
                    </a:p>
                  </a:txBody>
                  <a:tcPr/>
                </a:tc>
                <a:tc>
                  <a:txBody>
                    <a:bodyPr/>
                    <a:lstStyle/>
                    <a:p>
                      <a:r>
                        <a:rPr lang="en-US" sz="2200" dirty="0"/>
                        <a:t>7</a:t>
                      </a:r>
                      <a:endParaRPr lang="en-IN" sz="2200"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Content Placeholder 2"/>
              <p:cNvSpPr txBox="1">
                <a:spLocks/>
              </p:cNvSpPr>
              <p:nvPr/>
            </p:nvSpPr>
            <p:spPr>
              <a:xfrm>
                <a:off x="7846061" y="5494922"/>
                <a:ext cx="2974340" cy="671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acc>
                      <m:accPr>
                        <m:chr m:val="̂"/>
                        <m:ctrlPr>
                          <a:rPr lang="en-IN"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𝑦</m:t>
                        </m:r>
                      </m:e>
                    </m:acc>
                    <m:r>
                      <a:rPr lang="en-US" b="0" i="1" smtClean="0">
                        <a:solidFill>
                          <a:srgbClr val="FF0000"/>
                        </a:solidFill>
                        <a:latin typeface="Cambria Math" panose="02040503050406030204" pitchFamily="18" charset="0"/>
                      </a:rPr>
                      <m:t>= </m:t>
                    </m:r>
                  </m:oMath>
                </a14:m>
                <a:r>
                  <a:rPr lang="en-IN" dirty="0">
                    <a:solidFill>
                      <a:srgbClr val="FF0000"/>
                    </a:solidFill>
                  </a:rPr>
                  <a:t>0.143+1.229x</a:t>
                </a:r>
              </a:p>
              <a:p>
                <a:endParaRPr lang="en-IN" dirty="0">
                  <a:solidFill>
                    <a:srgbClr val="FF0000"/>
                  </a:solidFill>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846061" y="5494922"/>
                <a:ext cx="2974340" cy="671916"/>
              </a:xfrm>
              <a:prstGeom prst="rect">
                <a:avLst/>
              </a:prstGeom>
              <a:blipFill>
                <a:blip r:embed="rId2"/>
                <a:stretch>
                  <a:fillRect t="-14414"/>
                </a:stretch>
              </a:blipFill>
            </p:spPr>
            <p:txBody>
              <a:bodyPr/>
              <a:lstStyle/>
              <a:p>
                <a:r>
                  <a:rPr lang="en-IN">
                    <a:noFill/>
                  </a:rPr>
                  <a:t> </a:t>
                </a:r>
              </a:p>
            </p:txBody>
          </p:sp>
        </mc:Fallback>
      </mc:AlternateContent>
    </p:spTree>
    <p:extLst>
      <p:ext uri="{BB962C8B-B14F-4D97-AF65-F5344CB8AC3E}">
        <p14:creationId xmlns:p14="http://schemas.microsoft.com/office/powerpoint/2010/main" val="154367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665565"/>
            <a:ext cx="10515600" cy="4351338"/>
          </a:xfrm>
        </p:spPr>
        <p:txBody>
          <a:bodyPr/>
          <a:lstStyle/>
          <a:p>
            <a:r>
              <a:rPr lang="en-US" dirty="0"/>
              <a:t>To calculate R</a:t>
            </a:r>
            <a:r>
              <a:rPr lang="en-US" baseline="30000" dirty="0"/>
              <a:t>2</a:t>
            </a:r>
            <a:r>
              <a:rPr lang="en-US" dirty="0"/>
              <a:t> you need to find the sum of the residuals squared and the total sum of squares.</a:t>
            </a:r>
            <a:endParaRPr lang="en-IN" dirty="0"/>
          </a:p>
        </p:txBody>
      </p:sp>
      <p:pic>
        <p:nvPicPr>
          <p:cNvPr id="5" name="Picture 4"/>
          <p:cNvPicPr>
            <a:picLocks noChangeAspect="1"/>
          </p:cNvPicPr>
          <p:nvPr/>
        </p:nvPicPr>
        <p:blipFill>
          <a:blip r:embed="rId2"/>
          <a:stretch>
            <a:fillRect/>
          </a:stretch>
        </p:blipFill>
        <p:spPr>
          <a:xfrm>
            <a:off x="4290588" y="1634254"/>
            <a:ext cx="5003537" cy="2501769"/>
          </a:xfrm>
          <a:prstGeom prst="rect">
            <a:avLst/>
          </a:prstGeom>
        </p:spPr>
      </p:pic>
      <p:pic>
        <p:nvPicPr>
          <p:cNvPr id="6" name="Picture 5"/>
          <p:cNvPicPr>
            <a:picLocks noChangeAspect="1"/>
          </p:cNvPicPr>
          <p:nvPr/>
        </p:nvPicPr>
        <p:blipFill>
          <a:blip r:embed="rId3"/>
          <a:stretch>
            <a:fillRect/>
          </a:stretch>
        </p:blipFill>
        <p:spPr>
          <a:xfrm>
            <a:off x="480157" y="1796203"/>
            <a:ext cx="3810431" cy="1088694"/>
          </a:xfrm>
          <a:prstGeom prst="rect">
            <a:avLst/>
          </a:prstGeom>
        </p:spPr>
      </p:pic>
      <p:sp>
        <p:nvSpPr>
          <p:cNvPr id="7" name="Rectangle 6"/>
          <p:cNvSpPr/>
          <p:nvPr/>
        </p:nvSpPr>
        <p:spPr>
          <a:xfrm>
            <a:off x="4576348" y="4060174"/>
            <a:ext cx="3489479" cy="430887"/>
          </a:xfrm>
          <a:prstGeom prst="rect">
            <a:avLst/>
          </a:prstGeom>
        </p:spPr>
        <p:txBody>
          <a:bodyPr wrap="square">
            <a:spAutoFit/>
          </a:bodyPr>
          <a:lstStyle/>
          <a:p>
            <a:r>
              <a:rPr lang="en-US" sz="2200" b="0" i="0" dirty="0">
                <a:solidFill>
                  <a:srgbClr val="4C4C4C"/>
                </a:solidFill>
                <a:effectLst/>
                <a:latin typeface="Helvetica Neue"/>
              </a:rPr>
              <a:t>The actual value for </a:t>
            </a:r>
            <a:r>
              <a:rPr lang="en-US" sz="2200" b="0" i="0" dirty="0">
                <a:solidFill>
                  <a:srgbClr val="4C4C4C"/>
                </a:solidFill>
                <a:effectLst/>
                <a:latin typeface="MJXc-TeX-math-I"/>
              </a:rPr>
              <a:t>y</a:t>
            </a:r>
            <a:r>
              <a:rPr lang="en-US" sz="2200" b="0" i="0" dirty="0">
                <a:solidFill>
                  <a:srgbClr val="4C4C4C"/>
                </a:solidFill>
                <a:effectLst/>
                <a:latin typeface="Helvetica Neue"/>
              </a:rPr>
              <a:t> is 2.</a:t>
            </a:r>
            <a:endParaRPr lang="en-IN" sz="2200" dirty="0"/>
          </a:p>
        </p:txBody>
      </p:sp>
      <p:pic>
        <p:nvPicPr>
          <p:cNvPr id="8" name="Picture 7"/>
          <p:cNvPicPr>
            <a:picLocks noChangeAspect="1"/>
          </p:cNvPicPr>
          <p:nvPr/>
        </p:nvPicPr>
        <p:blipFill>
          <a:blip r:embed="rId4"/>
          <a:stretch>
            <a:fillRect/>
          </a:stretch>
        </p:blipFill>
        <p:spPr>
          <a:xfrm>
            <a:off x="3738875" y="4429937"/>
            <a:ext cx="6474983" cy="2132006"/>
          </a:xfrm>
          <a:prstGeom prst="rect">
            <a:avLst/>
          </a:prstGeom>
        </p:spPr>
      </p:pic>
      <mc:AlternateContent xmlns:mc="http://schemas.openxmlformats.org/markup-compatibility/2006">
        <mc:Choice xmlns:a14="http://schemas.microsoft.com/office/drawing/2010/main" Requires="a14">
          <p:sp>
            <p:nvSpPr>
              <p:cNvPr id="9" name="Content Placeholder 2"/>
              <p:cNvSpPr txBox="1">
                <a:spLocks/>
              </p:cNvSpPr>
              <p:nvPr/>
            </p:nvSpPr>
            <p:spPr>
              <a:xfrm>
                <a:off x="7743969" y="1170114"/>
                <a:ext cx="4285472" cy="671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IN"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𝑦</m:t>
                        </m:r>
                      </m:e>
                    </m:acc>
                    <m:r>
                      <a:rPr lang="en-US" b="0" i="1" smtClean="0">
                        <a:solidFill>
                          <a:srgbClr val="FF0000"/>
                        </a:solidFill>
                        <a:latin typeface="Cambria Math" panose="02040503050406030204" pitchFamily="18" charset="0"/>
                      </a:rPr>
                      <m:t>= </m:t>
                    </m:r>
                  </m:oMath>
                </a14:m>
                <a:r>
                  <a:rPr lang="en-IN" dirty="0">
                    <a:solidFill>
                      <a:srgbClr val="FF0000"/>
                    </a:solidFill>
                  </a:rPr>
                  <a:t>0.143+1.229x</a:t>
                </a:r>
              </a:p>
              <a:p>
                <a:endParaRPr lang="en-IN" dirty="0">
                  <a:solidFill>
                    <a:srgbClr val="FF0000"/>
                  </a:solidFill>
                </a:endParaRPr>
              </a:p>
            </p:txBody>
          </p:sp>
        </mc:Choice>
        <mc:Fallback>
          <p:sp>
            <p:nvSpPr>
              <p:cNvPr id="9" name="Content Placeholder 2"/>
              <p:cNvSpPr txBox="1">
                <a:spLocks noRot="1" noChangeAspect="1" noMove="1" noResize="1" noEditPoints="1" noAdjustHandles="1" noChangeArrowheads="1" noChangeShapeType="1" noTextEdit="1"/>
              </p:cNvSpPr>
              <p:nvPr/>
            </p:nvSpPr>
            <p:spPr>
              <a:xfrm>
                <a:off x="7743969" y="1170114"/>
                <a:ext cx="4285472" cy="671916"/>
              </a:xfrm>
              <a:prstGeom prst="rect">
                <a:avLst/>
              </a:prstGeom>
              <a:blipFill>
                <a:blip r:embed="rId5"/>
                <a:stretch>
                  <a:fillRect t="-15455"/>
                </a:stretch>
              </a:blipFill>
            </p:spPr>
            <p:txBody>
              <a:bodyPr/>
              <a:lstStyle/>
              <a:p>
                <a:r>
                  <a:rPr lang="en-IN">
                    <a:noFill/>
                  </a:rPr>
                  <a:t> </a:t>
                </a:r>
              </a:p>
            </p:txBody>
          </p:sp>
        </mc:Fallback>
      </mc:AlternateContent>
    </p:spTree>
    <p:extLst>
      <p:ext uri="{BB962C8B-B14F-4D97-AF65-F5344CB8AC3E}">
        <p14:creationId xmlns:p14="http://schemas.microsoft.com/office/powerpoint/2010/main" val="109362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630" y="959782"/>
            <a:ext cx="11486627" cy="4840516"/>
          </a:xfrm>
          <a:prstGeom prst="rect">
            <a:avLst/>
          </a:prstGeom>
        </p:spPr>
      </p:pic>
    </p:spTree>
    <p:extLst>
      <p:ext uri="{BB962C8B-B14F-4D97-AF65-F5344CB8AC3E}">
        <p14:creationId xmlns:p14="http://schemas.microsoft.com/office/powerpoint/2010/main" val="402521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261" y="872491"/>
            <a:ext cx="11341235" cy="4750386"/>
          </a:xfrm>
          <a:prstGeom prst="rect">
            <a:avLst/>
          </a:prstGeom>
        </p:spPr>
      </p:pic>
    </p:spTree>
    <p:extLst>
      <p:ext uri="{BB962C8B-B14F-4D97-AF65-F5344CB8AC3E}">
        <p14:creationId xmlns:p14="http://schemas.microsoft.com/office/powerpoint/2010/main" val="150846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4979" y="1216253"/>
            <a:ext cx="11124460" cy="4543102"/>
          </a:xfrm>
          <a:prstGeom prst="rect">
            <a:avLst/>
          </a:prstGeom>
        </p:spPr>
      </p:pic>
    </p:spTree>
    <p:extLst>
      <p:ext uri="{BB962C8B-B14F-4D97-AF65-F5344CB8AC3E}">
        <p14:creationId xmlns:p14="http://schemas.microsoft.com/office/powerpoint/2010/main" val="396654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1480" y="1841339"/>
            <a:ext cx="9685935" cy="2498648"/>
          </a:xfrm>
          <a:prstGeom prst="rect">
            <a:avLst/>
          </a:prstGeom>
        </p:spPr>
      </p:pic>
      <p:sp>
        <p:nvSpPr>
          <p:cNvPr id="5" name="Rectangle 4"/>
          <p:cNvSpPr/>
          <p:nvPr/>
        </p:nvSpPr>
        <p:spPr>
          <a:xfrm>
            <a:off x="1164609" y="908546"/>
            <a:ext cx="6096000" cy="830997"/>
          </a:xfrm>
          <a:prstGeom prst="rect">
            <a:avLst/>
          </a:prstGeom>
        </p:spPr>
        <p:txBody>
          <a:bodyPr>
            <a:spAutoFit/>
          </a:bodyPr>
          <a:lstStyle/>
          <a:p>
            <a:r>
              <a:rPr lang="en-US" sz="2400" b="0" i="0" dirty="0">
                <a:solidFill>
                  <a:srgbClr val="4C4C4C"/>
                </a:solidFill>
                <a:effectLst/>
                <a:latin typeface="Helvetica Neue"/>
              </a:rPr>
              <a:t>To find the residuals squared we need to square each of </a:t>
            </a:r>
            <a:r>
              <a:rPr lang="en-US" sz="2400" b="0" i="0" dirty="0">
                <a:solidFill>
                  <a:srgbClr val="4C4C4C"/>
                </a:solidFill>
                <a:effectLst/>
                <a:latin typeface="MJXc-TeX-math-I"/>
              </a:rPr>
              <a:t>r</a:t>
            </a:r>
            <a:r>
              <a:rPr lang="en-US" sz="2400" b="0" i="0" dirty="0">
                <a:solidFill>
                  <a:srgbClr val="4C4C4C"/>
                </a:solidFill>
                <a:effectLst/>
                <a:latin typeface="MJXc-TeX-main-R"/>
              </a:rPr>
              <a:t>1</a:t>
            </a:r>
            <a:r>
              <a:rPr lang="en-US" sz="2400" b="0" i="0" dirty="0">
                <a:solidFill>
                  <a:srgbClr val="4C4C4C"/>
                </a:solidFill>
                <a:effectLst/>
                <a:latin typeface="Helvetica Neue"/>
              </a:rPr>
              <a:t>to </a:t>
            </a:r>
            <a:r>
              <a:rPr lang="en-US" sz="2400" b="0" i="0" dirty="0">
                <a:solidFill>
                  <a:srgbClr val="4C4C4C"/>
                </a:solidFill>
                <a:effectLst/>
                <a:latin typeface="MJXc-TeX-math-I"/>
              </a:rPr>
              <a:t>r</a:t>
            </a:r>
            <a:r>
              <a:rPr lang="en-US" sz="2400" b="0" i="0" dirty="0">
                <a:solidFill>
                  <a:srgbClr val="4C4C4C"/>
                </a:solidFill>
                <a:effectLst/>
                <a:latin typeface="MJXc-TeX-main-R"/>
              </a:rPr>
              <a:t>4 </a:t>
            </a:r>
            <a:r>
              <a:rPr lang="en-US" sz="2400" b="0" i="0" dirty="0">
                <a:solidFill>
                  <a:srgbClr val="4C4C4C"/>
                </a:solidFill>
                <a:effectLst/>
                <a:latin typeface="Helvetica Neue"/>
              </a:rPr>
              <a:t>and sum them.</a:t>
            </a:r>
            <a:endParaRPr lang="en-IN" sz="2400" dirty="0"/>
          </a:p>
        </p:txBody>
      </p:sp>
    </p:spTree>
    <p:extLst>
      <p:ext uri="{BB962C8B-B14F-4D97-AF65-F5344CB8AC3E}">
        <p14:creationId xmlns:p14="http://schemas.microsoft.com/office/powerpoint/2010/main" val="284290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Total sum of squares</a:t>
            </a:r>
            <a:endParaRPr lang="en-IN" dirty="0"/>
          </a:p>
        </p:txBody>
      </p:sp>
      <p:pic>
        <p:nvPicPr>
          <p:cNvPr id="4" name="Picture 3"/>
          <p:cNvPicPr>
            <a:picLocks noChangeAspect="1"/>
          </p:cNvPicPr>
          <p:nvPr/>
        </p:nvPicPr>
        <p:blipFill>
          <a:blip r:embed="rId2"/>
          <a:stretch>
            <a:fillRect/>
          </a:stretch>
        </p:blipFill>
        <p:spPr>
          <a:xfrm>
            <a:off x="1272452" y="1964096"/>
            <a:ext cx="9842574" cy="1011115"/>
          </a:xfrm>
          <a:prstGeom prst="rect">
            <a:avLst/>
          </a:prstGeom>
        </p:spPr>
      </p:pic>
      <p:pic>
        <p:nvPicPr>
          <p:cNvPr id="5" name="Picture 4"/>
          <p:cNvPicPr>
            <a:picLocks noChangeAspect="1"/>
          </p:cNvPicPr>
          <p:nvPr/>
        </p:nvPicPr>
        <p:blipFill>
          <a:blip r:embed="rId3"/>
          <a:stretch>
            <a:fillRect/>
          </a:stretch>
        </p:blipFill>
        <p:spPr>
          <a:xfrm>
            <a:off x="183725" y="3084847"/>
            <a:ext cx="3010927" cy="2742748"/>
          </a:xfrm>
          <a:prstGeom prst="rect">
            <a:avLst/>
          </a:prstGeom>
        </p:spPr>
      </p:pic>
      <p:pic>
        <p:nvPicPr>
          <p:cNvPr id="6" name="Picture 5"/>
          <p:cNvPicPr>
            <a:picLocks noChangeAspect="1"/>
          </p:cNvPicPr>
          <p:nvPr/>
        </p:nvPicPr>
        <p:blipFill>
          <a:blip r:embed="rId4"/>
          <a:stretch>
            <a:fillRect/>
          </a:stretch>
        </p:blipFill>
        <p:spPr>
          <a:xfrm>
            <a:off x="4043562" y="3429463"/>
            <a:ext cx="7916426" cy="2398132"/>
          </a:xfrm>
          <a:prstGeom prst="rect">
            <a:avLst/>
          </a:prstGeom>
        </p:spPr>
      </p:pic>
    </p:spTree>
    <p:extLst>
      <p:ext uri="{BB962C8B-B14F-4D97-AF65-F5344CB8AC3E}">
        <p14:creationId xmlns:p14="http://schemas.microsoft.com/office/powerpoint/2010/main" val="1575859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TotalTime>
  <Words>347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 Math</vt:lpstr>
      <vt:lpstr>Helvetica Neue</vt:lpstr>
      <vt:lpstr>MJXc-TeX-main-R</vt:lpstr>
      <vt:lpstr>MJXc-TeX-math-I</vt:lpstr>
      <vt:lpstr>Office Theme</vt:lpstr>
      <vt:lpstr>Root Mean Square Error (RMSE)</vt:lpstr>
      <vt:lpstr>R2 Error or the coefficient of determination </vt:lpstr>
      <vt:lpstr>Example</vt:lpstr>
      <vt:lpstr>PowerPoint Presentation</vt:lpstr>
      <vt:lpstr>PowerPoint Presentation</vt:lpstr>
      <vt:lpstr>PowerPoint Presentation</vt:lpstr>
      <vt:lpstr>PowerPoint Presentation</vt:lpstr>
      <vt:lpstr>PowerPoint Presentation</vt:lpstr>
      <vt:lpstr>Total sum of squares</vt:lpstr>
      <vt:lpstr>PowerPoint Presentation</vt:lpstr>
      <vt:lpstr>Interpretation of the R2 value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Aastha Kumar</cp:lastModifiedBy>
  <cp:revision>68</cp:revision>
  <dcterms:created xsi:type="dcterms:W3CDTF">2023-04-26T08:19:37Z</dcterms:created>
  <dcterms:modified xsi:type="dcterms:W3CDTF">2024-05-18T18:33:17Z</dcterms:modified>
</cp:coreProperties>
</file>